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6.jpg" ContentType="image/png"/>
  <Override PartName="/ppt/media/image12.jpg" ContentType="image/png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8"/>
  </p:notesMasterIdLst>
  <p:sldIdLst>
    <p:sldId id="257" r:id="rId2"/>
    <p:sldId id="475" r:id="rId3"/>
    <p:sldId id="701" r:id="rId4"/>
    <p:sldId id="805" r:id="rId5"/>
    <p:sldId id="804" r:id="rId6"/>
    <p:sldId id="802" r:id="rId7"/>
    <p:sldId id="806" r:id="rId8"/>
    <p:sldId id="794" r:id="rId9"/>
    <p:sldId id="509" r:id="rId10"/>
    <p:sldId id="807" r:id="rId11"/>
    <p:sldId id="809" r:id="rId12"/>
    <p:sldId id="808" r:id="rId13"/>
    <p:sldId id="810" r:id="rId14"/>
    <p:sldId id="811" r:id="rId15"/>
    <p:sldId id="797" r:id="rId16"/>
    <p:sldId id="812" r:id="rId17"/>
    <p:sldId id="813" r:id="rId18"/>
    <p:sldId id="814" r:id="rId19"/>
    <p:sldId id="817" r:id="rId20"/>
    <p:sldId id="818" r:id="rId21"/>
    <p:sldId id="819" r:id="rId22"/>
    <p:sldId id="820" r:id="rId23"/>
    <p:sldId id="815" r:id="rId24"/>
    <p:sldId id="816" r:id="rId25"/>
    <p:sldId id="821" r:id="rId26"/>
    <p:sldId id="822" r:id="rId27"/>
    <p:sldId id="823" r:id="rId28"/>
    <p:sldId id="824" r:id="rId29"/>
    <p:sldId id="825" r:id="rId30"/>
    <p:sldId id="826" r:id="rId31"/>
    <p:sldId id="827" r:id="rId32"/>
    <p:sldId id="828" r:id="rId33"/>
    <p:sldId id="829" r:id="rId34"/>
    <p:sldId id="830" r:id="rId35"/>
    <p:sldId id="831" r:id="rId36"/>
    <p:sldId id="832" r:id="rId37"/>
    <p:sldId id="833" r:id="rId38"/>
    <p:sldId id="834" r:id="rId39"/>
    <p:sldId id="835" r:id="rId40"/>
    <p:sldId id="836" r:id="rId41"/>
    <p:sldId id="838" r:id="rId42"/>
    <p:sldId id="837" r:id="rId43"/>
    <p:sldId id="734" r:id="rId44"/>
    <p:sldId id="735" r:id="rId45"/>
    <p:sldId id="839" r:id="rId46"/>
    <p:sldId id="840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68" autoAdjust="0"/>
  </p:normalViewPr>
  <p:slideViewPr>
    <p:cSldViewPr>
      <p:cViewPr varScale="1">
        <p:scale>
          <a:sx n="85" d="100"/>
          <a:sy n="85" d="100"/>
        </p:scale>
        <p:origin x="140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FE3943B6-17DA-4C02-9AE3-3AF391467F8E}"/>
    <pc:docChg chg="modSld">
      <pc:chgData name="Sharma Computer Academy" userId="08476b32c11f4418" providerId="LiveId" clId="{FE3943B6-17DA-4C02-9AE3-3AF391467F8E}" dt="2023-05-04T07:51:05.071" v="183" actId="1076"/>
      <pc:docMkLst>
        <pc:docMk/>
      </pc:docMkLst>
      <pc:sldChg chg="modSp mod">
        <pc:chgData name="Sharma Computer Academy" userId="08476b32c11f4418" providerId="LiveId" clId="{FE3943B6-17DA-4C02-9AE3-3AF391467F8E}" dt="2023-05-04T07:26:21.865" v="53" actId="20577"/>
        <pc:sldMkLst>
          <pc:docMk/>
          <pc:sldMk cId="0" sldId="257"/>
        </pc:sldMkLst>
        <pc:spChg chg="mod">
          <ac:chgData name="Sharma Computer Academy" userId="08476b32c11f4418" providerId="LiveId" clId="{FE3943B6-17DA-4C02-9AE3-3AF391467F8E}" dt="2023-05-04T07:26:21.865" v="53" actId="20577"/>
          <ac:spMkLst>
            <pc:docMk/>
            <pc:sldMk cId="0" sldId="257"/>
            <ac:spMk id="2" creationId="{00000000-0000-0000-0000-000000000000}"/>
          </ac:spMkLst>
        </pc:spChg>
      </pc:sldChg>
      <pc:sldChg chg="modSp mod">
        <pc:chgData name="Sharma Computer Academy" userId="08476b32c11f4418" providerId="LiveId" clId="{FE3943B6-17DA-4C02-9AE3-3AF391467F8E}" dt="2023-05-04T07:26:42.423" v="72" actId="20577"/>
        <pc:sldMkLst>
          <pc:docMk/>
          <pc:sldMk cId="0" sldId="475"/>
        </pc:sldMkLst>
        <pc:spChg chg="mod">
          <ac:chgData name="Sharma Computer Academy" userId="08476b32c11f4418" providerId="LiveId" clId="{FE3943B6-17DA-4C02-9AE3-3AF391467F8E}" dt="2023-05-04T07:26:42.423" v="72" actId="20577"/>
          <ac:spMkLst>
            <pc:docMk/>
            <pc:sldMk cId="0" sldId="475"/>
            <ac:spMk id="3" creationId="{00000000-0000-0000-0000-000000000000}"/>
          </ac:spMkLst>
        </pc:spChg>
      </pc:sldChg>
      <pc:sldChg chg="modSp">
        <pc:chgData name="Sharma Computer Academy" userId="08476b32c11f4418" providerId="LiveId" clId="{FE3943B6-17DA-4C02-9AE3-3AF391467F8E}" dt="2023-05-04T07:50:50.264" v="181" actId="207"/>
        <pc:sldMkLst>
          <pc:docMk/>
          <pc:sldMk cId="871084679" sldId="509"/>
        </pc:sldMkLst>
        <pc:spChg chg="mod">
          <ac:chgData name="Sharma Computer Academy" userId="08476b32c11f4418" providerId="LiveId" clId="{FE3943B6-17DA-4C02-9AE3-3AF391467F8E}" dt="2023-05-04T07:50:50.264" v="181" actId="207"/>
          <ac:spMkLst>
            <pc:docMk/>
            <pc:sldMk cId="871084679" sldId="509"/>
            <ac:spMk id="7" creationId="{00000000-0000-0000-0000-000000000000}"/>
          </ac:spMkLst>
        </pc:spChg>
      </pc:sldChg>
      <pc:sldChg chg="modSp mod">
        <pc:chgData name="Sharma Computer Academy" userId="08476b32c11f4418" providerId="LiveId" clId="{FE3943B6-17DA-4C02-9AE3-3AF391467F8E}" dt="2023-05-04T07:27:37.054" v="83" actId="20577"/>
        <pc:sldMkLst>
          <pc:docMk/>
          <pc:sldMk cId="1620977681" sldId="701"/>
        </pc:sldMkLst>
        <pc:spChg chg="mod">
          <ac:chgData name="Sharma Computer Academy" userId="08476b32c11f4418" providerId="LiveId" clId="{FE3943B6-17DA-4C02-9AE3-3AF391467F8E}" dt="2023-05-04T07:27:37.054" v="83" actId="20577"/>
          <ac:spMkLst>
            <pc:docMk/>
            <pc:sldMk cId="1620977681" sldId="701"/>
            <ac:spMk id="6" creationId="{BEB125D8-016F-FF56-6681-B5B343A9DF64}"/>
          </ac:spMkLst>
        </pc:spChg>
      </pc:sldChg>
      <pc:sldChg chg="modSp mod">
        <pc:chgData name="Sharma Computer Academy" userId="08476b32c11f4418" providerId="LiveId" clId="{FE3943B6-17DA-4C02-9AE3-3AF391467F8E}" dt="2023-05-04T07:28:00.509" v="122" actId="20577"/>
        <pc:sldMkLst>
          <pc:docMk/>
          <pc:sldMk cId="3820299982" sldId="802"/>
        </pc:sldMkLst>
        <pc:spChg chg="mod">
          <ac:chgData name="Sharma Computer Academy" userId="08476b32c11f4418" providerId="LiveId" clId="{FE3943B6-17DA-4C02-9AE3-3AF391467F8E}" dt="2023-05-04T07:28:00.509" v="122" actId="20577"/>
          <ac:spMkLst>
            <pc:docMk/>
            <pc:sldMk cId="3820299982" sldId="802"/>
            <ac:spMk id="3" creationId="{635DEF1E-C653-F439-1C10-5413990CD65D}"/>
          </ac:spMkLst>
        </pc:spChg>
      </pc:sldChg>
      <pc:sldChg chg="modSp mod">
        <pc:chgData name="Sharma Computer Academy" userId="08476b32c11f4418" providerId="LiveId" clId="{FE3943B6-17DA-4C02-9AE3-3AF391467F8E}" dt="2023-05-04T07:27:50.112" v="105" actId="20577"/>
        <pc:sldMkLst>
          <pc:docMk/>
          <pc:sldMk cId="564354366" sldId="804"/>
        </pc:sldMkLst>
        <pc:spChg chg="mod">
          <ac:chgData name="Sharma Computer Academy" userId="08476b32c11f4418" providerId="LiveId" clId="{FE3943B6-17DA-4C02-9AE3-3AF391467F8E}" dt="2023-05-04T07:27:50.112" v="105" actId="20577"/>
          <ac:spMkLst>
            <pc:docMk/>
            <pc:sldMk cId="564354366" sldId="804"/>
            <ac:spMk id="3" creationId="{73D985B4-0635-CD2B-BF23-6B4A9BA886A6}"/>
          </ac:spMkLst>
        </pc:spChg>
      </pc:sldChg>
      <pc:sldChg chg="modSp mod">
        <pc:chgData name="Sharma Computer Academy" userId="08476b32c11f4418" providerId="LiveId" clId="{FE3943B6-17DA-4C02-9AE3-3AF391467F8E}" dt="2023-05-04T07:27:43.667" v="94" actId="20577"/>
        <pc:sldMkLst>
          <pc:docMk/>
          <pc:sldMk cId="1392214110" sldId="805"/>
        </pc:sldMkLst>
        <pc:spChg chg="mod">
          <ac:chgData name="Sharma Computer Academy" userId="08476b32c11f4418" providerId="LiveId" clId="{FE3943B6-17DA-4C02-9AE3-3AF391467F8E}" dt="2023-05-04T07:27:43.667" v="94" actId="20577"/>
          <ac:spMkLst>
            <pc:docMk/>
            <pc:sldMk cId="1392214110" sldId="805"/>
            <ac:spMk id="3" creationId="{4827AE8C-9A0C-0241-6BF6-80C3E6F2CAB9}"/>
          </ac:spMkLst>
        </pc:spChg>
      </pc:sldChg>
      <pc:sldChg chg="modSp mod">
        <pc:chgData name="Sharma Computer Academy" userId="08476b32c11f4418" providerId="LiveId" clId="{FE3943B6-17DA-4C02-9AE3-3AF391467F8E}" dt="2023-05-04T07:28:23.069" v="159" actId="20577"/>
        <pc:sldMkLst>
          <pc:docMk/>
          <pc:sldMk cId="986001382" sldId="806"/>
        </pc:sldMkLst>
        <pc:spChg chg="mod">
          <ac:chgData name="Sharma Computer Academy" userId="08476b32c11f4418" providerId="LiveId" clId="{FE3943B6-17DA-4C02-9AE3-3AF391467F8E}" dt="2023-05-04T07:28:07.854" v="135" actId="20577"/>
          <ac:spMkLst>
            <pc:docMk/>
            <pc:sldMk cId="986001382" sldId="806"/>
            <ac:spMk id="3" creationId="{285640AB-BDFE-52EE-7B9E-047F15A6E295}"/>
          </ac:spMkLst>
        </pc:spChg>
        <pc:spChg chg="mod">
          <ac:chgData name="Sharma Computer Academy" userId="08476b32c11f4418" providerId="LiveId" clId="{FE3943B6-17DA-4C02-9AE3-3AF391467F8E}" dt="2023-05-04T07:28:23.069" v="159" actId="20577"/>
          <ac:spMkLst>
            <pc:docMk/>
            <pc:sldMk cId="986001382" sldId="806"/>
            <ac:spMk id="7" creationId="{00000000-0000-0000-0000-000000000000}"/>
          </ac:spMkLst>
        </pc:spChg>
      </pc:sldChg>
      <pc:sldChg chg="modSp mod modAnim">
        <pc:chgData name="Sharma Computer Academy" userId="08476b32c11f4418" providerId="LiveId" clId="{FE3943B6-17DA-4C02-9AE3-3AF391467F8E}" dt="2023-05-04T07:51:05.071" v="183" actId="1076"/>
        <pc:sldMkLst>
          <pc:docMk/>
          <pc:sldMk cId="1635164898" sldId="807"/>
        </pc:sldMkLst>
        <pc:spChg chg="mod">
          <ac:chgData name="Sharma Computer Academy" userId="08476b32c11f4418" providerId="LiveId" clId="{FE3943B6-17DA-4C02-9AE3-3AF391467F8E}" dt="2023-05-04T07:51:00.822" v="182" actId="20577"/>
          <ac:spMkLst>
            <pc:docMk/>
            <pc:sldMk cId="1635164898" sldId="807"/>
            <ac:spMk id="7" creationId="{00000000-0000-0000-0000-000000000000}"/>
          </ac:spMkLst>
        </pc:spChg>
        <pc:picChg chg="mod">
          <ac:chgData name="Sharma Computer Academy" userId="08476b32c11f4418" providerId="LiveId" clId="{FE3943B6-17DA-4C02-9AE3-3AF391467F8E}" dt="2023-05-04T07:51:05.071" v="183" actId="1076"/>
          <ac:picMkLst>
            <pc:docMk/>
            <pc:sldMk cId="1635164898" sldId="807"/>
            <ac:picMk id="4" creationId="{9932B297-8D48-0C78-D730-90F93C840F4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04-05-2023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D21D778-B565-4D7E-94D7-64010A445B68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75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5/4/2023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351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5/4/2023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091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5/4/2023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7510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5/4/2023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343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5/4/2023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5140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5/4/2023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8944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825559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24072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84415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76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5606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132115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983511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0529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3230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5/4/2023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797892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5/4/2023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768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914400" y="2286000"/>
            <a:ext cx="8624918" cy="17526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(CALLING API In REACT)</a:t>
            </a:r>
          </a:p>
          <a:p>
            <a:r>
              <a:rPr lang="en-US" sz="4000" b="1" dirty="0">
                <a:solidFill>
                  <a:srgbClr val="FFC000"/>
                </a:solidFill>
                <a:latin typeface="Corbel" pitchFamily="34" charset="0"/>
              </a:rPr>
              <a:t>Lecture-36</a:t>
            </a:r>
            <a:endParaRPr lang="en-IN" sz="4000" b="1" dirty="0">
              <a:solidFill>
                <a:srgbClr val="FFC000"/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03412" y="2286000"/>
            <a:ext cx="8439120" cy="35306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Next</a:t>
            </a:r>
            <a:r>
              <a:rPr lang="en-US" sz="2200" dirty="0">
                <a:latin typeface="Corbel" pitchFamily="34" charset="0"/>
              </a:rPr>
              <a:t>, if the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data</a:t>
            </a:r>
            <a:r>
              <a:rPr lang="en-US" sz="2200" dirty="0">
                <a:latin typeface="Corbel" pitchFamily="34" charset="0"/>
              </a:rPr>
              <a:t> takes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time to load </a:t>
            </a:r>
            <a:r>
              <a:rPr lang="en-US" sz="2200" dirty="0">
                <a:latin typeface="Corbel" pitchFamily="34" charset="0"/>
              </a:rPr>
              <a:t>or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doesn’t load</a:t>
            </a:r>
            <a:r>
              <a:rPr lang="en-US" sz="2200" dirty="0">
                <a:latin typeface="Corbel" pitchFamily="34" charset="0"/>
              </a:rPr>
              <a:t>, we must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provide</a:t>
            </a:r>
            <a:r>
              <a:rPr lang="en-US" sz="2200" dirty="0">
                <a:latin typeface="Corbel" pitchFamily="34" charset="0"/>
              </a:rPr>
              <a:t> a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state</a:t>
            </a:r>
            <a:r>
              <a:rPr lang="en-US" sz="2200" dirty="0">
                <a:latin typeface="Corbel" pitchFamily="34" charset="0"/>
              </a:rPr>
              <a:t> to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manage</a:t>
            </a:r>
            <a:r>
              <a:rPr lang="en-US" sz="2200" dirty="0">
                <a:latin typeface="Corbel" pitchFamily="34" charset="0"/>
              </a:rPr>
              <a:t> the </a:t>
            </a:r>
            <a:r>
              <a:rPr lang="en-US" sz="2200" b="1" u="sng" dirty="0">
                <a:solidFill>
                  <a:srgbClr val="002060"/>
                </a:solidFill>
                <a:latin typeface="Corbel" pitchFamily="34" charset="0"/>
              </a:rPr>
              <a:t>loading stage </a:t>
            </a:r>
            <a:r>
              <a:rPr lang="en-US" sz="2200" dirty="0">
                <a:latin typeface="Corbel" pitchFamily="34" charset="0"/>
              </a:rPr>
              <a:t>to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improve</a:t>
            </a:r>
            <a:r>
              <a:rPr lang="en-US" sz="2200" dirty="0">
                <a:latin typeface="Corbel" pitchFamily="34" charset="0"/>
              </a:rPr>
              <a:t> the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user experience </a:t>
            </a:r>
            <a:r>
              <a:rPr lang="en-US" sz="2200" dirty="0">
                <a:latin typeface="Corbel" pitchFamily="34" charset="0"/>
              </a:rPr>
              <a:t>and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another state </a:t>
            </a:r>
            <a:r>
              <a:rPr lang="en-US" sz="2200" dirty="0">
                <a:latin typeface="Corbel" pitchFamily="34" charset="0"/>
              </a:rPr>
              <a:t>to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manage</a:t>
            </a:r>
            <a:r>
              <a:rPr lang="en-US" sz="2200" dirty="0">
                <a:latin typeface="Corbel" pitchFamily="34" charset="0"/>
              </a:rPr>
              <a:t> the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error</a:t>
            </a:r>
            <a:r>
              <a:rPr lang="en-US" sz="2200" dirty="0">
                <a:latin typeface="Corbel" pitchFamily="34" charset="0"/>
              </a:rPr>
              <a:t> if anything goes wrong.</a:t>
            </a:r>
          </a:p>
          <a:p>
            <a:endParaRPr lang="en-US" sz="2200" b="1" dirty="0">
              <a:solidFill>
                <a:srgbClr val="002060"/>
              </a:solidFill>
              <a:latin typeface="Corbel" pitchFamily="34" charset="0"/>
            </a:endParaRPr>
          </a:p>
          <a:p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This</a:t>
            </a:r>
            <a:r>
              <a:rPr lang="en-US" sz="2200" dirty="0">
                <a:latin typeface="Corbel" pitchFamily="34" charset="0"/>
              </a:rPr>
              <a:t> gives us </a:t>
            </a:r>
            <a:r>
              <a:rPr lang="en-US" sz="2200" b="1" u="sng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three state variables </a:t>
            </a:r>
            <a:r>
              <a:rPr lang="en-US" sz="2200" dirty="0">
                <a:latin typeface="Corbel" pitchFamily="34" charset="0"/>
              </a:rPr>
              <a:t>like so:</a:t>
            </a:r>
          </a:p>
          <a:p>
            <a:endParaRPr lang="en-US" sz="1900" dirty="0">
              <a:latin typeface="Corbel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932B297-8D48-0C78-D730-90F93C840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20" y="4811460"/>
            <a:ext cx="8077200" cy="189024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10CA428-9845-02CE-01D0-A341AD36135C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Considerations Before Fetching The Data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164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153400" cy="3987800"/>
          </a:xfrm>
        </p:spPr>
        <p:txBody>
          <a:bodyPr>
            <a:normAutofit fontScale="92500"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When</a:t>
            </a:r>
            <a:r>
              <a:rPr lang="en-US" sz="2400" dirty="0">
                <a:latin typeface="Corbel" pitchFamily="34" charset="0"/>
              </a:rPr>
              <a:t> we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request</a:t>
            </a:r>
            <a:r>
              <a:rPr lang="en-US" sz="2400" dirty="0">
                <a:latin typeface="Corbel" pitchFamily="34" charset="0"/>
              </a:rPr>
              <a:t> to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fetch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data</a:t>
            </a:r>
            <a:r>
              <a:rPr lang="en-US" sz="2400" dirty="0">
                <a:latin typeface="Corbel" pitchFamily="34" charset="0"/>
              </a:rPr>
              <a:t> from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backend</a:t>
            </a:r>
            <a:r>
              <a:rPr lang="en-US" sz="2400" dirty="0">
                <a:latin typeface="Corbel" pitchFamily="34" charset="0"/>
              </a:rPr>
              <a:t>, it is called a </a:t>
            </a:r>
            <a:r>
              <a:rPr lang="en-US" sz="2400" b="1" u="sng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side effect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This</a:t>
            </a:r>
            <a:r>
              <a:rPr lang="en-US" sz="2400" dirty="0">
                <a:latin typeface="Corbel" pitchFamily="34" charset="0"/>
              </a:rPr>
              <a:t> is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because</a:t>
            </a:r>
            <a:r>
              <a:rPr lang="en-US" sz="2400" dirty="0">
                <a:latin typeface="Corbel" pitchFamily="34" charset="0"/>
              </a:rPr>
              <a:t> it is an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operation</a:t>
            </a:r>
            <a:r>
              <a:rPr lang="en-US" sz="2400" dirty="0">
                <a:latin typeface="Corbel" pitchFamily="34" charset="0"/>
              </a:rPr>
              <a:t> that can generate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different outputs</a:t>
            </a:r>
            <a:r>
              <a:rPr lang="en-US" sz="2400" dirty="0">
                <a:latin typeface="Corbel" pitchFamily="34" charset="0"/>
              </a:rPr>
              <a:t> for the same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data fetching</a:t>
            </a:r>
            <a:r>
              <a:rPr lang="en-US" sz="2400" dirty="0">
                <a:latin typeface="Corbel" pitchFamily="34" charset="0"/>
              </a:rPr>
              <a:t>. 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For instance</a:t>
            </a:r>
            <a:r>
              <a:rPr lang="en-US" sz="2400" dirty="0">
                <a:latin typeface="Corbel" pitchFamily="34" charset="0"/>
              </a:rPr>
              <a:t>,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same request </a:t>
            </a:r>
            <a:r>
              <a:rPr lang="en-US" sz="2400" dirty="0">
                <a:latin typeface="Corbel" pitchFamily="34" charset="0"/>
              </a:rPr>
              <a:t>might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return</a:t>
            </a:r>
            <a:r>
              <a:rPr lang="en-US" sz="2400" dirty="0">
                <a:latin typeface="Corbel" pitchFamily="34" charset="0"/>
              </a:rPr>
              <a:t> a </a:t>
            </a:r>
            <a:r>
              <a:rPr lang="en-US" sz="2400" b="1" u="sng" dirty="0">
                <a:solidFill>
                  <a:srgbClr val="00B050"/>
                </a:solidFill>
                <a:latin typeface="Corbel" pitchFamily="34" charset="0"/>
              </a:rPr>
              <a:t>success</a:t>
            </a:r>
            <a:r>
              <a:rPr lang="en-US" sz="2400" dirty="0">
                <a:latin typeface="Corbel" pitchFamily="34" charset="0"/>
              </a:rPr>
              <a:t> or </a:t>
            </a:r>
            <a:r>
              <a:rPr lang="en-US" sz="2400" b="1" u="sng" dirty="0">
                <a:solidFill>
                  <a:srgbClr val="FF0000"/>
                </a:solidFill>
                <a:latin typeface="Corbel" pitchFamily="34" charset="0"/>
              </a:rPr>
              <a:t>error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F554B73-D956-9FF0-AF5D-E17696EA63ED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The </a:t>
            </a:r>
            <a:r>
              <a:rPr lang="en-US" b="1" dirty="0" err="1">
                <a:latin typeface="Corbel" pitchFamily="34" charset="0"/>
              </a:rPr>
              <a:t>useEffect</a:t>
            </a:r>
            <a:r>
              <a:rPr lang="en-US" b="1" dirty="0">
                <a:latin typeface="Corbel" pitchFamily="34" charset="0"/>
              </a:rPr>
              <a:t>() Hook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76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489200"/>
            <a:ext cx="8229600" cy="35306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In React</a:t>
            </a:r>
            <a:r>
              <a:rPr lang="en-US" sz="2200" dirty="0">
                <a:latin typeface="Corbel" pitchFamily="34" charset="0"/>
              </a:rPr>
              <a:t>, we should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avoid performing side effects </a:t>
            </a:r>
            <a:r>
              <a:rPr lang="en-US" sz="2200" dirty="0">
                <a:latin typeface="Corbel" pitchFamily="34" charset="0"/>
              </a:rPr>
              <a:t>directly within the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component body </a:t>
            </a:r>
            <a:r>
              <a:rPr lang="en-US" sz="2200" dirty="0">
                <a:latin typeface="Corbel" pitchFamily="34" charset="0"/>
              </a:rPr>
              <a:t>to avoid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inconsistencies</a:t>
            </a:r>
            <a:r>
              <a:rPr lang="en-US" sz="2200" dirty="0">
                <a:latin typeface="Corbel" pitchFamily="34" charset="0"/>
              </a:rPr>
              <a:t>. </a:t>
            </a:r>
          </a:p>
          <a:p>
            <a:endParaRPr lang="en-US" sz="2200" dirty="0">
              <a:latin typeface="Corbel" pitchFamily="34" charset="0"/>
            </a:endParaRPr>
          </a:p>
          <a:p>
            <a:endParaRPr lang="en-US" sz="2200" dirty="0">
              <a:latin typeface="Corbel" pitchFamily="34" charset="0"/>
            </a:endParaRPr>
          </a:p>
          <a:p>
            <a:endParaRPr lang="en-US" sz="2200" dirty="0">
              <a:latin typeface="Corbel" pitchFamily="34" charset="0"/>
            </a:endParaRPr>
          </a:p>
          <a:p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Instead</a:t>
            </a:r>
            <a:r>
              <a:rPr lang="en-US" sz="2200" dirty="0">
                <a:latin typeface="Corbel" pitchFamily="34" charset="0"/>
              </a:rPr>
              <a:t>, we can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isolate</a:t>
            </a:r>
            <a:r>
              <a:rPr lang="en-US" sz="2200" dirty="0">
                <a:latin typeface="Corbel" pitchFamily="34" charset="0"/>
              </a:rPr>
              <a:t> them from the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orbel" pitchFamily="34" charset="0"/>
              </a:rPr>
              <a:t>rendering logic </a:t>
            </a:r>
            <a:r>
              <a:rPr lang="en-US" sz="2200" dirty="0">
                <a:latin typeface="Corbel" pitchFamily="34" charset="0"/>
              </a:rPr>
              <a:t>using the </a:t>
            </a:r>
            <a:r>
              <a:rPr lang="en-US" sz="22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useEffect</a:t>
            </a: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()</a:t>
            </a:r>
            <a:r>
              <a:rPr lang="en-US" sz="2200" dirty="0">
                <a:latin typeface="Corbel" pitchFamily="34" charset="0"/>
              </a:rPr>
              <a:t> Hook.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A7F80E3-124B-D7D5-5C69-06A53B8C926F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The </a:t>
            </a:r>
            <a:r>
              <a:rPr lang="en-US" b="1" dirty="0" err="1">
                <a:latin typeface="Corbel" pitchFamily="34" charset="0"/>
              </a:rPr>
              <a:t>useEffect</a:t>
            </a:r>
            <a:r>
              <a:rPr lang="en-US" b="1" dirty="0">
                <a:latin typeface="Corbel" pitchFamily="34" charset="0"/>
              </a:rPr>
              <a:t>() Hook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1557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7874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orbel" pitchFamily="34" charset="0"/>
              </a:rPr>
              <a:t>In this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case</a:t>
            </a:r>
            <a:r>
              <a:rPr lang="en-US" sz="2200" dirty="0">
                <a:latin typeface="Corbel" pitchFamily="34" charset="0"/>
              </a:rPr>
              <a:t>, we will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fetch our data </a:t>
            </a:r>
            <a:r>
              <a:rPr lang="en-US" sz="2200" dirty="0">
                <a:latin typeface="Corbel" pitchFamily="34" charset="0"/>
              </a:rPr>
              <a:t>in the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Hook</a:t>
            </a:r>
            <a:r>
              <a:rPr lang="en-US" sz="2200" dirty="0">
                <a:latin typeface="Corbel" pitchFamily="34" charset="0"/>
              </a:rPr>
              <a:t> like so: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E11A83-4388-B36B-132A-6FE3713322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3657600"/>
            <a:ext cx="7924800" cy="279157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D94E13A-FA65-63DC-43D6-1B1BBFC18CDB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The </a:t>
            </a:r>
            <a:r>
              <a:rPr lang="en-US" b="1" dirty="0" err="1">
                <a:latin typeface="Corbel" pitchFamily="34" charset="0"/>
              </a:rPr>
              <a:t>useEffect</a:t>
            </a:r>
            <a:r>
              <a:rPr lang="en-US" b="1" dirty="0">
                <a:latin typeface="Corbel" pitchFamily="34" charset="0"/>
              </a:rPr>
              <a:t>() Hook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633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489200"/>
            <a:ext cx="8229600" cy="3835400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>
                <a:latin typeface="Corbel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previous code snippet </a:t>
            </a:r>
            <a:r>
              <a:rPr lang="en-US" sz="2400" dirty="0">
                <a:latin typeface="Corbel" pitchFamily="34" charset="0"/>
              </a:rPr>
              <a:t>will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run</a:t>
            </a:r>
            <a:r>
              <a:rPr lang="en-US" sz="2400" dirty="0">
                <a:latin typeface="Corbel" pitchFamily="34" charset="0"/>
              </a:rPr>
              <a:t> and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fetch the data </a:t>
            </a:r>
            <a:r>
              <a:rPr lang="en-US" sz="2400" dirty="0">
                <a:latin typeface="Corbel" pitchFamily="34" charset="0"/>
              </a:rPr>
              <a:t>on a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component mount</a:t>
            </a:r>
            <a:r>
              <a:rPr lang="en-US" sz="2400" dirty="0">
                <a:latin typeface="Corbel" pitchFamily="34" charset="0"/>
              </a:rPr>
              <a:t>, that is, on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first render</a:t>
            </a:r>
            <a:r>
              <a:rPr lang="en-US" sz="2400" dirty="0">
                <a:latin typeface="Corbel" pitchFamily="34" charset="0"/>
              </a:rPr>
              <a:t>. 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This is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sufficient</a:t>
            </a:r>
            <a:r>
              <a:rPr lang="en-US" sz="2400" dirty="0">
                <a:latin typeface="Corbel" pitchFamily="34" charset="0"/>
              </a:rPr>
              <a:t> for most of our </a:t>
            </a: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use cases</a:t>
            </a:r>
            <a:r>
              <a:rPr lang="en-US" sz="2400" dirty="0"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400" dirty="0">
                <a:latin typeface="Corbel" pitchFamily="34" charset="0"/>
              </a:rPr>
              <a:t>In </a:t>
            </a:r>
            <a:r>
              <a:rPr lang="en-US" sz="2400" b="1" dirty="0">
                <a:solidFill>
                  <a:schemeClr val="accent1"/>
                </a:solidFill>
                <a:latin typeface="Corbel" pitchFamily="34" charset="0"/>
              </a:rPr>
              <a:t>other scenarios</a:t>
            </a:r>
            <a:r>
              <a:rPr lang="en-US" sz="2400" dirty="0">
                <a:latin typeface="Corbel" pitchFamily="34" charset="0"/>
              </a:rPr>
              <a:t>, however, when we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need</a:t>
            </a:r>
            <a:r>
              <a:rPr lang="en-US" sz="2400" dirty="0">
                <a:latin typeface="Corbel" pitchFamily="34" charset="0"/>
              </a:rPr>
              <a:t> to </a:t>
            </a:r>
            <a:r>
              <a:rPr lang="en-US" sz="2400" b="1" dirty="0" err="1">
                <a:solidFill>
                  <a:srgbClr val="00B050"/>
                </a:solidFill>
                <a:latin typeface="Corbel" pitchFamily="34" charset="0"/>
              </a:rPr>
              <a:t>refetch</a:t>
            </a:r>
            <a:r>
              <a:rPr lang="en-US" sz="2400" dirty="0">
                <a:latin typeface="Corbel" pitchFamily="34" charset="0"/>
              </a:rPr>
              <a:t> the </a:t>
            </a: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data </a:t>
            </a:r>
            <a:r>
              <a:rPr lang="en-US" sz="2400" dirty="0">
                <a:latin typeface="Corbel" pitchFamily="34" charset="0"/>
              </a:rPr>
              <a:t>after the 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first render</a:t>
            </a:r>
            <a:r>
              <a:rPr lang="en-US" sz="2400" dirty="0">
                <a:latin typeface="Corbel" pitchFamily="34" charset="0"/>
              </a:rPr>
              <a:t>, we can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add dependencies </a:t>
            </a:r>
            <a:r>
              <a:rPr lang="en-US" sz="2400" dirty="0">
                <a:latin typeface="Corbel" pitchFamily="34" charset="0"/>
              </a:rPr>
              <a:t>in the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array</a:t>
            </a:r>
            <a:r>
              <a:rPr lang="en-US" sz="2400" dirty="0">
                <a:latin typeface="Corbel" pitchFamily="34" charset="0"/>
              </a:rPr>
              <a:t> 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literal</a:t>
            </a:r>
            <a:r>
              <a:rPr lang="en-US" sz="2400" dirty="0">
                <a:latin typeface="Corbel" pitchFamily="34" charset="0"/>
              </a:rPr>
              <a:t> to 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trigger</a:t>
            </a:r>
            <a:r>
              <a:rPr lang="en-US" sz="2400" dirty="0">
                <a:latin typeface="Corbel" pitchFamily="34" charset="0"/>
              </a:rPr>
              <a:t> a rerun of </a:t>
            </a:r>
            <a:r>
              <a:rPr lang="en-US" sz="24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useEffect</a:t>
            </a:r>
            <a:r>
              <a:rPr lang="en-US" sz="2400" b="1" dirty="0">
                <a:solidFill>
                  <a:srgbClr val="002060"/>
                </a:solidFill>
                <a:latin typeface="Consolas" panose="020B0609020204030204" pitchFamily="49" charset="0"/>
              </a:rPr>
              <a:t>()</a:t>
            </a:r>
            <a:r>
              <a:rPr lang="en-US" sz="2400" dirty="0">
                <a:latin typeface="Corbel" pitchFamily="34" charset="0"/>
              </a:rPr>
              <a:t>.</a:t>
            </a:r>
            <a:endParaRPr lang="en-US" sz="1900" dirty="0">
              <a:latin typeface="Corbel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D54AB88-38FF-30D5-6971-1FE003CEED43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The </a:t>
            </a:r>
            <a:r>
              <a:rPr lang="en-US" b="1" dirty="0" err="1">
                <a:latin typeface="Corbel" pitchFamily="34" charset="0"/>
              </a:rPr>
              <a:t>useEffect</a:t>
            </a:r>
            <a:r>
              <a:rPr lang="en-US" b="1" dirty="0">
                <a:latin typeface="Corbel" pitchFamily="34" charset="0"/>
              </a:rPr>
              <a:t>() Hook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0531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489200"/>
            <a:ext cx="8534400" cy="35306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Fetch API </a:t>
            </a:r>
            <a:r>
              <a:rPr lang="en-US" sz="2400" dirty="0">
                <a:latin typeface="Corbel" panose="020B0503020204020204" pitchFamily="34" charset="0"/>
              </a:rPr>
              <a:t>is a </a:t>
            </a:r>
            <a:r>
              <a:rPr lang="en-US" sz="24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promise-based API </a:t>
            </a:r>
            <a:r>
              <a:rPr lang="en-US" sz="2400" dirty="0">
                <a:latin typeface="Corbel" panose="020B0503020204020204" pitchFamily="34" charset="0"/>
              </a:rPr>
              <a:t>of </a:t>
            </a:r>
            <a:r>
              <a:rPr lang="en-US" sz="2400" b="1" u="sng" dirty="0">
                <a:solidFill>
                  <a:srgbClr val="0070C0"/>
                </a:solidFill>
                <a:latin typeface="Corbel" panose="020B0503020204020204" pitchFamily="34" charset="0"/>
              </a:rPr>
              <a:t>JavaScript</a:t>
            </a:r>
            <a:r>
              <a:rPr lang="en-US" sz="2400" u="sng" dirty="0">
                <a:solidFill>
                  <a:srgbClr val="0070C0"/>
                </a:solidFill>
                <a:latin typeface="Corbel" panose="020B0503020204020204" pitchFamily="34" charset="0"/>
              </a:rPr>
              <a:t> </a:t>
            </a:r>
            <a:r>
              <a:rPr lang="en-US" sz="2400" dirty="0">
                <a:latin typeface="Corbel" panose="020B0503020204020204" pitchFamily="34" charset="0"/>
              </a:rPr>
              <a:t>for making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asynchronous HTTP requests.</a:t>
            </a:r>
          </a:p>
          <a:p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With</a:t>
            </a:r>
            <a:r>
              <a:rPr lang="en-US" sz="2400" dirty="0">
                <a:latin typeface="Corbel" panose="020B0503020204020204" pitchFamily="34" charset="0"/>
              </a:rPr>
              <a:t> this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API</a:t>
            </a:r>
            <a:r>
              <a:rPr lang="en-US" sz="2400" dirty="0">
                <a:latin typeface="Corbel" panose="020B0503020204020204" pitchFamily="34" charset="0"/>
              </a:rPr>
              <a:t> , we can perform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different types </a:t>
            </a:r>
            <a:r>
              <a:rPr lang="en-US" sz="2400" dirty="0">
                <a:latin typeface="Corbel" panose="020B0503020204020204" pitchFamily="34" charset="0"/>
              </a:rPr>
              <a:t>of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operations </a:t>
            </a:r>
            <a:r>
              <a:rPr lang="en-US" sz="2400" dirty="0">
                <a:latin typeface="Corbel" panose="020B0503020204020204" pitchFamily="34" charset="0"/>
              </a:rPr>
              <a:t>using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HTTP methods </a:t>
            </a:r>
            <a:r>
              <a:rPr lang="en-US" sz="2400" dirty="0">
                <a:latin typeface="Corbel" panose="020B0503020204020204" pitchFamily="34" charset="0"/>
              </a:rPr>
              <a:t>like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GET method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request data </a:t>
            </a:r>
            <a:r>
              <a:rPr lang="en-US" sz="2400" dirty="0">
                <a:latin typeface="Corbel" panose="020B0503020204020204" pitchFamily="34" charset="0"/>
              </a:rPr>
              <a:t>from an </a:t>
            </a:r>
            <a:r>
              <a:rPr lang="en-US" sz="2400" b="1" dirty="0" err="1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endpoint</a:t>
            </a:r>
            <a:r>
              <a:rPr lang="en-US" sz="2400" dirty="0" err="1">
                <a:latin typeface="Corbel" panose="020B0503020204020204" pitchFamily="34" charset="0"/>
              </a:rPr>
              <a:t>,or</a:t>
            </a:r>
            <a:r>
              <a:rPr lang="en-US" sz="2400" dirty="0">
                <a:latin typeface="Corbel" panose="020B0503020204020204" pitchFamily="34" charset="0"/>
              </a:rPr>
              <a:t> 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POST</a:t>
            </a:r>
            <a:r>
              <a:rPr lang="en-US" sz="2400" dirty="0">
                <a:latin typeface="Corbel" panose="020B0503020204020204" pitchFamily="34" charset="0"/>
              </a:rPr>
              <a:t> to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send data </a:t>
            </a:r>
            <a:r>
              <a:rPr lang="en-US" sz="2400" dirty="0">
                <a:latin typeface="Corbel" panose="020B0503020204020204" pitchFamily="34" charset="0"/>
              </a:rPr>
              <a:t>to an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endpoint</a:t>
            </a:r>
            <a:r>
              <a:rPr lang="en-US" sz="2400" dirty="0">
                <a:latin typeface="Corbel" panose="020B0503020204020204" pitchFamily="34" charset="0"/>
              </a:rPr>
              <a:t>, and more.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B5969CD-7352-F308-3EE3-038605A72F79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The Fetch API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061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489200"/>
            <a:ext cx="8362920" cy="3530600"/>
          </a:xfrm>
        </p:spPr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The Fetch API </a:t>
            </a:r>
            <a:r>
              <a:rPr lang="en-US" sz="2200" dirty="0">
                <a:latin typeface="Corbel" panose="020B0503020204020204" pitchFamily="34" charset="0"/>
              </a:rPr>
              <a:t>provides us </a:t>
            </a:r>
            <a:r>
              <a:rPr lang="en-US" sz="2200" b="1" dirty="0">
                <a:solidFill>
                  <a:srgbClr val="FF5D5D"/>
                </a:solidFill>
                <a:latin typeface="Corbel" panose="020B0503020204020204" pitchFamily="34" charset="0"/>
              </a:rPr>
              <a:t>just</a:t>
            </a:r>
            <a:r>
              <a:rPr lang="en-US" sz="2200" dirty="0">
                <a:latin typeface="Corbel" panose="020B0503020204020204" pitchFamily="34" charset="0"/>
              </a:rPr>
              <a:t> a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single method </a:t>
            </a:r>
            <a:r>
              <a:rPr lang="en-US" sz="2200" dirty="0">
                <a:latin typeface="Corbel" panose="020B0503020204020204" pitchFamily="34" charset="0"/>
              </a:rPr>
              <a:t>to be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called</a:t>
            </a:r>
            <a:r>
              <a:rPr lang="en-US" sz="2200" dirty="0">
                <a:latin typeface="Corbel" panose="020B0503020204020204" pitchFamily="34" charset="0"/>
              </a:rPr>
              <a:t> known as 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fetch() </a:t>
            </a:r>
            <a:r>
              <a:rPr lang="en-US" sz="2200" dirty="0">
                <a:latin typeface="Corbel" panose="020B0503020204020204" pitchFamily="34" charset="0"/>
              </a:rPr>
              <a:t>method.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200" dirty="0"/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dirty="0">
                <a:latin typeface="Corbel" panose="020B0503020204020204" pitchFamily="34" charset="0"/>
              </a:rPr>
              <a:t>To use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Fetch API </a:t>
            </a:r>
            <a:r>
              <a:rPr lang="en-US" sz="2200" dirty="0">
                <a:latin typeface="Corbel" panose="020B0503020204020204" pitchFamily="34" charset="0"/>
              </a:rPr>
              <a:t>we call the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fetch() </a:t>
            </a:r>
            <a:r>
              <a:rPr lang="en-US" sz="2200" dirty="0">
                <a:latin typeface="Corbel" panose="020B0503020204020204" pitchFamily="34" charset="0"/>
              </a:rPr>
              <a:t>method which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requires only one </a:t>
            </a:r>
            <a:r>
              <a:rPr lang="en-US" sz="2200" b="1" u="sng" dirty="0">
                <a:solidFill>
                  <a:srgbClr val="00B050"/>
                </a:solidFill>
                <a:latin typeface="Corbel" panose="020B0503020204020204" pitchFamily="34" charset="0"/>
              </a:rPr>
              <a:t>compulsory parameter </a:t>
            </a:r>
            <a:r>
              <a:rPr lang="en-US" sz="2200" dirty="0">
                <a:latin typeface="Corbel" panose="020B0503020204020204" pitchFamily="34" charset="0"/>
              </a:rPr>
              <a:t>which is the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URL</a:t>
            </a:r>
            <a:r>
              <a:rPr lang="en-US" sz="2200" dirty="0">
                <a:latin typeface="Corbel" panose="020B0503020204020204" pitchFamily="34" charset="0"/>
              </a:rPr>
              <a:t> of the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resource</a:t>
            </a:r>
            <a:r>
              <a:rPr lang="en-US" sz="2200" dirty="0">
                <a:latin typeface="Corbel" panose="020B0503020204020204" pitchFamily="34" charset="0"/>
              </a:rPr>
              <a:t> that we want to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fetch</a:t>
            </a:r>
            <a:r>
              <a:rPr lang="en-US" sz="2200" dirty="0">
                <a:latin typeface="Corbel" panose="020B0503020204020204" pitchFamily="34" charset="0"/>
              </a:rPr>
              <a:t>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400" dirty="0">
              <a:latin typeface="Corbel" panose="020B0503020204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AC8737-2B84-6AD5-9FB1-863FE153F2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4953000"/>
            <a:ext cx="6400800" cy="169195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2805285-F87F-DA23-2F52-F6EAC8D1366F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How To Use Fetch API ?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990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1" y="2489200"/>
            <a:ext cx="8077198" cy="2082800"/>
          </a:xfrm>
        </p:spPr>
        <p:txBody>
          <a:bodyPr>
            <a:normAutofit fontScale="92500" lnSpcReduction="10000"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 can </a:t>
            </a:r>
            <a:r>
              <a:rPr lang="en-US" sz="2400" dirty="0">
                <a:latin typeface="Corbel" panose="020B0503020204020204" pitchFamily="34" charset="0"/>
              </a:rPr>
              <a:t>also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specify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HTTP method </a:t>
            </a:r>
            <a:r>
              <a:rPr lang="en-US" sz="2400" dirty="0">
                <a:latin typeface="Corbel" panose="020B0503020204020204" pitchFamily="34" charset="0"/>
              </a:rPr>
              <a:t>in the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optional parameter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400" dirty="0">
              <a:latin typeface="Corbel" panose="020B0503020204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400" dirty="0">
              <a:latin typeface="Corbel" panose="020B0503020204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For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GET</a:t>
            </a:r>
            <a:r>
              <a:rPr lang="en-US" sz="2400" dirty="0">
                <a:latin typeface="Corbel" panose="020B0503020204020204" pitchFamily="34" charset="0"/>
              </a:rPr>
              <a:t> method,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we have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following: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400" dirty="0">
              <a:latin typeface="Corbel" panose="020B0503020204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F7B950-7BCC-2F6E-66D6-6C5CAD3204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5800" y="5054490"/>
            <a:ext cx="7848599" cy="166065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819CFC4-892E-16B4-6890-DAEFC1526E72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How To Use Fetch API ?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59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2489200"/>
            <a:ext cx="8001000" cy="3530600"/>
          </a:xfrm>
        </p:spPr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dirty="0">
                <a:latin typeface="Corbel" panose="020B0503020204020204" pitchFamily="34" charset="0"/>
              </a:rPr>
              <a:t>In </a:t>
            </a:r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JavaScript</a:t>
            </a:r>
            <a:r>
              <a:rPr lang="en-US" sz="2200" dirty="0">
                <a:latin typeface="Corbel" panose="020B0503020204020204" pitchFamily="34" charset="0"/>
              </a:rPr>
              <a:t>, a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Promise</a:t>
            </a:r>
            <a:r>
              <a:rPr lang="en-US" sz="2200" dirty="0">
                <a:latin typeface="Corbel" panose="020B0503020204020204" pitchFamily="34" charset="0"/>
              </a:rPr>
              <a:t> is an 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Corbel" panose="020B0503020204020204" pitchFamily="34" charset="0"/>
              </a:rPr>
              <a:t>object</a:t>
            </a:r>
            <a:r>
              <a:rPr lang="en-US" sz="2200" dirty="0">
                <a:latin typeface="Corbel" panose="020B0503020204020204" pitchFamily="34" charset="0"/>
              </a:rPr>
              <a:t> that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returns</a:t>
            </a:r>
            <a:r>
              <a:rPr lang="en-US" sz="2200" dirty="0">
                <a:latin typeface="Corbel" panose="020B0503020204020204" pitchFamily="34" charset="0"/>
              </a:rPr>
              <a:t> a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value </a:t>
            </a:r>
            <a:r>
              <a:rPr lang="en-US" sz="2200" dirty="0">
                <a:latin typeface="Corbel" panose="020B0503020204020204" pitchFamily="34" charset="0"/>
              </a:rPr>
              <a:t>which we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hope</a:t>
            </a:r>
            <a:r>
              <a:rPr lang="en-US" sz="2200" dirty="0">
                <a:latin typeface="Corbel" panose="020B0503020204020204" pitchFamily="34" charset="0"/>
              </a:rPr>
              <a:t> to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receive</a:t>
            </a:r>
            <a:r>
              <a:rPr lang="en-US" sz="2200" dirty="0">
                <a:latin typeface="Corbel" panose="020B0503020204020204" pitchFamily="34" charset="0"/>
              </a:rPr>
              <a:t> in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future</a:t>
            </a:r>
            <a:r>
              <a:rPr lang="en-US" sz="2200" dirty="0">
                <a:latin typeface="Corbel" panose="020B0503020204020204" pitchFamily="34" charset="0"/>
              </a:rPr>
              <a:t>, but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not now</a:t>
            </a:r>
            <a:r>
              <a:rPr lang="en-US" sz="2200" dirty="0">
                <a:latin typeface="Corbel" panose="020B0503020204020204" pitchFamily="34" charset="0"/>
              </a:rPr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200" dirty="0">
              <a:latin typeface="Corbel" panose="020B0503020204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200" dirty="0">
              <a:latin typeface="Corbel" panose="020B0503020204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200" dirty="0">
              <a:latin typeface="Corbel" panose="020B0503020204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Because</a:t>
            </a:r>
            <a:r>
              <a:rPr lang="en-US" sz="2200" dirty="0">
                <a:latin typeface="Corbel" panose="020B0503020204020204" pitchFamily="34" charset="0"/>
              </a:rPr>
              <a:t> the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value</a:t>
            </a:r>
            <a:r>
              <a:rPr lang="en-US" sz="2200" dirty="0">
                <a:latin typeface="Corbel" panose="020B0503020204020204" pitchFamily="34" charset="0"/>
              </a:rPr>
              <a:t> will be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returned</a:t>
            </a:r>
            <a:r>
              <a:rPr lang="en-US" sz="2200" dirty="0">
                <a:latin typeface="Corbel" panose="020B0503020204020204" pitchFamily="34" charset="0"/>
              </a:rPr>
              <a:t> by the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Promise</a:t>
            </a:r>
            <a:r>
              <a:rPr lang="en-US" sz="2200" dirty="0">
                <a:latin typeface="Corbel" panose="020B0503020204020204" pitchFamily="34" charset="0"/>
              </a:rPr>
              <a:t> object in the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future,</a:t>
            </a:r>
            <a:r>
              <a:rPr lang="en-US" sz="2200" dirty="0">
                <a:latin typeface="Corbel" panose="020B0503020204020204" pitchFamily="34" charset="0"/>
              </a:rPr>
              <a:t> it is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very well-suited </a:t>
            </a:r>
            <a:r>
              <a:rPr lang="en-US" sz="2200" dirty="0">
                <a:latin typeface="Corbel" panose="020B0503020204020204" pitchFamily="34" charset="0"/>
              </a:rPr>
              <a:t>for handling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asynchronous operations.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2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3CCB969-0663-77E7-E1B2-49EDA14D988B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What Is A Promise ?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062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229600" cy="3530600"/>
          </a:xfrm>
        </p:spPr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dirty="0">
                <a:latin typeface="Corbel" panose="020B0503020204020204" pitchFamily="34" charset="0"/>
              </a:rPr>
              <a:t>It’ll be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easier</a:t>
            </a:r>
            <a:r>
              <a:rPr lang="en-US" sz="2200" dirty="0">
                <a:latin typeface="Corbel" panose="020B0503020204020204" pitchFamily="34" charset="0"/>
              </a:rPr>
              <a:t> to </a:t>
            </a:r>
            <a:r>
              <a:rPr lang="en-US" sz="2200" b="1" dirty="0">
                <a:solidFill>
                  <a:schemeClr val="accent1">
                    <a:lumMod val="50000"/>
                  </a:schemeClr>
                </a:solidFill>
                <a:latin typeface="Corbel" panose="020B0503020204020204" pitchFamily="34" charset="0"/>
              </a:rPr>
              <a:t>understand </a:t>
            </a:r>
            <a:r>
              <a:rPr lang="en-US" sz="2200" dirty="0">
                <a:latin typeface="Corbel" panose="020B0503020204020204" pitchFamily="34" charset="0"/>
              </a:rPr>
              <a:t>the 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  <a:latin typeface="Corbel" panose="020B0503020204020204" pitchFamily="34" charset="0"/>
              </a:rPr>
              <a:t>concept</a:t>
            </a:r>
            <a:r>
              <a:rPr lang="en-US" sz="2200" dirty="0">
                <a:latin typeface="Corbel" panose="020B0503020204020204" pitchFamily="34" charset="0"/>
              </a:rPr>
              <a:t> of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JavaScript promises </a:t>
            </a:r>
            <a:r>
              <a:rPr lang="en-US" sz="2200" dirty="0">
                <a:latin typeface="Corbel" panose="020B0503020204020204" pitchFamily="34" charset="0"/>
              </a:rPr>
              <a:t>through a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real world example</a:t>
            </a:r>
            <a:r>
              <a:rPr lang="en-US" sz="2200" dirty="0">
                <a:latin typeface="Corbel" panose="020B0503020204020204" pitchFamily="34" charset="0"/>
              </a:rPr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200" dirty="0">
              <a:latin typeface="Corbel" panose="020B0503020204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200" dirty="0">
              <a:latin typeface="Corbel" panose="020B0503020204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200" dirty="0">
              <a:latin typeface="Corbel" panose="020B0503020204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Suppose</a:t>
            </a:r>
            <a:r>
              <a:rPr lang="en-US" sz="2200" dirty="0">
                <a:latin typeface="Corbel" panose="020B0503020204020204" pitchFamily="34" charset="0"/>
              </a:rPr>
              <a:t> that you have been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assigned</a:t>
            </a:r>
            <a:r>
              <a:rPr lang="en-US" sz="2200" dirty="0">
                <a:latin typeface="Corbel" panose="020B0503020204020204" pitchFamily="34" charset="0"/>
              </a:rPr>
              <a:t> a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project</a:t>
            </a:r>
            <a:r>
              <a:rPr lang="en-US" sz="2200" dirty="0">
                <a:latin typeface="Corbel" panose="020B0503020204020204" pitchFamily="34" charset="0"/>
              </a:rPr>
              <a:t> and you 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promise</a:t>
            </a:r>
            <a:r>
              <a:rPr lang="en-US" sz="2200" dirty="0">
                <a:latin typeface="Corbel" panose="020B0503020204020204" pitchFamily="34" charset="0"/>
              </a:rPr>
              <a:t> to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complete it </a:t>
            </a:r>
            <a:r>
              <a:rPr lang="en-US" sz="2200" dirty="0">
                <a:latin typeface="Corbel" panose="020B0503020204020204" pitchFamily="34" charset="0"/>
              </a:rPr>
              <a:t>by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next month</a:t>
            </a:r>
            <a:r>
              <a:rPr lang="en-US" sz="2200" dirty="0">
                <a:latin typeface="Corbel" panose="020B0503020204020204" pitchFamily="34" charset="0"/>
              </a:rPr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2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15186C6-CCB9-845B-59B9-47411E9F3990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What Is A Promise ?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8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362200"/>
            <a:ext cx="8153400" cy="4191000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Introduction To </a:t>
            </a:r>
            <a:r>
              <a:rPr lang="en-US" sz="2400" b="1" dirty="0" err="1">
                <a:solidFill>
                  <a:srgbClr val="C00000"/>
                </a:solidFill>
                <a:latin typeface="Corbel" pitchFamily="34" charset="0"/>
              </a:rPr>
              <a:t>Api</a:t>
            </a: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 Calling / Http Request</a:t>
            </a:r>
          </a:p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Revising </a:t>
            </a:r>
            <a:r>
              <a:rPr lang="en-US" sz="2400" b="1" dirty="0" err="1">
                <a:solidFill>
                  <a:srgbClr val="002060"/>
                </a:solidFill>
                <a:latin typeface="Corbel" pitchFamily="34" charset="0"/>
              </a:rPr>
              <a:t>useEffect</a:t>
            </a: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() Hook</a:t>
            </a:r>
          </a:p>
          <a:p>
            <a:pPr>
              <a:buSzPct val="100000"/>
            </a:pPr>
            <a:endParaRPr lang="en-US" sz="24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Using fetch()</a:t>
            </a:r>
          </a:p>
          <a:p>
            <a:pPr marL="0" indent="0">
              <a:buSzPct val="100000"/>
              <a:buNone/>
            </a:pPr>
            <a:endParaRPr lang="en-US" sz="24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Example</a:t>
            </a:r>
          </a:p>
          <a:p>
            <a:pPr marL="0" indent="0">
              <a:buSzPct val="100000"/>
              <a:buNone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489200"/>
            <a:ext cx="8153400" cy="4140200"/>
          </a:xfrm>
        </p:spPr>
        <p:txBody>
          <a:bodyPr>
            <a:normAutofit fontScale="85000" lnSpcReduction="20000"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Corbel" panose="020B0503020204020204" pitchFamily="34" charset="0"/>
              </a:rPr>
              <a:t>Now you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don’t know </a:t>
            </a:r>
            <a:r>
              <a:rPr lang="en-US" sz="2400" dirty="0">
                <a:latin typeface="Corbel" panose="020B0503020204020204" pitchFamily="34" charset="0"/>
              </a:rPr>
              <a:t>if you will be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really able to complete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project</a:t>
            </a:r>
            <a:r>
              <a:rPr lang="en-US" sz="2400" dirty="0">
                <a:latin typeface="Corbel" panose="020B0503020204020204" pitchFamily="34" charset="0"/>
              </a:rPr>
              <a:t> until </a:t>
            </a:r>
            <a:r>
              <a:rPr lang="en-US" sz="2400" b="1" dirty="0">
                <a:solidFill>
                  <a:srgbClr val="FF5D5D"/>
                </a:solidFill>
                <a:latin typeface="Corbel" panose="020B0503020204020204" pitchFamily="34" charset="0"/>
              </a:rPr>
              <a:t>next month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400" dirty="0">
              <a:latin typeface="Corbel" panose="020B0503020204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You can </a:t>
            </a:r>
            <a:r>
              <a:rPr lang="en-US" sz="2400" dirty="0">
                <a:latin typeface="Corbel" panose="020B0503020204020204" pitchFamily="34" charset="0"/>
              </a:rPr>
              <a:t>either be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completing</a:t>
            </a:r>
            <a:r>
              <a:rPr lang="en-US" sz="2400" dirty="0">
                <a:solidFill>
                  <a:srgbClr val="00B050"/>
                </a:solidFill>
                <a:latin typeface="Corbel" panose="020B0503020204020204" pitchFamily="34" charset="0"/>
              </a:rPr>
              <a:t> </a:t>
            </a:r>
            <a:r>
              <a:rPr lang="en-US" sz="2400" dirty="0">
                <a:latin typeface="Corbel" panose="020B0503020204020204" pitchFamily="34" charset="0"/>
              </a:rPr>
              <a:t>it or 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orbel" panose="020B0503020204020204" pitchFamily="34" charset="0"/>
              </a:rPr>
              <a:t>not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400" dirty="0">
              <a:latin typeface="Corbel" panose="020B0503020204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accent3">
                    <a:lumMod val="75000"/>
                  </a:schemeClr>
                </a:solidFill>
                <a:latin typeface="Corbel" panose="020B0503020204020204" pitchFamily="34" charset="0"/>
              </a:rPr>
              <a:t>Thus</a:t>
            </a:r>
            <a:r>
              <a:rPr lang="en-US" sz="2400" dirty="0">
                <a:latin typeface="Corbel" panose="020B0503020204020204" pitchFamily="34" charset="0"/>
              </a:rPr>
              <a:t> there are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three possibilities</a:t>
            </a:r>
            <a:r>
              <a:rPr lang="en-US" sz="2400" dirty="0">
                <a:latin typeface="Corbel" panose="020B0503020204020204" pitchFamily="34" charset="0"/>
              </a:rPr>
              <a:t>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dirty="0">
              <a:latin typeface="Corbel" panose="020B0503020204020204" pitchFamily="34" charset="0"/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  <a:latin typeface="Corbel" panose="020B0503020204020204" pitchFamily="34" charset="0"/>
              </a:rPr>
              <a:t>Pending</a:t>
            </a:r>
            <a:r>
              <a:rPr lang="en-US" dirty="0">
                <a:latin typeface="Corbel" panose="020B0503020204020204" pitchFamily="34" charset="0"/>
              </a:rPr>
              <a:t>: you </a:t>
            </a:r>
            <a:r>
              <a:rPr lang="en-US" b="1" dirty="0">
                <a:solidFill>
                  <a:srgbClr val="C00000"/>
                </a:solidFill>
                <a:latin typeface="Corbel" panose="020B0503020204020204" pitchFamily="34" charset="0"/>
              </a:rPr>
              <a:t>don’t know </a:t>
            </a:r>
            <a:r>
              <a:rPr lang="en-US" dirty="0">
                <a:latin typeface="Corbel" panose="020B0503020204020204" pitchFamily="34" charset="0"/>
              </a:rPr>
              <a:t>if you will </a:t>
            </a:r>
            <a:r>
              <a:rPr lang="en-US" b="1" dirty="0">
                <a:solidFill>
                  <a:srgbClr val="00B050"/>
                </a:solidFill>
                <a:latin typeface="Corbel" panose="020B0503020204020204" pitchFamily="34" charset="0"/>
              </a:rPr>
              <a:t>complete</a:t>
            </a:r>
            <a:r>
              <a:rPr lang="en-US" dirty="0">
                <a:latin typeface="Corbel" panose="020B0503020204020204" pitchFamily="34" charset="0"/>
              </a:rPr>
              <a:t> the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project</a:t>
            </a:r>
            <a:r>
              <a:rPr lang="en-US" dirty="0">
                <a:latin typeface="Corbel" panose="020B0503020204020204" pitchFamily="34" charset="0"/>
              </a:rPr>
              <a:t> by </a:t>
            </a:r>
            <a:r>
              <a:rPr lang="en-US" b="1" dirty="0">
                <a:solidFill>
                  <a:srgbClr val="FF5D5D"/>
                </a:solidFill>
                <a:latin typeface="Corbel" panose="020B0503020204020204" pitchFamily="34" charset="0"/>
              </a:rPr>
              <a:t>next month</a:t>
            </a:r>
            <a:r>
              <a:rPr lang="en-US" dirty="0">
                <a:latin typeface="Corbel" panose="020B0503020204020204" pitchFamily="34" charset="0"/>
              </a:rPr>
              <a:t>.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  <a:latin typeface="Corbel" panose="020B0503020204020204" pitchFamily="34" charset="0"/>
              </a:rPr>
              <a:t>Fulfilled</a:t>
            </a:r>
            <a:r>
              <a:rPr lang="en-US" dirty="0">
                <a:latin typeface="Corbel" panose="020B0503020204020204" pitchFamily="34" charset="0"/>
              </a:rPr>
              <a:t>: you </a:t>
            </a:r>
            <a:r>
              <a:rPr lang="en-US" b="1" dirty="0">
                <a:solidFill>
                  <a:srgbClr val="00B050"/>
                </a:solidFill>
                <a:latin typeface="Corbel" panose="020B0503020204020204" pitchFamily="34" charset="0"/>
              </a:rPr>
              <a:t>completed </a:t>
            </a:r>
            <a:r>
              <a:rPr lang="en-US" dirty="0">
                <a:latin typeface="Corbel" panose="020B0503020204020204" pitchFamily="34" charset="0"/>
              </a:rPr>
              <a:t>your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project</a:t>
            </a:r>
            <a:r>
              <a:rPr lang="en-US" dirty="0">
                <a:latin typeface="Corbel" panose="020B0503020204020204" pitchFamily="34" charset="0"/>
              </a:rPr>
              <a:t> by the </a:t>
            </a:r>
            <a:r>
              <a:rPr lang="en-US" b="1" dirty="0">
                <a:solidFill>
                  <a:srgbClr val="FF5D5D"/>
                </a:solidFill>
                <a:latin typeface="Corbel" panose="020B0503020204020204" pitchFamily="34" charset="0"/>
              </a:rPr>
              <a:t>next month</a:t>
            </a:r>
            <a:r>
              <a:rPr lang="en-US" dirty="0">
                <a:latin typeface="Corbel" panose="020B0503020204020204" pitchFamily="34" charset="0"/>
              </a:rPr>
              <a:t>.</a:t>
            </a: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endParaRPr lang="en-US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pPr marL="800100" lvl="1" indent="-34290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  <a:latin typeface="Corbel" panose="020B0503020204020204" pitchFamily="34" charset="0"/>
              </a:rPr>
              <a:t>Rejected</a:t>
            </a:r>
            <a:r>
              <a:rPr lang="en-US" dirty="0">
                <a:latin typeface="Corbel" panose="020B0503020204020204" pitchFamily="34" charset="0"/>
              </a:rPr>
              <a:t>: you </a:t>
            </a:r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rbel" panose="020B0503020204020204" pitchFamily="34" charset="0"/>
              </a:rPr>
              <a:t>couldn’t complete </a:t>
            </a:r>
            <a:r>
              <a:rPr lang="en-US" dirty="0">
                <a:latin typeface="Corbel" panose="020B0503020204020204" pitchFamily="34" charset="0"/>
              </a:rPr>
              <a:t>the </a:t>
            </a:r>
            <a:r>
              <a:rPr lang="en-US" b="1" dirty="0">
                <a:solidFill>
                  <a:srgbClr val="00B050"/>
                </a:solidFill>
                <a:latin typeface="Corbel" panose="020B0503020204020204" pitchFamily="34" charset="0"/>
              </a:rPr>
              <a:t>project</a:t>
            </a:r>
            <a:r>
              <a:rPr lang="en-US" dirty="0">
                <a:latin typeface="Corbel" panose="020B0503020204020204" pitchFamily="34" charset="0"/>
              </a:rPr>
              <a:t>.</a:t>
            </a:r>
            <a:endParaRPr lang="en-US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22B2128-7D7D-9951-345C-E36A819437FE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What Is A Promise ?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02313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286720" cy="3530600"/>
          </a:xfrm>
        </p:spPr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dirty="0">
                <a:latin typeface="Corbel" panose="020B0503020204020204" pitchFamily="34" charset="0"/>
              </a:rPr>
              <a:t>A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Promise</a:t>
            </a:r>
            <a:r>
              <a:rPr lang="en-US" sz="2200" dirty="0">
                <a:latin typeface="Corbel" panose="020B0503020204020204" pitchFamily="34" charset="0"/>
              </a:rPr>
              <a:t> in </a:t>
            </a:r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JavaScript </a:t>
            </a:r>
            <a:r>
              <a:rPr lang="en-US" sz="2200" dirty="0">
                <a:latin typeface="Corbel" panose="020B0503020204020204" pitchFamily="34" charset="0"/>
              </a:rPr>
              <a:t>just like a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promise</a:t>
            </a:r>
            <a:r>
              <a:rPr lang="en-US" sz="2200" dirty="0">
                <a:latin typeface="Corbel" panose="020B0503020204020204" pitchFamily="34" charset="0"/>
              </a:rPr>
              <a:t> in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real-world</a:t>
            </a:r>
            <a:r>
              <a:rPr lang="en-US" sz="2200" dirty="0">
                <a:latin typeface="Corbel" panose="020B0503020204020204" pitchFamily="34" charset="0"/>
              </a:rPr>
              <a:t> has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3 states</a:t>
            </a:r>
            <a:r>
              <a:rPr lang="en-US" sz="2200" dirty="0">
                <a:latin typeface="Corbel" panose="020B0503020204020204" pitchFamily="34" charset="0"/>
              </a:rPr>
              <a:t>.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200" dirty="0">
              <a:latin typeface="Corbel" panose="020B0503020204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dirty="0">
                <a:latin typeface="Corbel" panose="020B0503020204020204" pitchFamily="34" charset="0"/>
              </a:rPr>
              <a:t>It can be:</a:t>
            </a:r>
          </a:p>
          <a:p>
            <a:pPr lvl="2" fontAlgn="base"/>
            <a:endParaRPr lang="en-US" sz="2200" b="1" dirty="0">
              <a:solidFill>
                <a:srgbClr val="002060"/>
              </a:solidFill>
              <a:latin typeface="Corbel" panose="020B0503020204020204" pitchFamily="34" charset="0"/>
            </a:endParaRPr>
          </a:p>
          <a:p>
            <a:pPr lvl="2" fontAlgn="base"/>
            <a:r>
              <a:rPr lang="en-US" sz="2000" b="1" dirty="0">
                <a:solidFill>
                  <a:srgbClr val="002060"/>
                </a:solidFill>
                <a:latin typeface="Corbel" panose="020B0503020204020204" pitchFamily="34" charset="0"/>
              </a:rPr>
              <a:t>unresolved</a:t>
            </a:r>
            <a:r>
              <a:rPr lang="en-US" sz="2000" dirty="0">
                <a:latin typeface="Corbel" panose="020B0503020204020204" pitchFamily="34" charset="0"/>
              </a:rPr>
              <a:t> (pending), </a:t>
            </a:r>
          </a:p>
          <a:p>
            <a:pPr lvl="2" fontAlgn="base"/>
            <a:r>
              <a:rPr lang="en-US" sz="2000" b="1" dirty="0">
                <a:solidFill>
                  <a:srgbClr val="00B050"/>
                </a:solidFill>
                <a:latin typeface="Corbel" panose="020B0503020204020204" pitchFamily="34" charset="0"/>
              </a:rPr>
              <a:t>resolved</a:t>
            </a:r>
            <a:r>
              <a:rPr lang="en-US" sz="2000" dirty="0">
                <a:latin typeface="Corbel" panose="020B0503020204020204" pitchFamily="34" charset="0"/>
              </a:rPr>
              <a:t> (fulfilled), or </a:t>
            </a:r>
          </a:p>
          <a:p>
            <a:pPr lvl="2" fontAlgn="base"/>
            <a:r>
              <a:rPr lang="en-US" sz="2000" b="1" dirty="0">
                <a:solidFill>
                  <a:srgbClr val="C00000"/>
                </a:solidFill>
                <a:latin typeface="Corbel" panose="020B0503020204020204" pitchFamily="34" charset="0"/>
              </a:rPr>
              <a:t>rejected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A9C87B4-8AE7-BDBA-7CED-D77BD89DFD77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States Of A Promise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604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9687B92-62E6-C48E-3810-E0BD2AB404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914400" y="2525712"/>
            <a:ext cx="7696199" cy="345757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51D57D21-A1BF-47C9-C8FF-B26AC89F8530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States Of A Promise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2697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153400" cy="3530600"/>
          </a:xfrm>
        </p:spPr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In order </a:t>
            </a:r>
            <a:r>
              <a:rPr lang="en-US" sz="2200" dirty="0">
                <a:latin typeface="Corbel" panose="020B0503020204020204" pitchFamily="34" charset="0"/>
              </a:rPr>
              <a:t>to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work</a:t>
            </a:r>
            <a:r>
              <a:rPr lang="en-US" sz="2200" dirty="0">
                <a:latin typeface="Corbel" panose="020B0503020204020204" pitchFamily="34" charset="0"/>
              </a:rPr>
              <a:t> with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Promise</a:t>
            </a:r>
            <a:r>
              <a:rPr lang="en-US" sz="2200" dirty="0">
                <a:latin typeface="Corbel" panose="020B0503020204020204" pitchFamily="34" charset="0"/>
              </a:rPr>
              <a:t> , we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need</a:t>
            </a:r>
            <a:r>
              <a:rPr lang="en-US" sz="2200" dirty="0">
                <a:latin typeface="Corbel" panose="020B0503020204020204" pitchFamily="34" charset="0"/>
              </a:rPr>
              <a:t> to take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2 steps</a:t>
            </a:r>
            <a:r>
              <a:rPr lang="en-US" sz="2200" dirty="0">
                <a:latin typeface="Corbel" panose="020B0503020204020204" pitchFamily="34" charset="0"/>
              </a:rPr>
              <a:t>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2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pPr lvl="1" fontAlgn="base"/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	</a:t>
            </a:r>
            <a:r>
              <a:rPr lang="en-US" sz="2000" b="1" dirty="0">
                <a:solidFill>
                  <a:srgbClr val="7030A0"/>
                </a:solidFill>
                <a:latin typeface="Corbel" panose="020B0503020204020204" pitchFamily="34" charset="0"/>
              </a:rPr>
              <a:t>1. Creating A Promise ( </a:t>
            </a:r>
            <a:r>
              <a:rPr lang="en-US" sz="2000" b="1" dirty="0">
                <a:solidFill>
                  <a:srgbClr val="C00000"/>
                </a:solidFill>
                <a:latin typeface="Corbel" panose="020B0503020204020204" pitchFamily="34" charset="0"/>
              </a:rPr>
              <a:t>this will be done by fetch() </a:t>
            </a:r>
            <a:r>
              <a:rPr lang="en-US" sz="2000" b="1" dirty="0">
                <a:solidFill>
                  <a:srgbClr val="7030A0"/>
                </a:solidFill>
                <a:latin typeface="Corbel" panose="020B0503020204020204" pitchFamily="34" charset="0"/>
              </a:rPr>
              <a:t>)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1">
                  <a:lumMod val="50000"/>
                </a:schemeClr>
              </a:solidFill>
              <a:latin typeface="Corbel" panose="020B0503020204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accent1">
                  <a:lumMod val="50000"/>
                </a:schemeClr>
              </a:solidFill>
              <a:latin typeface="Corbel" panose="020B0503020204020204" pitchFamily="34" charset="0"/>
            </a:endParaRPr>
          </a:p>
          <a:p>
            <a:pPr lvl="1" fontAlgn="base"/>
            <a:r>
              <a:rPr lang="en-US" sz="2000" b="1" dirty="0">
                <a:solidFill>
                  <a:srgbClr val="7030A0"/>
                </a:solidFill>
                <a:latin typeface="Corbel" panose="020B0503020204020204" pitchFamily="34" charset="0"/>
              </a:rPr>
              <a:t>	2. Consuming A Promise ( </a:t>
            </a:r>
            <a:r>
              <a:rPr lang="en-US" sz="2000" b="1" dirty="0">
                <a:solidFill>
                  <a:srgbClr val="C00000"/>
                </a:solidFill>
                <a:latin typeface="Corbel" panose="020B0503020204020204" pitchFamily="34" charset="0"/>
              </a:rPr>
              <a:t>this will be done by us </a:t>
            </a:r>
            <a:r>
              <a:rPr lang="en-US" sz="2000" b="1" dirty="0">
                <a:solidFill>
                  <a:srgbClr val="7030A0"/>
                </a:solidFill>
                <a:latin typeface="Corbel" panose="020B0503020204020204" pitchFamily="34" charset="0"/>
              </a:rPr>
              <a:t>)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accent1">
                  <a:lumMod val="50000"/>
                </a:schemeClr>
              </a:solidFill>
              <a:latin typeface="Corbel" panose="020B0503020204020204" pitchFamily="34" charset="0"/>
            </a:endParaRPr>
          </a:p>
          <a:p>
            <a:pPr fontAlgn="base"/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6080352-4FDA-000B-6E5F-DF04E534FABA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Working With Promise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5186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2489200"/>
            <a:ext cx="8210520" cy="3530600"/>
          </a:xfrm>
        </p:spPr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Now since </a:t>
            </a:r>
            <a:r>
              <a:rPr lang="en-US" sz="2200" dirty="0">
                <a:latin typeface="Corbel" panose="020B0503020204020204" pitchFamily="34" charset="0"/>
              </a:rPr>
              <a:t>the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task </a:t>
            </a:r>
            <a:r>
              <a:rPr lang="en-US" sz="2200" dirty="0">
                <a:latin typeface="Corbel" panose="020B0503020204020204" pitchFamily="34" charset="0"/>
              </a:rPr>
              <a:t>of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creating a Promise </a:t>
            </a:r>
            <a:r>
              <a:rPr lang="en-US" sz="2200" dirty="0">
                <a:latin typeface="Corbel" panose="020B0503020204020204" pitchFamily="34" charset="0"/>
              </a:rPr>
              <a:t>will be done by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fetch() </a:t>
            </a:r>
            <a:r>
              <a:rPr lang="en-US" sz="2200" dirty="0">
                <a:latin typeface="Corbel" panose="020B0503020204020204" pitchFamily="34" charset="0"/>
              </a:rPr>
              <a:t>method so ,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let’s understand </a:t>
            </a:r>
            <a:r>
              <a:rPr lang="en-US" sz="2200" dirty="0">
                <a:latin typeface="Corbel" panose="020B0503020204020204" pitchFamily="34" charset="0"/>
              </a:rPr>
              <a:t>how to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consume</a:t>
            </a:r>
            <a:r>
              <a:rPr lang="en-US" sz="2200" dirty="0">
                <a:latin typeface="Corbel" panose="020B0503020204020204" pitchFamily="34" charset="0"/>
              </a:rPr>
              <a:t> it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200" dirty="0">
              <a:latin typeface="Corbel" panose="020B0503020204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200" u="sng" dirty="0">
              <a:latin typeface="Corbel" panose="020B0503020204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200" u="sng" dirty="0">
              <a:latin typeface="Corbel" panose="020B0503020204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dirty="0">
                <a:latin typeface="Corbel" panose="020B0503020204020204" pitchFamily="34" charset="0"/>
              </a:rPr>
              <a:t>We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consume</a:t>
            </a:r>
            <a:r>
              <a:rPr lang="en-US" sz="2200" dirty="0">
                <a:latin typeface="Corbel" panose="020B0503020204020204" pitchFamily="34" charset="0"/>
              </a:rPr>
              <a:t> a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promise</a:t>
            </a:r>
            <a:r>
              <a:rPr lang="en-US" sz="2200" dirty="0">
                <a:latin typeface="Corbel" panose="020B0503020204020204" pitchFamily="34" charset="0"/>
              </a:rPr>
              <a:t> by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calling</a:t>
            </a:r>
            <a:r>
              <a:rPr lang="en-US" sz="2200" dirty="0">
                <a:latin typeface="Corbel" panose="020B0503020204020204" pitchFamily="34" charset="0"/>
              </a:rPr>
              <a:t> it’s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two methods </a:t>
            </a:r>
            <a:r>
              <a:rPr lang="en-US" sz="2200" dirty="0">
                <a:latin typeface="Corbel" panose="020B0503020204020204" pitchFamily="34" charset="0"/>
              </a:rPr>
              <a:t>: </a:t>
            </a:r>
          </a:p>
          <a:p>
            <a:pPr marL="0" indent="0" fontAlgn="base">
              <a:buNone/>
            </a:pP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      </a:t>
            </a:r>
            <a:r>
              <a:rPr lang="en-US" sz="2200" b="1" u="sng" dirty="0">
                <a:solidFill>
                  <a:srgbClr val="7030A0"/>
                </a:solidFill>
                <a:latin typeface="Corbel" panose="020B0503020204020204" pitchFamily="34" charset="0"/>
              </a:rPr>
              <a:t>then() </a:t>
            </a:r>
            <a:r>
              <a:rPr lang="en-US" sz="2200" dirty="0">
                <a:latin typeface="Corbel" panose="020B0503020204020204" pitchFamily="34" charset="0"/>
              </a:rPr>
              <a:t>and </a:t>
            </a:r>
            <a:r>
              <a:rPr lang="en-US" sz="2200" b="1" u="sng" dirty="0">
                <a:solidFill>
                  <a:srgbClr val="7030A0"/>
                </a:solidFill>
                <a:latin typeface="Corbel" panose="020B0503020204020204" pitchFamily="34" charset="0"/>
              </a:rPr>
              <a:t>catch().</a:t>
            </a:r>
            <a:endParaRPr lang="en-US" sz="2200" u="sng" dirty="0">
              <a:latin typeface="Corbel" panose="020B0503020204020204" pitchFamily="34" charset="0"/>
            </a:endParaRPr>
          </a:p>
          <a:p>
            <a:pPr fontAlgn="base"/>
            <a:endParaRPr lang="en-US" sz="2400" b="1" u="sng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400" b="1" u="sng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400" b="1" u="sng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5A5C8531-8FCA-9D1B-130A-1813A383B1DC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Consuming A Promise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4191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286720" cy="3911600"/>
          </a:xfrm>
        </p:spPr>
        <p:txBody>
          <a:bodyPr>
            <a:normAutofit fontScale="77500" lnSpcReduction="20000"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then() </a:t>
            </a:r>
            <a:r>
              <a:rPr lang="en-US" sz="2400" dirty="0">
                <a:latin typeface="Corbel" panose="020B0503020204020204" pitchFamily="34" charset="0"/>
              </a:rPr>
              <a:t>method is used to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schedule</a:t>
            </a:r>
            <a:r>
              <a:rPr lang="en-US" sz="2400" dirty="0">
                <a:latin typeface="Corbel" panose="020B0503020204020204" pitchFamily="34" charset="0"/>
              </a:rPr>
              <a:t> a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callback</a:t>
            </a:r>
            <a:r>
              <a:rPr lang="en-US" sz="2400" dirty="0">
                <a:latin typeface="Corbel" panose="020B0503020204020204" pitchFamily="34" charset="0"/>
              </a:rPr>
              <a:t> to be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executed</a:t>
            </a:r>
            <a:r>
              <a:rPr lang="en-US" sz="2400" dirty="0">
                <a:latin typeface="Corbel" panose="020B0503020204020204" pitchFamily="34" charset="0"/>
              </a:rPr>
              <a:t> when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promise</a:t>
            </a:r>
            <a:r>
              <a:rPr lang="en-US" sz="2400" dirty="0">
                <a:latin typeface="Corbel" panose="020B0503020204020204" pitchFamily="34" charset="0"/>
              </a:rPr>
              <a:t> is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successfully resolved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400" dirty="0">
              <a:latin typeface="Corbel" panose="020B0503020204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Corbel" panose="020B0503020204020204" pitchFamily="34" charset="0"/>
              </a:rPr>
              <a:t>It takes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two callback functions</a:t>
            </a:r>
            <a:r>
              <a:rPr lang="en-US" sz="2400" dirty="0">
                <a:latin typeface="Corbel" panose="020B0503020204020204" pitchFamily="34" charset="0"/>
              </a:rPr>
              <a:t>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400" dirty="0">
              <a:latin typeface="Corbel" panose="020B0503020204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b="1" u="sng" dirty="0">
                <a:solidFill>
                  <a:srgbClr val="7030A0"/>
                </a:solidFill>
                <a:latin typeface="Corbel" panose="020B0503020204020204" pitchFamily="34" charset="0"/>
              </a:rPr>
              <a:t>Syntax:</a:t>
            </a:r>
            <a:r>
              <a:rPr lang="en-US" sz="2400" dirty="0">
                <a:latin typeface="Corbel" panose="020B0503020204020204" pitchFamily="34" charset="0"/>
              </a:rPr>
              <a:t> </a:t>
            </a:r>
          </a:p>
          <a:p>
            <a:pPr marL="0" indent="0" fontAlgn="base">
              <a:buNone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orbel" panose="020B0503020204020204" pitchFamily="34" charset="0"/>
              </a:rPr>
              <a:t> 			</a:t>
            </a:r>
          </a:p>
          <a:p>
            <a:pPr marL="0" indent="0" fontAlgn="base">
              <a:buNone/>
            </a:pP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orbel" panose="020B0503020204020204" pitchFamily="34" charset="0"/>
              </a:rPr>
              <a:t>	</a:t>
            </a:r>
            <a:r>
              <a:rPr lang="en-US" sz="2400" b="1" dirty="0" err="1">
                <a:solidFill>
                  <a:schemeClr val="accent3">
                    <a:lumMod val="50000"/>
                  </a:schemeClr>
                </a:solidFill>
                <a:latin typeface="Corbel" panose="020B0503020204020204" pitchFamily="34" charset="0"/>
              </a:rPr>
              <a:t>promiseObject.then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orbel" panose="020B0503020204020204" pitchFamily="34" charset="0"/>
              </a:rPr>
              <a:t>(</a:t>
            </a:r>
            <a:r>
              <a:rPr lang="en-US" sz="2400" b="1" dirty="0" err="1">
                <a:solidFill>
                  <a:schemeClr val="accent3">
                    <a:lumMod val="50000"/>
                  </a:schemeClr>
                </a:solidFill>
                <a:latin typeface="Corbel" panose="020B0503020204020204" pitchFamily="34" charset="0"/>
              </a:rPr>
              <a:t>onFulfilled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orbel" panose="020B0503020204020204" pitchFamily="34" charset="0"/>
              </a:rPr>
              <a:t>, </a:t>
            </a:r>
            <a:r>
              <a:rPr lang="en-US" sz="2400" b="1" dirty="0" err="1">
                <a:solidFill>
                  <a:schemeClr val="accent3">
                    <a:lumMod val="50000"/>
                  </a:schemeClr>
                </a:solidFill>
                <a:latin typeface="Corbel" panose="020B0503020204020204" pitchFamily="34" charset="0"/>
              </a:rPr>
              <a:t>onRejected</a:t>
            </a:r>
            <a:r>
              <a:rPr lang="en-US" sz="2400" b="1" dirty="0">
                <a:solidFill>
                  <a:schemeClr val="accent3">
                    <a:lumMod val="50000"/>
                  </a:schemeClr>
                </a:solidFill>
                <a:latin typeface="Corbel" panose="020B0503020204020204" pitchFamily="34" charset="0"/>
              </a:rPr>
              <a:t>);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400" dirty="0">
              <a:latin typeface="Corbel" panose="020B0503020204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onFulfilled</a:t>
            </a:r>
            <a:r>
              <a:rPr lang="en-US" sz="2400" dirty="0">
                <a:latin typeface="Corbel" panose="020B0503020204020204" pitchFamily="34" charset="0"/>
              </a:rPr>
              <a:t> callback is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called</a:t>
            </a:r>
            <a:r>
              <a:rPr lang="en-US" sz="2400" dirty="0">
                <a:latin typeface="Corbel" panose="020B0503020204020204" pitchFamily="34" charset="0"/>
              </a:rPr>
              <a:t> if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promise</a:t>
            </a:r>
            <a:r>
              <a:rPr lang="en-US" sz="2400" dirty="0">
                <a:latin typeface="Corbel" panose="020B0503020204020204" pitchFamily="34" charset="0"/>
              </a:rPr>
              <a:t> is </a:t>
            </a:r>
            <a:r>
              <a:rPr lang="en-US" sz="24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fulfilled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 err="1">
                <a:solidFill>
                  <a:srgbClr val="C00000"/>
                </a:solidFill>
                <a:latin typeface="Corbel" panose="020B0503020204020204" pitchFamily="34" charset="0"/>
              </a:rPr>
              <a:t>onRejected</a:t>
            </a:r>
            <a:r>
              <a:rPr lang="en-US" sz="2400" dirty="0">
                <a:latin typeface="Corbel" panose="020B0503020204020204" pitchFamily="34" charset="0"/>
              </a:rPr>
              <a:t> callback is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called</a:t>
            </a:r>
            <a:r>
              <a:rPr lang="en-US" sz="2400" dirty="0">
                <a:latin typeface="Corbel" panose="020B0503020204020204" pitchFamily="34" charset="0"/>
              </a:rPr>
              <a:t> when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promise</a:t>
            </a:r>
            <a:r>
              <a:rPr lang="en-US" sz="2400" dirty="0">
                <a:latin typeface="Corbel" panose="020B0503020204020204" pitchFamily="34" charset="0"/>
              </a:rPr>
              <a:t> is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rejected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400" b="1" u="sng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400" b="1" u="sng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CB9D76D-DD62-D5F6-B3D6-092FB93335A2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The then() Method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514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5FD8AD0-7A69-D764-A622-1444FB3462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09600" y="2895600"/>
            <a:ext cx="8001000" cy="33528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278C5AD-4B78-6836-B34C-765F08D51B67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The then() Method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5045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59618" y="2489200"/>
            <a:ext cx="8027182" cy="3530600"/>
          </a:xfrm>
        </p:spPr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dirty="0">
                <a:latin typeface="Corbel" panose="020B0503020204020204" pitchFamily="34" charset="0"/>
              </a:rPr>
              <a:t>It is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possible</a:t>
            </a:r>
            <a:r>
              <a:rPr lang="en-US" sz="2200" dirty="0">
                <a:latin typeface="Corbel" panose="020B0503020204020204" pitchFamily="34" charset="0"/>
              </a:rPr>
              <a:t> to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schedule</a:t>
            </a:r>
            <a:r>
              <a:rPr lang="en-US" sz="2200" dirty="0">
                <a:latin typeface="Corbel" panose="020B0503020204020204" pitchFamily="34" charset="0"/>
              </a:rPr>
              <a:t> a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callback</a:t>
            </a:r>
            <a:r>
              <a:rPr lang="en-US" sz="2200" dirty="0">
                <a:latin typeface="Corbel" panose="020B0503020204020204" pitchFamily="34" charset="0"/>
              </a:rPr>
              <a:t> to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handle</a:t>
            </a:r>
            <a:r>
              <a:rPr lang="en-US" sz="2200" dirty="0">
                <a:latin typeface="Corbel" panose="020B0503020204020204" pitchFamily="34" charset="0"/>
              </a:rPr>
              <a:t> the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fulfilled</a:t>
            </a:r>
            <a:r>
              <a:rPr lang="en-US" sz="2200" dirty="0">
                <a:latin typeface="Corbel" panose="020B0503020204020204" pitchFamily="34" charset="0"/>
              </a:rPr>
              <a:t> or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rejected</a:t>
            </a:r>
            <a:r>
              <a:rPr lang="en-US" sz="2200" dirty="0">
                <a:latin typeface="Corbel" panose="020B0503020204020204" pitchFamily="34" charset="0"/>
              </a:rPr>
              <a:t> case only.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dirty="0">
                <a:latin typeface="Corbel" panose="020B0503020204020204" pitchFamily="34" charset="0"/>
              </a:rPr>
              <a:t>The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following</a:t>
            </a:r>
            <a:r>
              <a:rPr lang="en-US" sz="2200" dirty="0">
                <a:latin typeface="Corbel" panose="020B0503020204020204" pitchFamily="34" charset="0"/>
              </a:rPr>
              <a:t> runs the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fulfilled</a:t>
            </a:r>
            <a:r>
              <a:rPr lang="en-US" sz="2200" dirty="0">
                <a:latin typeface="Corbel" panose="020B0503020204020204" pitchFamily="34" charset="0"/>
              </a:rPr>
              <a:t> case: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400" b="1" u="sng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6A68489-E99A-EFA5-819C-B912B05512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" y="4114800"/>
            <a:ext cx="7620000" cy="244144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AD53A82-7289-ED94-32DA-1E2123CFDD44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Handling Only One State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246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3530600"/>
          </a:xfrm>
        </p:spPr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If we want </a:t>
            </a:r>
            <a:r>
              <a:rPr lang="en-US" sz="2200" dirty="0">
                <a:latin typeface="Corbel" panose="020B0503020204020204" pitchFamily="34" charset="0"/>
              </a:rPr>
              <a:t>to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schedule</a:t>
            </a:r>
            <a:r>
              <a:rPr lang="en-US" sz="2200" dirty="0">
                <a:latin typeface="Corbel" panose="020B0503020204020204" pitchFamily="34" charset="0"/>
              </a:rPr>
              <a:t> a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callback</a:t>
            </a:r>
            <a:r>
              <a:rPr lang="en-US" sz="2200" dirty="0">
                <a:latin typeface="Corbel" panose="020B0503020204020204" pitchFamily="34" charset="0"/>
              </a:rPr>
              <a:t> to be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executed</a:t>
            </a:r>
            <a:r>
              <a:rPr lang="en-US" sz="2200" dirty="0">
                <a:latin typeface="Corbel" panose="020B0503020204020204" pitchFamily="34" charset="0"/>
              </a:rPr>
              <a:t> when the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promise</a:t>
            </a:r>
            <a:r>
              <a:rPr lang="en-US" sz="2200" dirty="0">
                <a:latin typeface="Corbel" panose="020B0503020204020204" pitchFamily="34" charset="0"/>
              </a:rPr>
              <a:t> is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rejected</a:t>
            </a:r>
            <a:r>
              <a:rPr lang="en-US" sz="2200" dirty="0">
                <a:latin typeface="Corbel" panose="020B0503020204020204" pitchFamily="34" charset="0"/>
              </a:rPr>
              <a:t>, we can use the </a:t>
            </a:r>
            <a:r>
              <a:rPr lang="en-US" sz="2200" b="1" dirty="0">
                <a:solidFill>
                  <a:srgbClr val="FF5D5D"/>
                </a:solidFill>
                <a:latin typeface="Corbel" panose="020B0503020204020204" pitchFamily="34" charset="0"/>
              </a:rPr>
              <a:t>catch() </a:t>
            </a:r>
            <a:r>
              <a:rPr lang="en-US" sz="2200" dirty="0">
                <a:latin typeface="Corbel" panose="020B0503020204020204" pitchFamily="34" charset="0"/>
              </a:rPr>
              <a:t>method of the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Promise</a:t>
            </a:r>
            <a:r>
              <a:rPr lang="en-US" sz="2200" b="1" dirty="0">
                <a:solidFill>
                  <a:schemeClr val="accent3">
                    <a:lumMod val="75000"/>
                  </a:schemeClr>
                </a:solidFill>
                <a:latin typeface="Corbel" panose="020B0503020204020204" pitchFamily="34" charset="0"/>
              </a:rPr>
              <a:t> object</a:t>
            </a:r>
            <a:r>
              <a:rPr lang="en-US" sz="2200" dirty="0">
                <a:latin typeface="Corbel" panose="020B0503020204020204" pitchFamily="34" charset="0"/>
              </a:rPr>
              <a:t>: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400" b="1" u="sng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ED7F78-C5E7-F1F2-35C7-38F74A78A3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4114800"/>
            <a:ext cx="8077200" cy="209728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0339824-8CB7-99CD-F4E3-94E692F87DEC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The catch()Method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6692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489200"/>
            <a:ext cx="8001000" cy="3530600"/>
          </a:xfrm>
        </p:spPr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By applying </a:t>
            </a:r>
            <a:r>
              <a:rPr lang="en-US" sz="2200" dirty="0">
                <a:latin typeface="Corbel" panose="020B0503020204020204" pitchFamily="34" charset="0"/>
              </a:rPr>
              <a:t>what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we’ve learned </a:t>
            </a:r>
            <a:r>
              <a:rPr lang="en-US" sz="2200" dirty="0">
                <a:latin typeface="Corbel" panose="020B0503020204020204" pitchFamily="34" charset="0"/>
              </a:rPr>
              <a:t>so far, a typical </a:t>
            </a:r>
            <a:r>
              <a:rPr lang="en-US" sz="22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fetch() </a:t>
            </a:r>
            <a:r>
              <a:rPr lang="en-US" sz="2200" dirty="0">
                <a:latin typeface="Corbel" panose="020B0503020204020204" pitchFamily="34" charset="0"/>
              </a:rPr>
              <a:t>request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looks like </a:t>
            </a:r>
            <a:r>
              <a:rPr lang="en-US" sz="2200" dirty="0">
                <a:latin typeface="Corbel" panose="020B0503020204020204" pitchFamily="34" charset="0"/>
              </a:rPr>
              <a:t>the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following</a:t>
            </a:r>
            <a:r>
              <a:rPr lang="en-US" sz="2200" dirty="0">
                <a:latin typeface="Corbel" panose="020B0503020204020204" pitchFamily="34" charset="0"/>
              </a:rPr>
              <a:t>:</a:t>
            </a:r>
            <a:endParaRPr lang="en-US" sz="2200" b="1" u="sng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5ED7F78-C5E7-F1F2-35C7-38F74A78A3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" y="4254500"/>
            <a:ext cx="7670018" cy="209728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870B590-0A6A-EAE1-E0A6-96C1D23EF3C6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Using fetch()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93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489200"/>
            <a:ext cx="8229600" cy="35306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Till now </a:t>
            </a:r>
            <a:r>
              <a:rPr lang="en-US" sz="2200" dirty="0">
                <a:latin typeface="Corbel" panose="020B0503020204020204" pitchFamily="34" charset="0"/>
              </a:rPr>
              <a:t>all the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examples</a:t>
            </a:r>
            <a:r>
              <a:rPr lang="en-US" sz="2200" dirty="0">
                <a:latin typeface="Corbel" panose="020B0503020204020204" pitchFamily="34" charset="0"/>
              </a:rPr>
              <a:t> we have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discussed</a:t>
            </a:r>
            <a:r>
              <a:rPr lang="en-US" sz="2200" dirty="0">
                <a:latin typeface="Corbel" panose="020B0503020204020204" pitchFamily="34" charset="0"/>
              </a:rPr>
              <a:t> have used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dummy data </a:t>
            </a:r>
            <a:r>
              <a:rPr lang="en-US" sz="2200" dirty="0">
                <a:latin typeface="Corbel" panose="020B0503020204020204" pitchFamily="34" charset="0"/>
              </a:rPr>
              <a:t>generated by the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app</a:t>
            </a:r>
            <a:r>
              <a:rPr lang="en-US" sz="2200" dirty="0">
                <a:latin typeface="Corbel" panose="020B0503020204020204" pitchFamily="34" charset="0"/>
              </a:rPr>
              <a:t> itself.</a:t>
            </a:r>
          </a:p>
          <a:p>
            <a:endParaRPr lang="en-US" sz="22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endParaRPr lang="en-US" sz="22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endParaRPr lang="en-US" sz="2200" dirty="0">
              <a:latin typeface="Corbel" panose="020B0503020204020204" pitchFamily="34" charset="0"/>
            </a:endParaRPr>
          </a:p>
          <a:p>
            <a:endParaRPr lang="en-US" sz="2200" dirty="0">
              <a:latin typeface="Corbel" panose="020B0503020204020204" pitchFamily="34" charset="0"/>
            </a:endParaRPr>
          </a:p>
          <a:p>
            <a:r>
              <a:rPr lang="en-US" sz="2200" dirty="0">
                <a:latin typeface="Corbel" panose="020B0503020204020204" pitchFamily="34" charset="0"/>
              </a:rPr>
              <a:t>But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while creating </a:t>
            </a:r>
            <a:r>
              <a:rPr lang="en-US" sz="2200" dirty="0">
                <a:latin typeface="Corbel" panose="020B0503020204020204" pitchFamily="34" charset="0"/>
              </a:rPr>
              <a:t>a </a:t>
            </a:r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real world app </a:t>
            </a:r>
            <a:r>
              <a:rPr lang="en-US" sz="2200" dirty="0">
                <a:latin typeface="Corbel" panose="020B0503020204020204" pitchFamily="34" charset="0"/>
              </a:rPr>
              <a:t>we need to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communicate </a:t>
            </a:r>
            <a:r>
              <a:rPr lang="en-US" sz="2200" dirty="0">
                <a:latin typeface="Corbel" panose="020B0503020204020204" pitchFamily="34" charset="0"/>
              </a:rPr>
              <a:t>with a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server</a:t>
            </a:r>
            <a:r>
              <a:rPr lang="en-US" sz="2200" dirty="0">
                <a:latin typeface="Corbel" panose="020B0503020204020204" pitchFamily="34" charset="0"/>
              </a:rPr>
              <a:t> for </a:t>
            </a:r>
            <a:r>
              <a:rPr lang="en-US" sz="2200" b="1" dirty="0">
                <a:solidFill>
                  <a:schemeClr val="accent6"/>
                </a:solidFill>
                <a:latin typeface="Corbel" panose="020B0503020204020204" pitchFamily="34" charset="0"/>
              </a:rPr>
              <a:t>getting</a:t>
            </a:r>
            <a:r>
              <a:rPr lang="en-US" sz="2200" dirty="0">
                <a:latin typeface="Corbel" panose="020B0503020204020204" pitchFamily="34" charset="0"/>
              </a:rPr>
              <a:t> the </a:t>
            </a:r>
            <a:r>
              <a:rPr lang="en-US" sz="2200" b="1" u="sng" dirty="0">
                <a:solidFill>
                  <a:srgbClr val="7030A0"/>
                </a:solidFill>
                <a:latin typeface="Corbel" panose="020B0503020204020204" pitchFamily="34" charset="0"/>
              </a:rPr>
              <a:t>REAL DATA</a:t>
            </a:r>
            <a:r>
              <a:rPr lang="en-US" sz="2200" dirty="0">
                <a:latin typeface="Corbel" panose="020B0503020204020204" pitchFamily="34" charset="0"/>
              </a:rPr>
              <a:t>.</a:t>
            </a:r>
          </a:p>
          <a:p>
            <a:endParaRPr lang="en-US" sz="22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EB125D8-016F-FF56-6681-B5B343A9DF64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What Is API Calling?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097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489200"/>
            <a:ext cx="8229600" cy="3530600"/>
          </a:xfrm>
        </p:spPr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dirty="0">
                <a:latin typeface="Corbel" panose="020B0503020204020204" pitchFamily="34" charset="0"/>
              </a:rPr>
              <a:t>In the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previous code</a:t>
            </a:r>
            <a:r>
              <a:rPr lang="en-US" sz="2200" dirty="0">
                <a:latin typeface="Corbel" panose="020B0503020204020204" pitchFamily="34" charset="0"/>
              </a:rPr>
              <a:t>, we are using the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fetch() </a:t>
            </a:r>
            <a:r>
              <a:rPr lang="en-US" sz="2200" dirty="0">
                <a:latin typeface="Corbel" panose="020B0503020204020204" pitchFamily="34" charset="0"/>
              </a:rPr>
              <a:t>method to request </a:t>
            </a:r>
            <a:r>
              <a:rPr lang="en-US" sz="2200" b="1" u="sng" dirty="0">
                <a:solidFill>
                  <a:srgbClr val="0070C0"/>
                </a:solidFill>
                <a:latin typeface="Corbel" panose="020B0503020204020204" pitchFamily="34" charset="0"/>
              </a:rPr>
              <a:t>users data </a:t>
            </a:r>
            <a:r>
              <a:rPr lang="en-US" sz="2200" dirty="0">
                <a:latin typeface="Corbel" panose="020B0503020204020204" pitchFamily="34" charset="0"/>
              </a:rPr>
              <a:t>from the </a:t>
            </a:r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resource endpoint </a:t>
            </a:r>
            <a:r>
              <a:rPr lang="en-US" sz="2200" dirty="0">
                <a:latin typeface="Corbel" panose="020B0503020204020204" pitchFamily="34" charset="0"/>
              </a:rPr>
              <a:t>as seen in the </a:t>
            </a:r>
            <a:r>
              <a:rPr lang="en-US" sz="2200" b="1" dirty="0" err="1">
                <a:solidFill>
                  <a:srgbClr val="002060"/>
                </a:solidFill>
                <a:latin typeface="Consolas" panose="020B0609020204030204" pitchFamily="49" charset="0"/>
              </a:rPr>
              <a:t>useEffect</a:t>
            </a: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</a:rPr>
              <a:t>() </a:t>
            </a:r>
            <a:r>
              <a:rPr lang="en-US" sz="2200" dirty="0">
                <a:latin typeface="Corbel" panose="020B0503020204020204" pitchFamily="34" charset="0"/>
              </a:rPr>
              <a:t>Hook.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200" dirty="0">
              <a:latin typeface="Corbel" panose="020B0503020204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200" dirty="0">
              <a:latin typeface="Corbel" panose="020B0503020204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200" dirty="0">
              <a:latin typeface="Corbel" panose="020B0503020204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dirty="0">
                <a:latin typeface="Corbel" panose="020B0503020204020204" pitchFamily="34" charset="0"/>
              </a:rPr>
              <a:t>This </a:t>
            </a:r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operation</a:t>
            </a:r>
            <a:r>
              <a:rPr lang="en-US" sz="2200" dirty="0">
                <a:solidFill>
                  <a:schemeClr val="accent1"/>
                </a:solidFill>
                <a:latin typeface="Corbel" panose="020B0503020204020204" pitchFamily="34" charset="0"/>
              </a:rPr>
              <a:t> </a:t>
            </a:r>
            <a:r>
              <a:rPr lang="en-US" sz="2200" dirty="0">
                <a:latin typeface="Corbel" panose="020B0503020204020204" pitchFamily="34" charset="0"/>
              </a:rPr>
              <a:t>returns a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promise</a:t>
            </a:r>
            <a:r>
              <a:rPr lang="en-US" sz="2200" dirty="0">
                <a:latin typeface="Corbel" panose="020B0503020204020204" pitchFamily="34" charset="0"/>
              </a:rPr>
              <a:t> that could either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resolve</a:t>
            </a:r>
            <a:r>
              <a:rPr lang="en-US" sz="2200" dirty="0">
                <a:latin typeface="Corbel" panose="020B0503020204020204" pitchFamily="34" charset="0"/>
              </a:rPr>
              <a:t> or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reject</a:t>
            </a:r>
            <a:r>
              <a:rPr lang="en-US" sz="2200" dirty="0">
                <a:latin typeface="Corbel" panose="020B0503020204020204" pitchFamily="34" charset="0"/>
              </a:rPr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C521D51-6FAC-AE9C-9F53-EF56C2C2D7A3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Using fetch()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634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09600" y="2489200"/>
            <a:ext cx="8153400" cy="3530600"/>
          </a:xfrm>
        </p:spPr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dirty="0">
                <a:latin typeface="Corbel" panose="020B0503020204020204" pitchFamily="34" charset="0"/>
              </a:rPr>
              <a:t>If it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resolves</a:t>
            </a:r>
            <a:r>
              <a:rPr lang="en-US" sz="2200" dirty="0">
                <a:latin typeface="Corbel" panose="020B0503020204020204" pitchFamily="34" charset="0"/>
              </a:rPr>
              <a:t>, we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handle</a:t>
            </a:r>
            <a:r>
              <a:rPr lang="en-US" sz="2200" dirty="0">
                <a:latin typeface="Corbel" panose="020B0503020204020204" pitchFamily="34" charset="0"/>
              </a:rPr>
              <a:t> the response using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.then()</a:t>
            </a:r>
            <a:r>
              <a:rPr lang="en-US" sz="2200" dirty="0">
                <a:latin typeface="Corbel" panose="020B0503020204020204" pitchFamily="34" charset="0"/>
              </a:rPr>
              <a:t>.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200" dirty="0">
              <a:latin typeface="Corbel" panose="020B0503020204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200" dirty="0">
              <a:latin typeface="Corbel" panose="020B0503020204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2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But</a:t>
            </a:r>
            <a:r>
              <a:rPr lang="en-US" sz="2200" dirty="0">
                <a:latin typeface="Corbel" panose="020B0503020204020204" pitchFamily="34" charset="0"/>
              </a:rPr>
              <a:t> at this </a:t>
            </a:r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stage</a:t>
            </a:r>
            <a:r>
              <a:rPr lang="en-US" sz="2200" dirty="0">
                <a:latin typeface="Corbel" panose="020B0503020204020204" pitchFamily="34" charset="0"/>
              </a:rPr>
              <a:t>, the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returned data </a:t>
            </a:r>
            <a:r>
              <a:rPr lang="en-US" sz="2200" dirty="0">
                <a:latin typeface="Corbel" panose="020B0503020204020204" pitchFamily="34" charset="0"/>
              </a:rPr>
              <a:t>is a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Response</a:t>
            </a:r>
            <a:r>
              <a:rPr lang="en-US" sz="2200" dirty="0">
                <a:latin typeface="Corbel" panose="020B0503020204020204" pitchFamily="34" charset="0"/>
              </a:rPr>
              <a:t> object,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which is not </a:t>
            </a:r>
            <a:r>
              <a:rPr lang="en-US" sz="2200" dirty="0">
                <a:latin typeface="Corbel" panose="020B0503020204020204" pitchFamily="34" charset="0"/>
              </a:rPr>
              <a:t>the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actual format </a:t>
            </a:r>
            <a:r>
              <a:rPr lang="en-US" sz="2200" dirty="0">
                <a:latin typeface="Corbel" panose="020B0503020204020204" pitchFamily="34" charset="0"/>
              </a:rPr>
              <a:t>that </a:t>
            </a:r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we need</a:t>
            </a:r>
            <a:r>
              <a:rPr lang="en-US" sz="2200" dirty="0">
                <a:latin typeface="Corbel" panose="020B0503020204020204" pitchFamily="34" charset="0"/>
              </a:rPr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400" b="1" u="sng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AD5880E-4FA6-791E-DF71-8217591CAD33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Using fetch()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778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229600" cy="3530600"/>
          </a:xfrm>
        </p:spPr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In order </a:t>
            </a:r>
            <a:r>
              <a:rPr lang="en-US" sz="2200" dirty="0">
                <a:latin typeface="Corbel" panose="020B0503020204020204" pitchFamily="34" charset="0"/>
              </a:rPr>
              <a:t>to get the </a:t>
            </a:r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JSON body content </a:t>
            </a:r>
            <a:r>
              <a:rPr lang="en-US" sz="2200" dirty="0">
                <a:latin typeface="Corbel" panose="020B0503020204020204" pitchFamily="34" charset="0"/>
              </a:rPr>
              <a:t>from the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Response</a:t>
            </a:r>
            <a:r>
              <a:rPr lang="en-US" sz="2200" dirty="0">
                <a:latin typeface="Corbel" panose="020B0503020204020204" pitchFamily="34" charset="0"/>
              </a:rPr>
              <a:t>, we’d have to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change</a:t>
            </a:r>
            <a:r>
              <a:rPr lang="en-US" sz="2200" dirty="0">
                <a:latin typeface="Corbel" panose="020B0503020204020204" pitchFamily="34" charset="0"/>
              </a:rPr>
              <a:t> the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Response</a:t>
            </a:r>
            <a:r>
              <a:rPr lang="en-US" sz="2200" dirty="0">
                <a:latin typeface="Corbel" panose="020B0503020204020204" pitchFamily="34" charset="0"/>
              </a:rPr>
              <a:t> to </a:t>
            </a:r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actual JSON </a:t>
            </a:r>
            <a:r>
              <a:rPr lang="en-US" sz="2200" dirty="0">
                <a:latin typeface="Corbel" panose="020B0503020204020204" pitchFamily="34" charset="0"/>
              </a:rPr>
              <a:t>using the </a:t>
            </a:r>
            <a:r>
              <a:rPr lang="en-US" sz="22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json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() </a:t>
            </a:r>
            <a:r>
              <a:rPr lang="en-US" sz="2200" dirty="0">
                <a:latin typeface="Corbel" panose="020B0503020204020204" pitchFamily="34" charset="0"/>
              </a:rPr>
              <a:t>method on the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Response</a:t>
            </a:r>
            <a:r>
              <a:rPr lang="en-US" sz="2200" dirty="0">
                <a:latin typeface="Corbel" panose="020B0503020204020204" pitchFamily="34" charset="0"/>
              </a:rPr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200" dirty="0">
              <a:latin typeface="Corbel" panose="020B0503020204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200" dirty="0">
              <a:latin typeface="Corbel" panose="020B0503020204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200" b="1" dirty="0">
              <a:solidFill>
                <a:schemeClr val="accent6">
                  <a:lumMod val="75000"/>
                </a:schemeClr>
              </a:solidFill>
              <a:latin typeface="Corbel" panose="020B0503020204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This also </a:t>
            </a:r>
            <a:r>
              <a:rPr lang="en-US" sz="2200" dirty="0">
                <a:latin typeface="Corbel" panose="020B0503020204020204" pitchFamily="34" charset="0"/>
              </a:rPr>
              <a:t>returns a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promise</a:t>
            </a:r>
            <a:r>
              <a:rPr lang="en-US" sz="2200" dirty="0">
                <a:latin typeface="Corbel" panose="020B0503020204020204" pitchFamily="34" charset="0"/>
              </a:rPr>
              <a:t> and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from there</a:t>
            </a:r>
            <a:r>
              <a:rPr lang="en-US" sz="2200" dirty="0">
                <a:latin typeface="Corbel" panose="020B0503020204020204" pitchFamily="34" charset="0"/>
              </a:rPr>
              <a:t>, we can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resolve</a:t>
            </a:r>
            <a:r>
              <a:rPr lang="en-US" sz="2200" dirty="0">
                <a:latin typeface="Corbel" panose="020B0503020204020204" pitchFamily="34" charset="0"/>
              </a:rPr>
              <a:t> to get the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actual data </a:t>
            </a:r>
            <a:r>
              <a:rPr lang="en-US" sz="2200" dirty="0">
                <a:latin typeface="Corbel" panose="020B0503020204020204" pitchFamily="34" charset="0"/>
              </a:rPr>
              <a:t>that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we need</a:t>
            </a:r>
            <a:r>
              <a:rPr lang="en-US" sz="2200" dirty="0">
                <a:latin typeface="Corbel" panose="020B0503020204020204" pitchFamily="34" charset="0"/>
              </a:rPr>
              <a:t>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D5A805C-F61B-67E2-325B-D94729904610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Using fetch()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583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39EC948-D32B-6730-A96E-852392B63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85800" y="3276600"/>
            <a:ext cx="7848600" cy="2369054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CE6D799A-C1AD-C099-0367-67BB04C3476B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Using fetch()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3105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7924800" cy="3530600"/>
          </a:xfrm>
        </p:spPr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In case </a:t>
            </a:r>
            <a:r>
              <a:rPr lang="en-US" sz="2200" dirty="0">
                <a:latin typeface="Corbel" panose="020B0503020204020204" pitchFamily="34" charset="0"/>
              </a:rPr>
              <a:t>the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promise</a:t>
            </a:r>
            <a:r>
              <a:rPr lang="en-US" sz="2200" dirty="0">
                <a:latin typeface="Corbel" panose="020B0503020204020204" pitchFamily="34" charset="0"/>
              </a:rPr>
              <a:t> rejects, we will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handle the error </a:t>
            </a:r>
            <a:r>
              <a:rPr lang="en-US" sz="2200" dirty="0">
                <a:latin typeface="Corbel" panose="020B0503020204020204" pitchFamily="34" charset="0"/>
              </a:rPr>
              <a:t>using the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.catch() </a:t>
            </a:r>
            <a:r>
              <a:rPr lang="en-US" sz="2200" dirty="0">
                <a:latin typeface="Corbel" panose="020B0503020204020204" pitchFamily="34" charset="0"/>
              </a:rPr>
              <a:t>like so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61C402-F307-0871-0D82-590E868658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3802178"/>
            <a:ext cx="7924800" cy="260034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1EA3C93-6FCD-5BA4-30C8-AEAF35AA362D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Using fetch()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1688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3530600"/>
          </a:xfrm>
        </p:spPr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Note that </a:t>
            </a:r>
            <a:r>
              <a:rPr lang="en-US" sz="2200" dirty="0">
                <a:latin typeface="Corbel" panose="020B0503020204020204" pitchFamily="34" charset="0"/>
              </a:rPr>
              <a:t>the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promise</a:t>
            </a:r>
            <a:r>
              <a:rPr lang="en-US" sz="2200" dirty="0">
                <a:latin typeface="Corbel" panose="020B0503020204020204" pitchFamily="34" charset="0"/>
              </a:rPr>
              <a:t> returned from the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fetch() </a:t>
            </a:r>
            <a:r>
              <a:rPr lang="en-US" sz="2200" dirty="0">
                <a:latin typeface="Corbel" panose="020B0503020204020204" pitchFamily="34" charset="0"/>
              </a:rPr>
              <a:t>method only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rejects </a:t>
            </a:r>
            <a:r>
              <a:rPr lang="en-US" sz="2200" dirty="0">
                <a:latin typeface="Corbel" panose="020B0503020204020204" pitchFamily="34" charset="0"/>
              </a:rPr>
              <a:t>on a </a:t>
            </a:r>
            <a:r>
              <a:rPr lang="en-US" sz="2200" b="1" u="sng" dirty="0">
                <a:solidFill>
                  <a:schemeClr val="accent1"/>
                </a:solidFill>
                <a:latin typeface="Corbel" panose="020B0503020204020204" pitchFamily="34" charset="0"/>
              </a:rPr>
              <a:t>network failure</a:t>
            </a:r>
            <a:r>
              <a:rPr lang="en-US" sz="2200" dirty="0">
                <a:latin typeface="Corbel" panose="020B0503020204020204" pitchFamily="34" charset="0"/>
              </a:rPr>
              <a:t>; it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won’t reject </a:t>
            </a:r>
            <a:r>
              <a:rPr lang="en-US" sz="2200" dirty="0">
                <a:latin typeface="Corbel" panose="020B0503020204020204" pitchFamily="34" charset="0"/>
              </a:rPr>
              <a:t>if we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hit </a:t>
            </a:r>
            <a:r>
              <a:rPr lang="en-US" sz="2200" dirty="0">
                <a:latin typeface="Corbel" panose="020B0503020204020204" pitchFamily="34" charset="0"/>
              </a:rPr>
              <a:t>a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wrong</a:t>
            </a:r>
            <a:r>
              <a:rPr lang="en-US" sz="2200" dirty="0">
                <a:latin typeface="Corbel" panose="020B0503020204020204" pitchFamily="34" charset="0"/>
              </a:rPr>
              <a:t> or </a:t>
            </a:r>
            <a:r>
              <a:rPr lang="en-US" sz="2200" b="1" dirty="0" err="1">
                <a:solidFill>
                  <a:srgbClr val="00B050"/>
                </a:solidFill>
                <a:latin typeface="Corbel" panose="020B0503020204020204" pitchFamily="34" charset="0"/>
              </a:rPr>
              <a:t>nonexisting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 endpoint </a:t>
            </a:r>
            <a:r>
              <a:rPr lang="en-US" sz="2200" dirty="0">
                <a:latin typeface="Corbel" panose="020B0503020204020204" pitchFamily="34" charset="0"/>
              </a:rPr>
              <a:t>like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…/</a:t>
            </a:r>
            <a:r>
              <a:rPr lang="en-US" sz="22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usersssss</a:t>
            </a:r>
            <a:r>
              <a:rPr lang="en-US" sz="2200" dirty="0">
                <a:latin typeface="Corbel" panose="020B0503020204020204" pitchFamily="34" charset="0"/>
              </a:rPr>
              <a:t>.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200" dirty="0">
              <a:latin typeface="Corbel" panose="020B0503020204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2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2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In this case</a:t>
            </a:r>
            <a:r>
              <a:rPr lang="en-US" sz="2200" dirty="0">
                <a:latin typeface="Corbel" panose="020B0503020204020204" pitchFamily="34" charset="0"/>
              </a:rPr>
              <a:t>, the method 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.catch() </a:t>
            </a:r>
            <a:r>
              <a:rPr lang="en-US" sz="2200" dirty="0">
                <a:latin typeface="Corbel" panose="020B0503020204020204" pitchFamily="34" charset="0"/>
              </a:rPr>
              <a:t>will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not catch </a:t>
            </a:r>
            <a:r>
              <a:rPr lang="en-US" sz="2200" dirty="0">
                <a:latin typeface="Corbel" panose="020B0503020204020204" pitchFamily="34" charset="0"/>
              </a:rPr>
              <a:t>that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error</a:t>
            </a:r>
            <a:r>
              <a:rPr lang="en-US" sz="2200" dirty="0">
                <a:latin typeface="Corbel" panose="020B0503020204020204" pitchFamily="34" charset="0"/>
              </a:rPr>
              <a:t>, so we must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manually</a:t>
            </a:r>
            <a:r>
              <a:rPr lang="en-US" sz="2200" dirty="0">
                <a:latin typeface="Corbel" panose="020B0503020204020204" pitchFamily="34" charset="0"/>
              </a:rPr>
              <a:t> handle that.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8F63875-F104-D0D7-E092-0E48E69A5138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Using fetch()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45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489200"/>
            <a:ext cx="8153400" cy="3530600"/>
          </a:xfrm>
        </p:spPr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dirty="0">
                <a:latin typeface="Corbel" panose="020B0503020204020204" pitchFamily="34" charset="0"/>
              </a:rPr>
              <a:t>The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Response object </a:t>
            </a:r>
            <a:r>
              <a:rPr lang="en-US" sz="2200" dirty="0">
                <a:latin typeface="Corbel" panose="020B0503020204020204" pitchFamily="34" charset="0"/>
              </a:rPr>
              <a:t>has a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key</a:t>
            </a:r>
            <a:r>
              <a:rPr lang="en-US" sz="2200" dirty="0">
                <a:latin typeface="Corbel" panose="020B0503020204020204" pitchFamily="34" charset="0"/>
              </a:rPr>
              <a:t> called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ok</a:t>
            </a:r>
            <a:r>
              <a:rPr lang="en-US" sz="2200" dirty="0">
                <a:latin typeface="Corbel" panose="020B0503020204020204" pitchFamily="34" charset="0"/>
              </a:rPr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200" dirty="0">
              <a:latin typeface="Corbel" panose="020B0503020204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200" dirty="0">
              <a:latin typeface="Corbel" panose="020B0503020204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200" dirty="0">
              <a:latin typeface="Corbel" panose="020B0503020204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dirty="0">
                <a:latin typeface="Corbel" panose="020B0503020204020204" pitchFamily="34" charset="0"/>
              </a:rPr>
              <a:t>If we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hit</a:t>
            </a:r>
            <a:r>
              <a:rPr lang="en-US" sz="2200" dirty="0">
                <a:latin typeface="Corbel" panose="020B0503020204020204" pitchFamily="34" charset="0"/>
              </a:rPr>
              <a:t> the </a:t>
            </a:r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correct endpoint </a:t>
            </a:r>
            <a:r>
              <a:rPr lang="en-US" sz="2200" dirty="0">
                <a:latin typeface="Corbel" panose="020B0503020204020204" pitchFamily="34" charset="0"/>
              </a:rPr>
              <a:t>the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ok</a:t>
            </a:r>
            <a:r>
              <a:rPr lang="en-US" sz="2200" dirty="0">
                <a:latin typeface="Corbel" panose="020B0503020204020204" pitchFamily="34" charset="0"/>
              </a:rPr>
              <a:t> is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true</a:t>
            </a:r>
            <a:r>
              <a:rPr lang="en-US" sz="2200" dirty="0">
                <a:latin typeface="Corbel" panose="020B0503020204020204" pitchFamily="34" charset="0"/>
              </a:rPr>
              <a:t> , else it returns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false</a:t>
            </a:r>
            <a:r>
              <a:rPr lang="en-US" sz="2200" dirty="0">
                <a:latin typeface="Corbel" panose="020B0503020204020204" pitchFamily="34" charset="0"/>
              </a:rPr>
              <a:t>.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400" dirty="0">
              <a:latin typeface="Corbel" panose="020B0503020204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784C960-0E0F-654F-8BB6-5F2A96E3B153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Using fetch()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176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3530600"/>
          </a:xfrm>
        </p:spPr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By checking </a:t>
            </a:r>
            <a:r>
              <a:rPr lang="en-US" sz="2200" dirty="0">
                <a:latin typeface="Corbel" panose="020B0503020204020204" pitchFamily="34" charset="0"/>
              </a:rPr>
              <a:t>for that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status</a:t>
            </a:r>
            <a:r>
              <a:rPr lang="en-US" sz="2200" dirty="0">
                <a:latin typeface="Corbel" panose="020B0503020204020204" pitchFamily="34" charset="0"/>
              </a:rPr>
              <a:t>, we can write a </a:t>
            </a:r>
            <a:r>
              <a:rPr lang="en-US" sz="2200" b="1" dirty="0">
                <a:solidFill>
                  <a:schemeClr val="accent1">
                    <a:lumMod val="75000"/>
                  </a:schemeClr>
                </a:solidFill>
                <a:latin typeface="Corbel" panose="020B0503020204020204" pitchFamily="34" charset="0"/>
              </a:rPr>
              <a:t>custom error </a:t>
            </a:r>
            <a:r>
              <a:rPr lang="en-US" sz="2200" dirty="0">
                <a:latin typeface="Corbel" panose="020B0503020204020204" pitchFamily="34" charset="0"/>
              </a:rPr>
              <a:t>message for a “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404 Not Found</a:t>
            </a:r>
            <a:r>
              <a:rPr lang="en-US" sz="2200" dirty="0">
                <a:latin typeface="Corbel" panose="020B0503020204020204" pitchFamily="34" charset="0"/>
              </a:rPr>
              <a:t>” like so: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A0E643-7230-9DBD-0E58-2D25BD9A2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075376"/>
            <a:ext cx="8001000" cy="1913048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064ACA70-BDE1-7DF5-6B61-14231257D8DF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Using fetch()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5011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A0E643-7230-9DBD-0E58-2D25BD9A20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2819400"/>
            <a:ext cx="8153400" cy="35052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87B8DFA-6C06-A7A4-EC2B-2BFB15EC0F6B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Using fetch()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5685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153400" cy="4064000"/>
          </a:xfrm>
        </p:spPr>
        <p:txBody>
          <a:bodyPr>
            <a:normAutofit/>
          </a:bodyPr>
          <a:lstStyle/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Presently</a:t>
            </a:r>
            <a:r>
              <a:rPr lang="en-US" sz="2200" dirty="0">
                <a:latin typeface="Corbel" panose="020B0503020204020204" pitchFamily="34" charset="0"/>
              </a:rPr>
              <a:t>, we have the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users </a:t>
            </a:r>
            <a:r>
              <a:rPr lang="en-US" sz="2200" dirty="0">
                <a:latin typeface="Corbel" panose="020B0503020204020204" pitchFamily="34" charset="0"/>
              </a:rPr>
              <a:t>in the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console</a:t>
            </a:r>
            <a:r>
              <a:rPr lang="en-US" sz="2200" dirty="0">
                <a:latin typeface="Corbel" panose="020B0503020204020204" pitchFamily="34" charset="0"/>
              </a:rPr>
              <a:t>. 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200" dirty="0">
              <a:latin typeface="Corbel" panose="020B0503020204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200" dirty="0">
              <a:latin typeface="Corbel" panose="020B0503020204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Instead</a:t>
            </a:r>
            <a:r>
              <a:rPr lang="en-US" sz="2200" dirty="0">
                <a:latin typeface="Corbel" panose="020B0503020204020204" pitchFamily="34" charset="0"/>
              </a:rPr>
              <a:t>, we want to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render them </a:t>
            </a:r>
            <a:r>
              <a:rPr lang="en-US" sz="2200" dirty="0">
                <a:latin typeface="Corbel" panose="020B0503020204020204" pitchFamily="34" charset="0"/>
              </a:rPr>
              <a:t>in our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app</a:t>
            </a:r>
            <a:r>
              <a:rPr lang="en-US" sz="2200" dirty="0">
                <a:latin typeface="Corbel" panose="020B0503020204020204" pitchFamily="34" charset="0"/>
              </a:rPr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200" dirty="0">
              <a:latin typeface="Corbel" panose="020B0503020204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200" dirty="0">
              <a:latin typeface="Corbel" panose="020B0503020204020204" pitchFamily="34" charset="0"/>
            </a:endParaRPr>
          </a:p>
          <a:p>
            <a:pPr marL="342900" indent="-342900" fontAlgn="base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To do that </a:t>
            </a:r>
            <a:r>
              <a:rPr lang="en-US" sz="2200" dirty="0">
                <a:latin typeface="Corbel" panose="020B0503020204020204" pitchFamily="34" charset="0"/>
              </a:rPr>
              <a:t>we must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update</a:t>
            </a:r>
            <a:r>
              <a:rPr lang="en-US" sz="2200" dirty="0">
                <a:latin typeface="Corbel" panose="020B0503020204020204" pitchFamily="34" charset="0"/>
              </a:rPr>
              <a:t> the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state</a:t>
            </a:r>
            <a:r>
              <a:rPr lang="en-US" sz="2200" dirty="0">
                <a:latin typeface="Corbel" panose="020B0503020204020204" pitchFamily="34" charset="0"/>
              </a:rPr>
              <a:t> and </a:t>
            </a:r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render</a:t>
            </a:r>
            <a:r>
              <a:rPr lang="en-US" sz="2200" dirty="0">
                <a:latin typeface="Corbel" panose="020B0503020204020204" pitchFamily="34" charset="0"/>
              </a:rPr>
              <a:t> the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UI</a:t>
            </a:r>
            <a:r>
              <a:rPr lang="en-US" sz="2200" dirty="0">
                <a:latin typeface="Corbel" panose="020B0503020204020204" pitchFamily="34" charset="0"/>
              </a:rPr>
              <a:t>.</a:t>
            </a:r>
          </a:p>
          <a:p>
            <a:pPr marL="342900" indent="-342900" fontAlgn="base">
              <a:buFont typeface="Arial" panose="020B0604020202020204" pitchFamily="34" charset="0"/>
              <a:buChar char="•"/>
            </a:pPr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19D8EEC-B5DE-BE00-D480-31F6BB97408D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Using fetch()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5052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35306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For example</a:t>
            </a:r>
            <a:r>
              <a:rPr lang="en-US" sz="2200" dirty="0">
                <a:latin typeface="Corbel" panose="020B0503020204020204" pitchFamily="34" charset="0"/>
              </a:rPr>
              <a:t>: </a:t>
            </a:r>
          </a:p>
          <a:p>
            <a:endParaRPr lang="en-US" sz="2200" dirty="0">
              <a:latin typeface="Corbel" panose="020B0503020204020204" pitchFamily="34" charset="0"/>
            </a:endParaRPr>
          </a:p>
          <a:p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Suppose</a:t>
            </a:r>
            <a:r>
              <a:rPr lang="en-US" sz="2200" dirty="0">
                <a:latin typeface="Corbel" panose="020B0503020204020204" pitchFamily="34" charset="0"/>
              </a:rPr>
              <a:t> we want to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build an app </a:t>
            </a:r>
            <a:r>
              <a:rPr lang="en-US" sz="2200" dirty="0">
                <a:latin typeface="Corbel" panose="020B0503020204020204" pitchFamily="34" charset="0"/>
              </a:rPr>
              <a:t>that displays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weather details </a:t>
            </a:r>
            <a:r>
              <a:rPr lang="en-US" sz="2200" dirty="0">
                <a:latin typeface="Corbel" panose="020B0503020204020204" pitchFamily="34" charset="0"/>
              </a:rPr>
              <a:t>of the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city</a:t>
            </a:r>
            <a:r>
              <a:rPr lang="en-US" sz="2200" dirty="0">
                <a:latin typeface="Corbel" panose="020B0503020204020204" pitchFamily="34" charset="0"/>
              </a:rPr>
              <a:t> entered by the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user</a:t>
            </a:r>
          </a:p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827AE8C-9A0C-0241-6BF6-80C3E6F2CAB9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What Is API Calling?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214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A52EEE-7AEC-8DD7-C244-C6459468B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2819400"/>
            <a:ext cx="8229600" cy="3473734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D1DA75EE-4072-30AC-BC9F-E4567C7A2678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Using fetch()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20062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A52EEE-7AEC-8DD7-C244-C6459468B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85800" y="2489200"/>
            <a:ext cx="7924800" cy="4064000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F49128C-01CF-4BC4-BE0C-6AB646975538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Using fetch()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84507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6A52EEE-7AEC-8DD7-C244-C6459468B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1" y="2743200"/>
            <a:ext cx="8001000" cy="3657599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976E8DAE-F6E7-344B-2FF7-0A689B791E8C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Using fetch()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7562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382000" cy="3530600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Corbel" pitchFamily="34" charset="0"/>
              </a:rPr>
              <a:t>Write an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HTTP based application </a:t>
            </a:r>
            <a:r>
              <a:rPr lang="en-US" sz="2200" b="1" dirty="0">
                <a:solidFill>
                  <a:schemeClr val="tx2">
                    <a:lumMod val="25000"/>
                  </a:schemeClr>
                </a:solidFill>
                <a:latin typeface="Corbel" panose="020B0503020204020204" pitchFamily="34" charset="0"/>
              </a:rPr>
              <a:t>to get the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current date and time</a:t>
            </a:r>
            <a:r>
              <a:rPr lang="en-US" sz="2200" b="1" dirty="0">
                <a:solidFill>
                  <a:schemeClr val="tx2">
                    <a:lumMod val="25000"/>
                  </a:schemeClr>
                </a:solidFill>
                <a:latin typeface="Corbel" panose="020B0503020204020204" pitchFamily="34" charset="0"/>
              </a:rPr>
              <a:t> in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INDIA</a:t>
            </a:r>
            <a:r>
              <a:rPr lang="en-US" sz="2200" b="1" dirty="0">
                <a:solidFill>
                  <a:schemeClr val="tx2">
                    <a:lumMod val="25000"/>
                  </a:schemeClr>
                </a:solidFill>
                <a:latin typeface="Corbel" panose="020B0503020204020204" pitchFamily="34" charset="0"/>
              </a:rPr>
              <a:t> from the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server</a:t>
            </a:r>
            <a:r>
              <a:rPr lang="en-US" sz="2200" b="1" dirty="0">
                <a:solidFill>
                  <a:schemeClr val="tx2">
                    <a:lumMod val="25000"/>
                  </a:schemeClr>
                </a:solidFill>
                <a:latin typeface="Corbel" panose="020B0503020204020204" pitchFamily="34" charset="0"/>
              </a:rPr>
              <a:t> of </a:t>
            </a:r>
            <a:r>
              <a:rPr lang="en-US" sz="2200" b="1" u="sng" dirty="0" err="1">
                <a:solidFill>
                  <a:srgbClr val="C00000"/>
                </a:solidFill>
                <a:latin typeface="Corbel" panose="020B0503020204020204" pitchFamily="34" charset="0"/>
              </a:rPr>
              <a:t>worldtimeapi</a:t>
            </a:r>
            <a:r>
              <a:rPr lang="en-US" sz="2200" b="1" dirty="0">
                <a:solidFill>
                  <a:schemeClr val="tx2">
                    <a:lumMod val="25000"/>
                  </a:schemeClr>
                </a:solidFill>
                <a:latin typeface="Corbel" panose="020B0503020204020204" pitchFamily="34" charset="0"/>
              </a:rPr>
              <a:t> and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display</a:t>
            </a:r>
            <a:r>
              <a:rPr lang="en-US" sz="2200" b="1" dirty="0">
                <a:solidFill>
                  <a:schemeClr val="tx2">
                    <a:lumMod val="25000"/>
                  </a:schemeClr>
                </a:solidFill>
                <a:latin typeface="Corbel" panose="020B0503020204020204" pitchFamily="34" charset="0"/>
              </a:rPr>
              <a:t> it on the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page</a:t>
            </a:r>
            <a:r>
              <a:rPr lang="en-US" sz="2200" b="1" dirty="0">
                <a:solidFill>
                  <a:schemeClr val="tx2">
                    <a:lumMod val="25000"/>
                  </a:schemeClr>
                </a:solidFill>
                <a:latin typeface="Corbel" panose="020B0503020204020204" pitchFamily="34" charset="0"/>
              </a:rPr>
              <a:t>.</a:t>
            </a: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endParaRPr lang="en-US" sz="2200" b="1" dirty="0">
              <a:solidFill>
                <a:schemeClr val="tx2">
                  <a:lumMod val="25000"/>
                </a:schemeClr>
              </a:solidFill>
              <a:latin typeface="Corbel" panose="020B0503020204020204" pitchFamily="34" charset="0"/>
            </a:endParaRPr>
          </a:p>
          <a:p>
            <a:pPr marL="342900" lvl="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US" sz="2200" b="1" dirty="0">
                <a:solidFill>
                  <a:schemeClr val="tx2">
                    <a:lumMod val="25000"/>
                  </a:schemeClr>
                </a:solidFill>
                <a:latin typeface="Corbel" panose="020B0503020204020204" pitchFamily="34" charset="0"/>
              </a:rPr>
              <a:t>The URL to be requested is:</a:t>
            </a:r>
          </a:p>
          <a:p>
            <a:pPr marL="342900" indent="-342900">
              <a:spcBef>
                <a:spcPts val="640"/>
              </a:spcBef>
              <a:buClr>
                <a:srgbClr val="FFFF00"/>
              </a:buClr>
              <a:buSzPts val="3200"/>
              <a:buNone/>
            </a:pPr>
            <a:r>
              <a:rPr lang="en-IN" sz="2200" b="1" dirty="0">
                <a:solidFill>
                  <a:srgbClr val="FF5D5D"/>
                </a:solidFill>
                <a:latin typeface="Corbel" panose="020B0503020204020204" pitchFamily="34" charset="0"/>
              </a:rPr>
              <a:t>http://worldtimeapi.org/api/timezone/Asia/Kolkata</a:t>
            </a:r>
          </a:p>
          <a:p>
            <a:endParaRPr lang="en-US" sz="2400" dirty="0">
              <a:latin typeface="Corbel" pitchFamily="34" charset="0"/>
            </a:endParaRPr>
          </a:p>
          <a:p>
            <a:pPr marL="0" indent="0">
              <a:buNone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15D7F9E-6AF7-CA17-D39C-A694BA2ADAED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Exercise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147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46E75C-C5FC-E690-D475-58A59EFDE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2362200"/>
            <a:ext cx="7772401" cy="412652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9D954A4-F388-B69C-06F9-EF59E075E616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Desired Output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56595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246E75C-C5FC-E690-D475-58A59EFDE2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" y="2514600"/>
            <a:ext cx="8153400" cy="38862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711ECFD-BAE1-59A0-3678-C9685462F69D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Desired Output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66442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79FBFF-87BF-4608-2A29-1BDE2E5CA0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590799"/>
            <a:ext cx="8001000" cy="3810001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B35E1BDA-1165-A60C-D9B8-4BDE63ED05D3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Desired Output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7849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9F59523-6E8E-3C94-C5E9-0EE0BA41EC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2489200"/>
            <a:ext cx="8077199" cy="3530600"/>
          </a:xfr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3D985B4-0635-CD2B-BF23-6B4A9BA886A6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What Is API Calling?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4354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153400" cy="35306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While building </a:t>
            </a:r>
            <a:r>
              <a:rPr lang="en-US" sz="2200" dirty="0">
                <a:latin typeface="Corbel" panose="020B0503020204020204" pitchFamily="34" charset="0"/>
              </a:rPr>
              <a:t>this type of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app</a:t>
            </a:r>
            <a:r>
              <a:rPr lang="en-US" sz="2200" dirty="0">
                <a:latin typeface="Corbel" panose="020B0503020204020204" pitchFamily="34" charset="0"/>
              </a:rPr>
              <a:t>, we have to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make</a:t>
            </a:r>
            <a:r>
              <a:rPr lang="en-US" sz="2200" dirty="0">
                <a:latin typeface="Corbel" panose="020B0503020204020204" pitchFamily="34" charset="0"/>
              </a:rPr>
              <a:t> our app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communicate</a:t>
            </a:r>
            <a:r>
              <a:rPr lang="en-US" sz="2200" dirty="0">
                <a:latin typeface="Corbel" panose="020B0503020204020204" pitchFamily="34" charset="0"/>
              </a:rPr>
              <a:t> with a </a:t>
            </a:r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third party server </a:t>
            </a:r>
            <a:r>
              <a:rPr lang="en-US" sz="2200" dirty="0">
                <a:latin typeface="Corbel" panose="020B0503020204020204" pitchFamily="34" charset="0"/>
              </a:rPr>
              <a:t>that has all the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weather information.</a:t>
            </a:r>
          </a:p>
          <a:p>
            <a:endParaRPr lang="en-US" sz="2200" dirty="0">
              <a:latin typeface="Corbel" panose="020B0503020204020204" pitchFamily="34" charset="0"/>
            </a:endParaRPr>
          </a:p>
          <a:p>
            <a:endParaRPr lang="en-US" sz="2200" dirty="0">
              <a:latin typeface="Corbel" panose="020B0503020204020204" pitchFamily="34" charset="0"/>
            </a:endParaRPr>
          </a:p>
          <a:p>
            <a:endParaRPr lang="en-US" sz="2200" dirty="0">
              <a:latin typeface="Corbel" panose="020B0503020204020204" pitchFamily="34" charset="0"/>
            </a:endParaRPr>
          </a:p>
          <a:p>
            <a:r>
              <a:rPr lang="en-US" sz="2200" dirty="0">
                <a:latin typeface="Corbel" panose="020B0503020204020204" pitchFamily="34" charset="0"/>
              </a:rPr>
              <a:t>So we will simply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pull the weather data </a:t>
            </a:r>
            <a:r>
              <a:rPr lang="en-US" sz="2200" dirty="0">
                <a:latin typeface="Corbel" panose="020B0503020204020204" pitchFamily="34" charset="0"/>
              </a:rPr>
              <a:t>from the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server</a:t>
            </a:r>
            <a:r>
              <a:rPr lang="en-US" sz="2200" dirty="0">
                <a:latin typeface="Corbel" panose="020B0503020204020204" pitchFamily="34" charset="0"/>
              </a:rPr>
              <a:t> and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render it </a:t>
            </a:r>
            <a:r>
              <a:rPr lang="en-US" sz="2200" dirty="0">
                <a:latin typeface="Corbel" panose="020B0503020204020204" pitchFamily="34" charset="0"/>
              </a:rPr>
              <a:t>on our </a:t>
            </a:r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UI</a:t>
            </a:r>
            <a:r>
              <a:rPr lang="en-US" sz="2200" dirty="0">
                <a:latin typeface="Corbel" panose="020B0503020204020204" pitchFamily="34" charset="0"/>
              </a:rPr>
              <a:t>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35DEF1E-C653-F439-1C10-5413990CD65D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What Is API Calling?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299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64382" y="2489200"/>
            <a:ext cx="7670018" cy="35306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orbel" panose="020B0503020204020204" pitchFamily="34" charset="0"/>
              </a:rPr>
              <a:t>This </a:t>
            </a:r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pulling of data </a:t>
            </a:r>
            <a:r>
              <a:rPr lang="en-US" sz="2200" dirty="0">
                <a:latin typeface="Corbel" panose="020B0503020204020204" pitchFamily="34" charset="0"/>
              </a:rPr>
              <a:t>from the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server</a:t>
            </a:r>
            <a:r>
              <a:rPr lang="en-US" sz="2200" dirty="0">
                <a:latin typeface="Corbel" panose="020B0503020204020204" pitchFamily="34" charset="0"/>
              </a:rPr>
              <a:t> will be done by giving an  </a:t>
            </a:r>
            <a:r>
              <a:rPr lang="en-US" sz="22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API Call / HTTP Request </a:t>
            </a:r>
            <a:r>
              <a:rPr lang="en-US" sz="2200" dirty="0">
                <a:latin typeface="Corbel" panose="020B0503020204020204" pitchFamily="34" charset="0"/>
              </a:rPr>
              <a:t>to the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server</a:t>
            </a:r>
            <a:r>
              <a:rPr lang="en-US" sz="2200" dirty="0">
                <a:latin typeface="Corbel" panose="020B0503020204020204" pitchFamily="34" charset="0"/>
              </a:rPr>
              <a:t>  from our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react app </a:t>
            </a:r>
            <a:r>
              <a:rPr lang="en-US" sz="2200" dirty="0">
                <a:latin typeface="Corbel" panose="020B0503020204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4186DB-4A1E-AC3E-183C-AA72D4F4D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962400"/>
            <a:ext cx="8824602" cy="243034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285640AB-BDFE-52EE-7B9E-047F15A6E295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What Is API Calling?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600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077200" cy="35306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React</a:t>
            </a:r>
            <a:r>
              <a:rPr lang="en-US" sz="2200" dirty="0">
                <a:latin typeface="Corbel" panose="020B0503020204020204" pitchFamily="34" charset="0"/>
              </a:rPr>
              <a:t> itself has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no built in library </a:t>
            </a:r>
            <a:r>
              <a:rPr lang="en-US" sz="2200" dirty="0">
                <a:latin typeface="Corbel" panose="020B0503020204020204" pitchFamily="34" charset="0"/>
              </a:rPr>
              <a:t>for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sending</a:t>
            </a:r>
            <a:r>
              <a:rPr lang="en-US" sz="2200" dirty="0">
                <a:latin typeface="Corbel" panose="020B0503020204020204" pitchFamily="34" charset="0"/>
              </a:rPr>
              <a:t> an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HTTP REQUEST </a:t>
            </a:r>
            <a:r>
              <a:rPr lang="en-US" sz="2200" dirty="0">
                <a:latin typeface="Corbel" panose="020B0503020204020204" pitchFamily="34" charset="0"/>
              </a:rPr>
              <a:t>to the </a:t>
            </a:r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server </a:t>
            </a:r>
            <a:r>
              <a:rPr lang="en-US" sz="2200" dirty="0">
                <a:latin typeface="Corbel" panose="020B0503020204020204" pitchFamily="34" charset="0"/>
              </a:rPr>
              <a:t>but there are </a:t>
            </a:r>
            <a:r>
              <a:rPr lang="en-US" sz="2200" b="1" dirty="0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many other ways </a:t>
            </a:r>
            <a:r>
              <a:rPr lang="en-US" sz="2200" dirty="0">
                <a:latin typeface="Corbel" panose="020B0503020204020204" pitchFamily="34" charset="0"/>
              </a:rPr>
              <a:t>to do this:</a:t>
            </a:r>
          </a:p>
          <a:p>
            <a:endParaRPr lang="en-US" sz="22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 err="1">
                <a:solidFill>
                  <a:schemeClr val="accent6">
                    <a:lumMod val="50000"/>
                  </a:schemeClr>
                </a:solidFill>
                <a:latin typeface="Corbel" panose="020B0503020204020204" pitchFamily="34" charset="0"/>
              </a:rPr>
              <a:t>XmlHttpRequest</a:t>
            </a:r>
            <a:endParaRPr lang="en-US" sz="1900" b="1" dirty="0">
              <a:solidFill>
                <a:schemeClr val="accent6">
                  <a:lumMod val="50000"/>
                </a:schemeClr>
              </a:solidFill>
              <a:latin typeface="Corbel" panose="020B0503020204020204" pitchFamily="34" charset="0"/>
            </a:endParaRPr>
          </a:p>
          <a:p>
            <a:pPr lvl="1"/>
            <a:r>
              <a:rPr lang="en-US" sz="19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Axios</a:t>
            </a:r>
            <a:endParaRPr lang="en-US" sz="19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chemeClr val="accent3"/>
                </a:solidFill>
                <a:latin typeface="Corbel" panose="020B0503020204020204" pitchFamily="34" charset="0"/>
              </a:rPr>
              <a:t>The fetch API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296B0F1-A982-D9B9-1950-C26FC3CA9E76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Different Ways Of Sending HTTP Request In React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288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229600" cy="40640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When</a:t>
            </a:r>
            <a:r>
              <a:rPr lang="en-US" sz="2200" dirty="0">
                <a:latin typeface="Corbel" pitchFamily="34" charset="0"/>
              </a:rPr>
              <a:t> we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request</a:t>
            </a:r>
            <a:r>
              <a:rPr lang="en-US" sz="2200" dirty="0">
                <a:latin typeface="Corbel" pitchFamily="34" charset="0"/>
              </a:rPr>
              <a:t> the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data</a:t>
            </a:r>
            <a:r>
              <a:rPr lang="en-US" sz="2200" dirty="0">
                <a:latin typeface="Corbel" pitchFamily="34" charset="0"/>
              </a:rPr>
              <a:t>, we must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make arrangements </a:t>
            </a:r>
            <a:r>
              <a:rPr lang="en-US" sz="2200" dirty="0">
                <a:latin typeface="Corbel" pitchFamily="34" charset="0"/>
              </a:rPr>
              <a:t>to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store</a:t>
            </a:r>
            <a:r>
              <a:rPr lang="en-US" sz="2200" dirty="0">
                <a:latin typeface="Corbel" pitchFamily="34" charset="0"/>
              </a:rPr>
              <a:t> the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data</a:t>
            </a:r>
            <a:r>
              <a:rPr lang="en-US" sz="2200" dirty="0">
                <a:latin typeface="Corbel" pitchFamily="34" charset="0"/>
              </a:rPr>
              <a:t> upon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return</a:t>
            </a:r>
            <a:r>
              <a:rPr lang="en-US" sz="2200" dirty="0">
                <a:latin typeface="Corbel" pitchFamily="34" charset="0"/>
              </a:rPr>
              <a:t>. </a:t>
            </a:r>
          </a:p>
          <a:p>
            <a:endParaRPr lang="en-US" sz="2200" dirty="0">
              <a:latin typeface="Corbel" pitchFamily="34" charset="0"/>
            </a:endParaRPr>
          </a:p>
          <a:p>
            <a:endParaRPr lang="en-US" sz="2200" dirty="0">
              <a:latin typeface="Corbel" pitchFamily="34" charset="0"/>
            </a:endParaRPr>
          </a:p>
          <a:p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We</a:t>
            </a:r>
            <a:r>
              <a:rPr lang="en-US" sz="2200" dirty="0">
                <a:latin typeface="Corbel" pitchFamily="34" charset="0"/>
              </a:rPr>
              <a:t> have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3 options </a:t>
            </a:r>
            <a:r>
              <a:rPr lang="en-US" sz="2200" dirty="0">
                <a:latin typeface="Corbel" pitchFamily="34" charset="0"/>
              </a:rPr>
              <a:t>for it :</a:t>
            </a:r>
          </a:p>
          <a:p>
            <a:pPr lvl="1"/>
            <a:r>
              <a:rPr lang="en-US" sz="1800" dirty="0">
                <a:latin typeface="Corbel" pitchFamily="34" charset="0"/>
              </a:rPr>
              <a:t>a </a:t>
            </a:r>
            <a:r>
              <a:rPr lang="en-US" sz="1800" b="1" dirty="0">
                <a:solidFill>
                  <a:srgbClr val="00B050"/>
                </a:solidFill>
                <a:latin typeface="Corbel" pitchFamily="34" charset="0"/>
              </a:rPr>
              <a:t>state management tool </a:t>
            </a:r>
            <a:r>
              <a:rPr lang="en-US" sz="1800" dirty="0">
                <a:latin typeface="Corbel" pitchFamily="34" charset="0"/>
              </a:rPr>
              <a:t>like </a:t>
            </a:r>
            <a:r>
              <a:rPr lang="en-US" sz="1800" b="1" dirty="0">
                <a:solidFill>
                  <a:schemeClr val="accent1"/>
                </a:solidFill>
                <a:latin typeface="Corbel" pitchFamily="34" charset="0"/>
              </a:rPr>
              <a:t>Redux</a:t>
            </a:r>
            <a:r>
              <a:rPr lang="en-US" sz="1800" dirty="0">
                <a:latin typeface="Corbel" pitchFamily="34" charset="0"/>
              </a:rPr>
              <a:t> or </a:t>
            </a:r>
          </a:p>
          <a:p>
            <a:pPr lvl="1"/>
            <a:r>
              <a:rPr lang="en-US" sz="1800" dirty="0">
                <a:latin typeface="Corbel" pitchFamily="34" charset="0"/>
              </a:rPr>
              <a:t>in a </a:t>
            </a:r>
            <a:r>
              <a:rPr lang="en-US" sz="1800" b="1" dirty="0">
                <a:solidFill>
                  <a:srgbClr val="7030A0"/>
                </a:solidFill>
                <a:latin typeface="Corbel" pitchFamily="34" charset="0"/>
              </a:rPr>
              <a:t>context object </a:t>
            </a:r>
            <a:r>
              <a:rPr lang="en-US" sz="1800" dirty="0">
                <a:latin typeface="Corbel" pitchFamily="34" charset="0"/>
              </a:rPr>
              <a:t>or</a:t>
            </a:r>
          </a:p>
          <a:p>
            <a:pPr lvl="1"/>
            <a:r>
              <a:rPr lang="en-US" sz="1800" dirty="0">
                <a:latin typeface="Corbel" pitchFamily="34" charset="0"/>
              </a:rPr>
              <a:t>in the </a:t>
            </a:r>
            <a:r>
              <a:rPr lang="en-US" sz="1800" b="1" dirty="0">
                <a:solidFill>
                  <a:schemeClr val="accent4">
                    <a:lumMod val="50000"/>
                  </a:schemeClr>
                </a:solidFill>
                <a:latin typeface="Corbel" pitchFamily="34" charset="0"/>
              </a:rPr>
              <a:t>React state</a:t>
            </a:r>
            <a:r>
              <a:rPr lang="en-US" sz="1800" dirty="0">
                <a:solidFill>
                  <a:schemeClr val="accent4">
                    <a:lumMod val="50000"/>
                  </a:schemeClr>
                </a:solidFill>
                <a:latin typeface="Corbel" pitchFamily="34" charset="0"/>
              </a:rPr>
              <a:t>.</a:t>
            </a:r>
          </a:p>
          <a:p>
            <a:endParaRPr lang="en-US" sz="2400" dirty="0">
              <a:latin typeface="Corbel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069D146-7E51-8FA7-1A72-E3E4F02CA951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Considerations Before Fetching The Data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084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13532</TotalTime>
  <Words>1488</Words>
  <Application>Microsoft Office PowerPoint</Application>
  <PresentationFormat>On-screen Show (4:3)</PresentationFormat>
  <Paragraphs>263</Paragraphs>
  <Slides>46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Century Gothic</vt:lpstr>
      <vt:lpstr>Consolas</vt:lpstr>
      <vt:lpstr>Corbel</vt:lpstr>
      <vt:lpstr>Wingdings 3</vt:lpstr>
      <vt:lpstr>Ion Boardroom</vt:lpstr>
      <vt:lpstr>PowerPoint Presentation</vt:lpstr>
      <vt:lpstr>Today’s Agenda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PowerPoint Presentation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772</cp:revision>
  <dcterms:created xsi:type="dcterms:W3CDTF">2016-02-04T12:02:26Z</dcterms:created>
  <dcterms:modified xsi:type="dcterms:W3CDTF">2023-05-04T07:51:16Z</dcterms:modified>
</cp:coreProperties>
</file>