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7" r:id="rId2"/>
    <p:sldId id="258" r:id="rId3"/>
    <p:sldId id="489" r:id="rId4"/>
    <p:sldId id="556" r:id="rId5"/>
    <p:sldId id="357" r:id="rId6"/>
    <p:sldId id="413" r:id="rId7"/>
    <p:sldId id="533" r:id="rId8"/>
    <p:sldId id="534" r:id="rId9"/>
    <p:sldId id="535" r:id="rId10"/>
    <p:sldId id="536" r:id="rId11"/>
    <p:sldId id="537" r:id="rId12"/>
    <p:sldId id="539" r:id="rId13"/>
    <p:sldId id="540" r:id="rId14"/>
    <p:sldId id="541" r:id="rId15"/>
    <p:sldId id="542" r:id="rId16"/>
    <p:sldId id="545" r:id="rId17"/>
    <p:sldId id="546" r:id="rId18"/>
    <p:sldId id="543" r:id="rId19"/>
    <p:sldId id="547" r:id="rId20"/>
    <p:sldId id="544" r:id="rId21"/>
    <p:sldId id="548" r:id="rId22"/>
    <p:sldId id="549" r:id="rId23"/>
    <p:sldId id="550" r:id="rId24"/>
    <p:sldId id="551" r:id="rId25"/>
    <p:sldId id="552" r:id="rId26"/>
    <p:sldId id="553" r:id="rId27"/>
    <p:sldId id="555" r:id="rId28"/>
    <p:sldId id="538" r:id="rId29"/>
    <p:sldId id="55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958EC5B-1380-486E-8B35-934F546FD8C0}"/>
    <pc:docChg chg="undo custSel modSld">
      <pc:chgData name="Sharma Computer Academy" userId="08476b32c11f4418" providerId="LiveId" clId="{D958EC5B-1380-486E-8B35-934F546FD8C0}" dt="2023-02-17T07:20:17.346" v="78" actId="20577"/>
      <pc:docMkLst>
        <pc:docMk/>
      </pc:docMkLst>
      <pc:sldChg chg="modSp mod">
        <pc:chgData name="Sharma Computer Academy" userId="08476b32c11f4418" providerId="LiveId" clId="{D958EC5B-1380-486E-8B35-934F546FD8C0}" dt="2023-02-17T06:07:53.180" v="0" actId="14100"/>
        <pc:sldMkLst>
          <pc:docMk/>
          <pc:sldMk cId="2761258426" sldId="537"/>
        </pc:sldMkLst>
        <pc:spChg chg="mod">
          <ac:chgData name="Sharma Computer Academy" userId="08476b32c11f4418" providerId="LiveId" clId="{D958EC5B-1380-486E-8B35-934F546FD8C0}" dt="2023-02-17T06:07:53.180" v="0" actId="14100"/>
          <ac:spMkLst>
            <pc:docMk/>
            <pc:sldMk cId="2761258426" sldId="53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958EC5B-1380-486E-8B35-934F546FD8C0}" dt="2023-02-17T07:20:10.322" v="68" actId="20577"/>
        <pc:sldMkLst>
          <pc:docMk/>
          <pc:sldMk cId="2790061212" sldId="538"/>
        </pc:sldMkLst>
        <pc:spChg chg="mod">
          <ac:chgData name="Sharma Computer Academy" userId="08476b32c11f4418" providerId="LiveId" clId="{D958EC5B-1380-486E-8B35-934F546FD8C0}" dt="2023-02-17T07:20:10.322" v="68" actId="20577"/>
          <ac:spMkLst>
            <pc:docMk/>
            <pc:sldMk cId="2790061212" sldId="538"/>
            <ac:spMk id="6" creationId="{F19BDE8F-10F1-7025-372F-10636FDD46AA}"/>
          </ac:spMkLst>
        </pc:spChg>
      </pc:sldChg>
      <pc:sldChg chg="modSp mod">
        <pc:chgData name="Sharma Computer Academy" userId="08476b32c11f4418" providerId="LiveId" clId="{D958EC5B-1380-486E-8B35-934F546FD8C0}" dt="2023-02-17T06:50:54.490" v="32" actId="14100"/>
        <pc:sldMkLst>
          <pc:docMk/>
          <pc:sldMk cId="3974044398" sldId="545"/>
        </pc:sldMkLst>
        <pc:spChg chg="mod">
          <ac:chgData name="Sharma Computer Academy" userId="08476b32c11f4418" providerId="LiveId" clId="{D958EC5B-1380-486E-8B35-934F546FD8C0}" dt="2023-02-17T06:50:54.490" v="32" actId="14100"/>
          <ac:spMkLst>
            <pc:docMk/>
            <pc:sldMk cId="3974044398" sldId="545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958EC5B-1380-486E-8B35-934F546FD8C0}" dt="2023-02-17T06:51:05.068" v="34" actId="27636"/>
        <pc:sldMkLst>
          <pc:docMk/>
          <pc:sldMk cId="2885923078" sldId="546"/>
        </pc:sldMkLst>
        <pc:spChg chg="mod">
          <ac:chgData name="Sharma Computer Academy" userId="08476b32c11f4418" providerId="LiveId" clId="{D958EC5B-1380-486E-8B35-934F546FD8C0}" dt="2023-02-17T06:51:05.068" v="34" actId="27636"/>
          <ac:spMkLst>
            <pc:docMk/>
            <pc:sldMk cId="2885923078" sldId="546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958EC5B-1380-486E-8B35-934F546FD8C0}" dt="2023-02-17T06:53:09.308" v="36" actId="27636"/>
        <pc:sldMkLst>
          <pc:docMk/>
          <pc:sldMk cId="597009420" sldId="547"/>
        </pc:sldMkLst>
        <pc:spChg chg="mod">
          <ac:chgData name="Sharma Computer Academy" userId="08476b32c11f4418" providerId="LiveId" clId="{D958EC5B-1380-486E-8B35-934F546FD8C0}" dt="2023-02-17T06:53:09.308" v="36" actId="27636"/>
          <ac:spMkLst>
            <pc:docMk/>
            <pc:sldMk cId="597009420" sldId="54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958EC5B-1380-486E-8B35-934F546FD8C0}" dt="2023-02-17T07:19:45.068" v="46" actId="20577"/>
        <pc:sldMkLst>
          <pc:docMk/>
          <pc:sldMk cId="3969766521" sldId="553"/>
        </pc:sldMkLst>
        <pc:spChg chg="mod">
          <ac:chgData name="Sharma Computer Academy" userId="08476b32c11f4418" providerId="LiveId" clId="{D958EC5B-1380-486E-8B35-934F546FD8C0}" dt="2023-02-17T07:19:45.068" v="46" actId="20577"/>
          <ac:spMkLst>
            <pc:docMk/>
            <pc:sldMk cId="3969766521" sldId="553"/>
            <ac:spMk id="4" creationId="{24D4FFB9-7A5B-96AD-6453-43FFEDE5ED93}"/>
          </ac:spMkLst>
        </pc:spChg>
      </pc:sldChg>
      <pc:sldChg chg="modSp mod">
        <pc:chgData name="Sharma Computer Academy" userId="08476b32c11f4418" providerId="LiveId" clId="{D958EC5B-1380-486E-8B35-934F546FD8C0}" dt="2023-02-17T07:20:17.346" v="78" actId="20577"/>
        <pc:sldMkLst>
          <pc:docMk/>
          <pc:sldMk cId="1180489458" sldId="554"/>
        </pc:sldMkLst>
        <pc:spChg chg="mod">
          <ac:chgData name="Sharma Computer Academy" userId="08476b32c11f4418" providerId="LiveId" clId="{D958EC5B-1380-486E-8B35-934F546FD8C0}" dt="2023-02-17T07:20:17.346" v="78" actId="20577"/>
          <ac:spMkLst>
            <pc:docMk/>
            <pc:sldMk cId="1180489458" sldId="554"/>
            <ac:spMk id="6" creationId="{C7D8D0AE-A518-7F87-2C0A-7547456E427D}"/>
          </ac:spMkLst>
        </pc:spChg>
      </pc:sldChg>
      <pc:sldChg chg="modSp mod">
        <pc:chgData name="Sharma Computer Academy" userId="08476b32c11f4418" providerId="LiveId" clId="{D958EC5B-1380-486E-8B35-934F546FD8C0}" dt="2023-02-17T07:20:03.594" v="58" actId="20577"/>
        <pc:sldMkLst>
          <pc:docMk/>
          <pc:sldMk cId="2421477606" sldId="555"/>
        </pc:sldMkLst>
        <pc:spChg chg="mod">
          <ac:chgData name="Sharma Computer Academy" userId="08476b32c11f4418" providerId="LiveId" clId="{D958EC5B-1380-486E-8B35-934F546FD8C0}" dt="2023-02-17T07:20:03.594" v="58" actId="20577"/>
          <ac:spMkLst>
            <pc:docMk/>
            <pc:sldMk cId="2421477606" sldId="555"/>
            <ac:spMk id="6" creationId="{16D027E1-539E-0317-333E-EFC3079074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17-02-2023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28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9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5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614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017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326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842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24481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5966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8241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8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3129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9917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4407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31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89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47787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2/17/2023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385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 err="1">
                <a:solidFill>
                  <a:schemeClr val="bg1"/>
                </a:solidFill>
                <a:latin typeface="Corbel" pitchFamily="34" charset="0"/>
              </a:rPr>
              <a:t>jsx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Lecture- 5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583361" y="2286000"/>
            <a:ext cx="7939118" cy="40713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return num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const num =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&lt;small&gt;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It is an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{num % 2 == 0 ?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&lt;span&gt;Even&lt;/span&gt;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: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&lt;span&gt;Odd &lt;/span&gt;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}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number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&lt;/small&gt;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0B5FB-2C16-DE62-003B-6CBF582CD35B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2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2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286000"/>
            <a:ext cx="8001000" cy="4429148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Rewrite</a:t>
            </a:r>
            <a:r>
              <a:rPr lang="en-US" sz="2200" dirty="0">
                <a:latin typeface="Corbel" pitchFamily="34" charset="0"/>
              </a:rPr>
              <a:t> the previous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200" dirty="0">
                <a:latin typeface="Corbel" pitchFamily="34" charset="0"/>
              </a:rPr>
              <a:t>so that for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even numbers </a:t>
            </a:r>
            <a:r>
              <a:rPr lang="en-US" sz="2200" dirty="0">
                <a:latin typeface="Corbel" pitchFamily="34" charset="0"/>
              </a:rPr>
              <a:t>it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should display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number </a:t>
            </a:r>
            <a:r>
              <a:rPr lang="en-US" sz="2200" dirty="0">
                <a:latin typeface="Corbel" pitchFamily="34" charset="0"/>
              </a:rPr>
              <a:t>as well as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message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It is an even number </a:t>
            </a:r>
            <a:r>
              <a:rPr lang="en-US" sz="2200" dirty="0">
                <a:latin typeface="Corbel" pitchFamily="34" charset="0"/>
              </a:rPr>
              <a:t>and for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odd numbers </a:t>
            </a:r>
            <a:r>
              <a:rPr lang="en-US" sz="2200" dirty="0">
                <a:latin typeface="Corbel" pitchFamily="34" charset="0"/>
              </a:rPr>
              <a:t>it should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just display </a:t>
            </a:r>
            <a:r>
              <a:rPr lang="en-US" sz="2200" dirty="0">
                <a:latin typeface="Corbel" pitchFamily="34" charset="0"/>
              </a:rPr>
              <a:t>the number</a:t>
            </a:r>
            <a:endParaRPr lang="en-US" sz="2200" b="1" dirty="0">
              <a:solidFill>
                <a:srgbClr val="C0000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71900-C330-FBFC-AE8E-62D0644D957B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457200" y="2438400"/>
            <a:ext cx="8153400" cy="38681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return num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const num =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&lt;small&gt;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{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num % 2 == 0 ?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&lt;span&gt;You are lucky!!!&lt;/span&gt; 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: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&lt;span&gt;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{null}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&lt;/span&gt;</a:t>
            </a:r>
            <a:r>
              <a:rPr lang="en-US" sz="1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}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&lt;/small&gt;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53EB66-3491-7A97-61E3-C48A4BA266FD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5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974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9116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Short circuit evaluation </a:t>
            </a:r>
            <a:r>
              <a:rPr lang="en-US" sz="2200" dirty="0">
                <a:latin typeface="Corbel" pitchFamily="34" charset="0"/>
              </a:rPr>
              <a:t>is 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technique</a:t>
            </a:r>
            <a:r>
              <a:rPr lang="en-US" sz="2200" dirty="0">
                <a:latin typeface="Corbel" pitchFamily="34" charset="0"/>
              </a:rPr>
              <a:t> used to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ensure</a:t>
            </a:r>
            <a:r>
              <a:rPr lang="en-US" sz="2200" dirty="0">
                <a:latin typeface="Corbel" pitchFamily="34" charset="0"/>
              </a:rPr>
              <a:t> that there are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no side effects </a:t>
            </a:r>
            <a:r>
              <a:rPr lang="en-US" sz="2200" dirty="0">
                <a:latin typeface="Corbel" pitchFamily="34" charset="0"/>
              </a:rPr>
              <a:t>during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evaluation of operands</a:t>
            </a:r>
            <a:r>
              <a:rPr lang="en-US" sz="2200" dirty="0">
                <a:latin typeface="Corbel" pitchFamily="34" charset="0"/>
              </a:rPr>
              <a:t> in an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expression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logical &amp;&amp; </a:t>
            </a:r>
            <a:r>
              <a:rPr lang="en-US" sz="2200" dirty="0">
                <a:latin typeface="Corbel" pitchFamily="34" charset="0"/>
              </a:rPr>
              <a:t>helps us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specify</a:t>
            </a:r>
            <a:r>
              <a:rPr lang="en-US" sz="2200" dirty="0">
                <a:latin typeface="Corbel" pitchFamily="34" charset="0"/>
              </a:rPr>
              <a:t> that 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action </a:t>
            </a:r>
            <a:r>
              <a:rPr lang="en-US" sz="2200" dirty="0">
                <a:latin typeface="Corbel" pitchFamily="34" charset="0"/>
              </a:rPr>
              <a:t>should be taken only on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one condition</a:t>
            </a:r>
            <a:r>
              <a:rPr lang="en-US" sz="2200" dirty="0">
                <a:latin typeface="Corbel" pitchFamily="34" charset="0"/>
              </a:rPr>
              <a:t>, otherwise, it would be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ignored entirely</a:t>
            </a:r>
            <a:r>
              <a:rPr lang="en-US" sz="2200" dirty="0">
                <a:latin typeface="Corbel" pitchFamily="34" charset="0"/>
              </a:rPr>
              <a:t>.</a:t>
            </a:r>
            <a:endParaRPr lang="en-US" sz="22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Short Circuit Evaluation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8354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Rewrite</a:t>
            </a:r>
            <a:r>
              <a:rPr lang="en-US" sz="2200" dirty="0">
                <a:latin typeface="Corbel" pitchFamily="34" charset="0"/>
              </a:rPr>
              <a:t> the previous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short circuit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760614-906F-A3B4-AECB-198CB24F7207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9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488141" y="2486870"/>
            <a:ext cx="8167718" cy="38681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script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2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2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2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return num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const num =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  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{num % 2 == 0 &amp;&amp; 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&lt;small&gt;You are lucky!!&lt;/small&gt;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    &lt;/div&gt;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    );</a:t>
            </a:r>
          </a:p>
          <a:p>
            <a:r>
              <a:rPr lang="en-US" sz="12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2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2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2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2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2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2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2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85EFD-8D4B-EE1C-EA0E-01BDC90A4271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35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7924800" cy="40640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In JSX</a:t>
            </a:r>
            <a:r>
              <a:rPr lang="en-US" sz="2200" dirty="0">
                <a:latin typeface="Corbel" pitchFamily="34" charset="0"/>
              </a:rPr>
              <a:t>, we are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able</a:t>
            </a:r>
            <a:r>
              <a:rPr lang="en-US" sz="2200" dirty="0">
                <a:latin typeface="Corbel" pitchFamily="34" charset="0"/>
              </a:rPr>
              <a:t> to use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switch</a:t>
            </a:r>
            <a:r>
              <a:rPr lang="en-US" sz="2200" dirty="0">
                <a:latin typeface="Corbel" pitchFamily="34" charset="0"/>
              </a:rPr>
              <a:t> or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if else </a:t>
            </a:r>
            <a:r>
              <a:rPr lang="en-US" sz="2200" dirty="0">
                <a:latin typeface="Corbel" pitchFamily="34" charset="0"/>
              </a:rPr>
              <a:t>, but there is a </a:t>
            </a:r>
            <a:r>
              <a:rPr lang="en-US" sz="2200" b="1" dirty="0">
                <a:solidFill>
                  <a:schemeClr val="accent2"/>
                </a:solidFill>
                <a:latin typeface="Corbel" pitchFamily="34" charset="0"/>
              </a:rPr>
              <a:t>very important rule</a:t>
            </a:r>
            <a:r>
              <a:rPr lang="en-US" sz="2200" dirty="0">
                <a:latin typeface="Corbel" pitchFamily="34" charset="0"/>
              </a:rPr>
              <a:t> we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must understand 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200" dirty="0">
                <a:latin typeface="Corbel" pitchFamily="34" charset="0"/>
              </a:rPr>
              <a:t>We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cannot directly embed 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switch</a:t>
            </a:r>
            <a:r>
              <a:rPr lang="en-US" sz="2200" dirty="0">
                <a:latin typeface="Corbel" pitchFamily="34" charset="0"/>
              </a:rPr>
              <a:t> or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if-else</a:t>
            </a:r>
            <a:r>
              <a:rPr lang="en-US" sz="2200" dirty="0">
                <a:latin typeface="Corbel" pitchFamily="34" charset="0"/>
              </a:rPr>
              <a:t> inside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JSX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ED0222-B6AD-0B2F-2056-883E5E1D1144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Switch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0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286000"/>
            <a:ext cx="8001000" cy="4267200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(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&lt;div&gt;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&lt;h1&gt;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Hello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&lt;/h1&gt;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switch(choice){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case 1: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      result=........;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break;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...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}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&lt;/div&gt;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);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E405F05-CB86-43D3-A9DD-1C11FE6ADD51}"/>
              </a:ext>
            </a:extLst>
          </p:cNvPr>
          <p:cNvSpPr/>
          <p:nvPr/>
        </p:nvSpPr>
        <p:spPr>
          <a:xfrm>
            <a:off x="5486400" y="1828800"/>
            <a:ext cx="3429000" cy="2286000"/>
          </a:xfrm>
          <a:prstGeom prst="cloudCallout">
            <a:avLst>
              <a:gd name="adj1" fmla="val -92585"/>
              <a:gd name="adj2" fmla="val 278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This is invalid code and will generate Syntax error: Unexpected token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87D576-773E-CCC9-8937-DDE2A8C754DD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Wrong Code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9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1402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The solution </a:t>
            </a:r>
            <a:r>
              <a:rPr lang="en-US" sz="2200" dirty="0">
                <a:latin typeface="Corbel" pitchFamily="34" charset="0"/>
              </a:rPr>
              <a:t>is that the 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code</a:t>
            </a:r>
            <a:r>
              <a:rPr lang="en-US" sz="2200" dirty="0">
                <a:latin typeface="Corbel" pitchFamily="34" charset="0"/>
              </a:rPr>
              <a:t> of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switch </a:t>
            </a:r>
            <a:r>
              <a:rPr lang="en-US" sz="2200" dirty="0">
                <a:latin typeface="Corbel" pitchFamily="34" charset="0"/>
              </a:rPr>
              <a:t>or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if else </a:t>
            </a:r>
            <a:r>
              <a:rPr lang="en-US" sz="2200" dirty="0">
                <a:latin typeface="Corbel" pitchFamily="34" charset="0"/>
              </a:rPr>
              <a:t>needs to be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moved outside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return statement </a:t>
            </a:r>
            <a:r>
              <a:rPr lang="en-US" sz="2200" dirty="0">
                <a:latin typeface="Corbel" pitchFamily="34" charset="0"/>
              </a:rPr>
              <a:t>containing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JSX </a:t>
            </a:r>
            <a:r>
              <a:rPr lang="en-US" sz="2200" dirty="0">
                <a:latin typeface="Corbel" pitchFamily="34" charset="0"/>
              </a:rPr>
              <a:t>and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result</a:t>
            </a:r>
            <a:r>
              <a:rPr lang="en-US" sz="2200" dirty="0">
                <a:latin typeface="Corbel" pitchFamily="34" charset="0"/>
              </a:rPr>
              <a:t> can be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stored</a:t>
            </a:r>
            <a:r>
              <a:rPr lang="en-US" sz="2200" dirty="0">
                <a:latin typeface="Corbel" pitchFamily="34" charset="0"/>
              </a:rPr>
              <a:t> in a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variable </a:t>
            </a:r>
            <a:r>
              <a:rPr lang="en-US" sz="2200" dirty="0">
                <a:latin typeface="Corbel" pitchFamily="34" charset="0"/>
              </a:rPr>
              <a:t>and used by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JSX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2239C7-F14B-2D35-03FF-D5AB0212403B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11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68684" y="2286000"/>
            <a:ext cx="7889516" cy="4429148"/>
          </a:xfrm>
        </p:spPr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switch(choice){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case 1: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	    result=…….;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            break;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...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  }</a:t>
            </a:r>
          </a:p>
          <a:p>
            <a:pPr marL="0" indent="0" fontAlgn="base">
              <a:buNone/>
            </a:pPr>
            <a:endParaRPr lang="en-US" sz="2400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(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&lt;div&gt;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&lt;h1&gt;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	Hello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&lt;/h1&gt;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{  result  }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&lt;/div&gt;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    );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E405F05-CB86-43D3-A9DD-1C11FE6ADD51}"/>
              </a:ext>
            </a:extLst>
          </p:cNvPr>
          <p:cNvSpPr/>
          <p:nvPr/>
        </p:nvSpPr>
        <p:spPr>
          <a:xfrm>
            <a:off x="5146316" y="1499786"/>
            <a:ext cx="3429000" cy="2286000"/>
          </a:xfrm>
          <a:prstGeom prst="cloudCallout">
            <a:avLst>
              <a:gd name="adj1" fmla="val -73616"/>
              <a:gd name="adj2" fmla="val -8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This is now perfect!!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BEDBA-6FA2-B042-E747-8984EE5C82ED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 Code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00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133600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8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Conditional Rendering 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Different Ways Of Conditional Rendering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1402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200" dirty="0">
                <a:latin typeface="Corbel" pitchFamily="34" charset="0"/>
              </a:rPr>
              <a:t> 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200" dirty="0">
                <a:latin typeface="Corbel" pitchFamily="34" charset="0"/>
              </a:rPr>
              <a:t>that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picks up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200" dirty="0">
                <a:latin typeface="Corbel" pitchFamily="34" charset="0"/>
              </a:rPr>
              <a:t> 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integer</a:t>
            </a:r>
            <a:r>
              <a:rPr lang="en-US" sz="2200" dirty="0">
                <a:latin typeface="Corbel" pitchFamily="34" charset="0"/>
              </a:rPr>
              <a:t> from a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list of integers </a:t>
            </a:r>
            <a:r>
              <a:rPr lang="en-US" sz="2200" dirty="0">
                <a:latin typeface="Corbel" pitchFamily="34" charset="0"/>
              </a:rPr>
              <a:t>and then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message </a:t>
            </a:r>
            <a:r>
              <a:rPr lang="en-US" sz="2200" dirty="0">
                <a:latin typeface="Corbel" pitchFamily="34" charset="0"/>
              </a:rPr>
              <a:t>whether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US" sz="2200" dirty="0">
                <a:latin typeface="Corbel" pitchFamily="34" charset="0"/>
              </a:rPr>
              <a:t> is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even</a:t>
            </a:r>
            <a:r>
              <a:rPr lang="en-US" sz="2200" dirty="0">
                <a:latin typeface="Corbel" pitchFamily="34" charset="0"/>
              </a:rPr>
              <a:t> or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odd.</a:t>
            </a:r>
          </a:p>
          <a:p>
            <a:pPr fontAlgn="base"/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r>
              <a:rPr lang="en-US" sz="2200" dirty="0">
                <a:latin typeface="Corbel" pitchFamily="34" charset="0"/>
              </a:rPr>
              <a:t>Use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Switch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F3F47-5F77-57D7-5701-6A72E7A53B2B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19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457200" y="2362200"/>
            <a:ext cx="8153400" cy="435294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return num;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const num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	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msg = null;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switch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(num % 2 == 0)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case true: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  msg = &lt;small&gt;It is Even&lt;/small&gt;;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break;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default: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msg = &lt;small&gt;It is Odd&lt;/small&gt;;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        }</a:t>
            </a:r>
          </a:p>
          <a:p>
            <a:endParaRPr lang="en-US" sz="1400" b="1" dirty="0">
              <a:solidFill>
                <a:srgbClr val="FFC000"/>
              </a:solidFill>
              <a:latin typeface="Consolas" pitchFamily="49" charset="0"/>
            </a:endParaRP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74DA0-4C37-D6F1-4D22-6CE7A6C149D2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672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457200" y="2286000"/>
            <a:ext cx="8235919" cy="4311662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{ msg }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	&lt;/div&gt;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15E45-5552-9A6D-E7C8-F77EAD563FDA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01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41402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Rewrite</a:t>
            </a:r>
            <a:r>
              <a:rPr lang="en-US" sz="2200" dirty="0">
                <a:latin typeface="Corbel" pitchFamily="34" charset="0"/>
              </a:rPr>
              <a:t> the previous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if-else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4B7A0-0527-06D6-148A-86AD7CA3599B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9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501987" y="2362200"/>
            <a:ext cx="8191131" cy="422373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6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6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return num;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const num =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	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msg = null;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   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if (num % 2 == 0) {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  msg = &lt;small&gt;It is Even&lt;/small&gt;;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} else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msg = &lt;small&gt;It is Odd&lt;/small&gt;;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}</a:t>
            </a:r>
            <a:endParaRPr lang="en-US" sz="1600" b="1" dirty="0">
              <a:solidFill>
                <a:srgbClr val="FFC000"/>
              </a:solidFill>
              <a:latin typeface="Consolas" pitchFamily="49" charset="0"/>
            </a:endParaRP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A58A-20B7-9A21-B244-EB0DED8C7B12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5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552420" y="2362200"/>
            <a:ext cx="8001000" cy="4129481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{ msg }</a:t>
            </a:r>
          </a:p>
          <a:p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	&lt;/div&gt;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       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600" b="1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6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6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6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6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6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6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8DEB80-B466-694E-DF95-EAF2541BC5C8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2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38400"/>
            <a:ext cx="8077200" cy="41402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Rewrite</a:t>
            </a:r>
            <a:r>
              <a:rPr lang="en-US" sz="2200" dirty="0">
                <a:latin typeface="Corbel" pitchFamily="34" charset="0"/>
              </a:rPr>
              <a:t> the previous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200" dirty="0">
                <a:latin typeface="Corbel" pitchFamily="34" charset="0"/>
              </a:rPr>
              <a:t>so that if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number generated</a:t>
            </a:r>
            <a:r>
              <a:rPr lang="en-US" sz="22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6</a:t>
            </a:r>
            <a:r>
              <a:rPr lang="en-US" sz="2200" dirty="0">
                <a:latin typeface="Corbel" pitchFamily="34" charset="0"/>
              </a:rPr>
              <a:t> then it should display </a:t>
            </a:r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Congratulations !! You won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should also display </a:t>
            </a:r>
            <a:r>
              <a:rPr lang="en-US" sz="2200" dirty="0">
                <a:latin typeface="Corbel" pitchFamily="34" charset="0"/>
              </a:rPr>
              <a:t>an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image</a:t>
            </a:r>
            <a:r>
              <a:rPr lang="en-US" sz="2200" dirty="0">
                <a:latin typeface="Corbel" pitchFamily="34" charset="0"/>
              </a:rPr>
              <a:t> called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congrats.gif </a:t>
            </a:r>
            <a:r>
              <a:rPr lang="en-US" sz="2200" dirty="0">
                <a:latin typeface="Corbel" pitchFamily="34" charset="0"/>
              </a:rPr>
              <a:t>stored in </a:t>
            </a: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images</a:t>
            </a:r>
            <a:r>
              <a:rPr lang="en-US" sz="2200" dirty="0">
                <a:latin typeface="Corbel" pitchFamily="34" charset="0"/>
              </a:rPr>
              <a:t> folder .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For</a:t>
            </a:r>
            <a:r>
              <a:rPr lang="en-US" sz="2200" dirty="0">
                <a:latin typeface="Corbel" pitchFamily="34" charset="0"/>
              </a:rPr>
              <a:t> all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other numbers </a:t>
            </a:r>
            <a:r>
              <a:rPr lang="en-US" sz="2200" dirty="0">
                <a:latin typeface="Corbel" pitchFamily="34" charset="0"/>
              </a:rPr>
              <a:t>,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number must be displayed </a:t>
            </a:r>
            <a:r>
              <a:rPr lang="en-US" sz="2200" dirty="0">
                <a:latin typeface="Corbel" pitchFamily="34" charset="0"/>
              </a:rPr>
              <a:t>with the message </a:t>
            </a:r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Sorry! Better luck next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4FFB9-7A5B-96AD-6453-43FFEDE5ED93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6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4DB43-8FE3-4D44-9CE3-110EFC3B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09599" y="2514600"/>
            <a:ext cx="7951041" cy="3962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D027E1-539E-0317-333E-EFC3079074AA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7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4DB43-8FE3-4D44-9CE3-110EFC3B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90520" y="2438400"/>
            <a:ext cx="7924800" cy="4114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9BDE8F-10F1-7025-372F-10636FDD46AA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6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4DB43-8FE3-4D44-9CE3-110EFC3B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3400" y="2479413"/>
            <a:ext cx="8153400" cy="422594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D8D0AE-A518-7F87-2C0A-7547456E427D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89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What Is Conditional Rendering?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362200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Conditional rendering </a:t>
            </a:r>
            <a:r>
              <a:rPr lang="en-US" sz="2200" dirty="0">
                <a:latin typeface="Corbel" pitchFamily="34" charset="0"/>
              </a:rPr>
              <a:t>is 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term</a:t>
            </a:r>
            <a:r>
              <a:rPr lang="en-US" sz="2200" dirty="0">
                <a:latin typeface="Corbel" pitchFamily="34" charset="0"/>
              </a:rPr>
              <a:t> to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describe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ability</a:t>
            </a:r>
            <a:r>
              <a:rPr lang="en-US" sz="2200" dirty="0">
                <a:latin typeface="Corbel" pitchFamily="34" charset="0"/>
              </a:rPr>
              <a:t> to render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different user interface </a:t>
            </a:r>
            <a:r>
              <a:rPr lang="en-US" sz="2200" dirty="0">
                <a:latin typeface="Corbel" pitchFamily="34" charset="0"/>
              </a:rPr>
              <a:t>(UI) markup if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condition</a:t>
            </a:r>
            <a:r>
              <a:rPr lang="en-US" sz="2200" dirty="0">
                <a:latin typeface="Corbel" pitchFamily="34" charset="0"/>
              </a:rPr>
              <a:t> is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true </a:t>
            </a:r>
            <a:r>
              <a:rPr lang="en-US" sz="2200" dirty="0">
                <a:latin typeface="Corbel" pitchFamily="34" charset="0"/>
              </a:rPr>
              <a:t>or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false.</a:t>
            </a: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What Is Conditional Rendering?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0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For example</a:t>
            </a:r>
            <a:r>
              <a:rPr lang="en-US" sz="2200" dirty="0">
                <a:latin typeface="Corbel" pitchFamily="34" charset="0"/>
              </a:rPr>
              <a:t>: Consider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situation</a:t>
            </a:r>
            <a:r>
              <a:rPr lang="en-US" sz="2200" dirty="0">
                <a:latin typeface="Corbel" pitchFamily="34" charset="0"/>
              </a:rPr>
              <a:t> of handling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login/logout </a:t>
            </a:r>
            <a:r>
              <a:rPr lang="en-US" sz="2200" dirty="0">
                <a:latin typeface="Corbel" pitchFamily="34" charset="0"/>
              </a:rPr>
              <a:t>button. 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Both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buttons</a:t>
            </a:r>
            <a:r>
              <a:rPr lang="en-US" sz="1900" dirty="0">
                <a:latin typeface="Corbel" pitchFamily="34" charset="0"/>
              </a:rPr>
              <a:t> have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different functions </a:t>
            </a:r>
            <a:r>
              <a:rPr lang="en-US" sz="1900" dirty="0">
                <a:latin typeface="Corbel" pitchFamily="34" charset="0"/>
              </a:rPr>
              <a:t>so they will be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separate components. 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Now, the task is </a:t>
            </a:r>
            <a:r>
              <a:rPr lang="en-US" sz="1900" dirty="0">
                <a:latin typeface="Corbel" pitchFamily="34" charset="0"/>
              </a:rPr>
              <a:t>if a user is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logged in </a:t>
            </a:r>
            <a:r>
              <a:rPr lang="en-US" sz="1900" dirty="0">
                <a:latin typeface="Corbel" pitchFamily="34" charset="0"/>
              </a:rPr>
              <a:t>then we will have to 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display</a:t>
            </a:r>
            <a:r>
              <a:rPr lang="en-US" sz="1900" dirty="0">
                <a:latin typeface="Corbel" pitchFamily="34" charset="0"/>
              </a:rPr>
              <a:t> 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logout button </a:t>
            </a:r>
            <a:r>
              <a:rPr lang="en-US" sz="1900" dirty="0">
                <a:latin typeface="Corbel" pitchFamily="34" charset="0"/>
              </a:rPr>
              <a:t>and if the user is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not logged in </a:t>
            </a:r>
            <a:r>
              <a:rPr lang="en-US" sz="1900" dirty="0">
                <a:latin typeface="Corbel" pitchFamily="34" charset="0"/>
              </a:rPr>
              <a:t>then we will have to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display </a:t>
            </a:r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login button.</a:t>
            </a:r>
          </a:p>
        </p:txBody>
      </p:sp>
    </p:spTree>
    <p:extLst>
      <p:ext uri="{BB962C8B-B14F-4D97-AF65-F5344CB8AC3E}">
        <p14:creationId xmlns:p14="http://schemas.microsoft.com/office/powerpoint/2010/main" val="37853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Different Ways Of Conditional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Rendering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516" y="2286000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four</a:t>
            </a:r>
            <a:r>
              <a:rPr lang="en-US" sz="2200" dirty="0">
                <a:latin typeface="Corbel" pitchFamily="34" charset="0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most useful </a:t>
            </a:r>
            <a:r>
              <a:rPr lang="en-US" sz="2200" dirty="0">
                <a:latin typeface="Corbel" pitchFamily="34" charset="0"/>
              </a:rPr>
              <a:t>methods of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conditional rendering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</a:t>
            </a:r>
            <a:r>
              <a:rPr lang="en-US" sz="2200" dirty="0">
                <a:latin typeface="Corbel" pitchFamily="34" charset="0"/>
              </a:rPr>
              <a:t>are: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Ternary operator</a:t>
            </a:r>
          </a:p>
          <a:p>
            <a:pPr marL="27432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 Circuit Evaluation</a:t>
            </a:r>
          </a:p>
          <a:p>
            <a:pPr marL="274320" lvl="1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case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if/else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7924800" cy="4140200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conditional (ternary) operator </a:t>
            </a:r>
            <a:r>
              <a:rPr lang="en-US" sz="2200" dirty="0">
                <a:latin typeface="Corbel" pitchFamily="34" charset="0"/>
              </a:rPr>
              <a:t>is the only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JavaScript operator</a:t>
            </a:r>
            <a:r>
              <a:rPr lang="en-US" sz="2200" dirty="0">
                <a:latin typeface="Corbel" pitchFamily="34" charset="0"/>
              </a:rPr>
              <a:t> that takes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three operands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This operator </a:t>
            </a:r>
            <a:r>
              <a:rPr lang="en-US" sz="2200" dirty="0">
                <a:latin typeface="Corbel" pitchFamily="34" charset="0"/>
              </a:rPr>
              <a:t>is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frequently used </a:t>
            </a:r>
            <a:r>
              <a:rPr lang="en-US" sz="2200" dirty="0">
                <a:latin typeface="Corbel" pitchFamily="34" charset="0"/>
              </a:rPr>
              <a:t>as 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shortcut</a:t>
            </a:r>
            <a:r>
              <a:rPr lang="en-US" sz="2200" dirty="0">
                <a:latin typeface="Corbel" pitchFamily="34" charset="0"/>
              </a:rPr>
              <a:t> for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if statement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b="1" u="sng" dirty="0">
                <a:latin typeface="Corbel" pitchFamily="34" charset="0"/>
              </a:rPr>
              <a:t>Syntax:</a:t>
            </a:r>
          </a:p>
          <a:p>
            <a:pPr lvl="1" fontAlgn="base"/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condition</a:t>
            </a:r>
            <a:r>
              <a:rPr lang="en-US" sz="2200" dirty="0">
                <a:latin typeface="Corbel" pitchFamily="34" charset="0"/>
              </a:rPr>
              <a:t> ?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“This is True”</a:t>
            </a:r>
            <a:r>
              <a:rPr lang="en-US" sz="2200" dirty="0">
                <a:latin typeface="Corbel" pitchFamily="34" charset="0"/>
              </a:rPr>
              <a:t> :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“This is False”</a:t>
            </a:r>
            <a:endParaRPr lang="en-US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96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Ternary Operator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7924800" cy="398780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200" dirty="0">
                <a:latin typeface="Corbel" pitchFamily="34" charset="0"/>
              </a:rPr>
              <a:t> an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200" dirty="0">
                <a:latin typeface="Corbel" pitchFamily="34" charset="0"/>
              </a:rPr>
              <a:t>that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picks up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200" dirty="0">
                <a:latin typeface="Corbel" pitchFamily="34" charset="0"/>
              </a:rPr>
              <a:t> 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integer</a:t>
            </a:r>
            <a:r>
              <a:rPr lang="en-US" sz="2200" dirty="0">
                <a:latin typeface="Corbel" pitchFamily="34" charset="0"/>
              </a:rPr>
              <a:t> from a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list of integers </a:t>
            </a:r>
            <a:r>
              <a:rPr lang="en-US" sz="2200" dirty="0">
                <a:latin typeface="Corbel" pitchFamily="34" charset="0"/>
              </a:rPr>
              <a:t>and then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message </a:t>
            </a:r>
            <a:r>
              <a:rPr lang="en-US" sz="2200" dirty="0">
                <a:latin typeface="Corbel" pitchFamily="34" charset="0"/>
              </a:rPr>
              <a:t>whether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number</a:t>
            </a:r>
            <a:r>
              <a:rPr lang="en-US" sz="2200" dirty="0">
                <a:latin typeface="Corbel" pitchFamily="34" charset="0"/>
              </a:rPr>
              <a:t> is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even</a:t>
            </a:r>
            <a:r>
              <a:rPr lang="en-US" sz="2200" dirty="0">
                <a:latin typeface="Corbel" pitchFamily="34" charset="0"/>
              </a:rPr>
              <a:t> or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odd.</a:t>
            </a:r>
          </a:p>
          <a:p>
            <a:pPr fontAlgn="base"/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r>
              <a:rPr lang="en-US" sz="2200" dirty="0">
                <a:latin typeface="Corbel" pitchFamily="34" charset="0"/>
              </a:rPr>
              <a:t>Use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Ternary Operator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4DB43-8FE3-4D44-9CE3-110EFC3B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489200"/>
            <a:ext cx="7696200" cy="35306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327AF6-D7A2-09D1-F8E4-DAE83A0CE456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7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A1F6B4-2A81-4DA0-8970-D06E84D75F66}"/>
              </a:ext>
            </a:extLst>
          </p:cNvPr>
          <p:cNvSpPr/>
          <p:nvPr/>
        </p:nvSpPr>
        <p:spPr>
          <a:xfrm>
            <a:off x="457200" y="2362200"/>
            <a:ext cx="8229600" cy="4114800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&lt;script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type=</a:t>
            </a:r>
            <a:r>
              <a:rPr lang="en-US" sz="1400" b="1" dirty="0">
                <a:solidFill>
                  <a:srgbClr val="FFFF00"/>
                </a:solidFill>
                <a:latin typeface="Consolas" pitchFamily="49" charset="0"/>
              </a:rPr>
              <a:t>"text/babel"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[10, 5, 3, 1, 11, 6, 8, 21, 7];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const num =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[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Math.floor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Math.random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() * </a:t>
            </a:r>
            <a:r>
              <a:rPr lang="en-US" sz="1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myNums.length</a:t>
            </a: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nsolas" pitchFamily="49" charset="0"/>
              </a:rPr>
              <a:t>)];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return num;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function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MyNum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       const num =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getNumber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return (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&lt;div&gt;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&lt;p&gt;</a:t>
            </a:r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Number is {num}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&lt;/p&gt;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&lt;small&gt;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It is an </a:t>
            </a:r>
            <a:r>
              <a:rPr lang="en-US" sz="1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itchFamily="49" charset="0"/>
              </a:rPr>
              <a:t>{num % 2 == 0 ? "Even" : "Odd"}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number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&lt;/small&gt;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    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&lt;/div&gt;</a:t>
            </a:r>
          </a:p>
          <a:p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        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</a:t>
            </a:r>
            <a:r>
              <a:rPr lang="en-US" sz="1400" b="1" dirty="0">
                <a:solidFill>
                  <a:schemeClr val="bg1"/>
                </a:solidFill>
                <a:latin typeface="Consolas" pitchFamily="49" charset="0"/>
              </a:rPr>
              <a:t> }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let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 =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document.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querySelector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92D050"/>
                </a:solidFill>
                <a:latin typeface="Consolas" pitchFamily="49" charset="0"/>
              </a:rPr>
              <a:t>"#root"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  </a:t>
            </a:r>
            <a:r>
              <a:rPr lang="en-US" sz="1400" b="1" dirty="0" err="1">
                <a:solidFill>
                  <a:schemeClr val="bg1"/>
                </a:solidFill>
                <a:latin typeface="Consolas" pitchFamily="49" charset="0"/>
              </a:rPr>
              <a:t>ReactDOM.</a:t>
            </a:r>
            <a:r>
              <a:rPr lang="en-US" sz="1400" b="1" dirty="0" err="1">
                <a:solidFill>
                  <a:srgbClr val="FFC000"/>
                </a:solidFill>
                <a:latin typeface="Consolas" pitchFamily="49" charset="0"/>
              </a:rPr>
              <a:t>render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(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&lt;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MyNum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 /&gt;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, </a:t>
            </a:r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mydiv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);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    </a:t>
            </a:r>
          </a:p>
          <a:p>
            <a:r>
              <a:rPr lang="en-US" sz="1400" b="1" dirty="0">
                <a:solidFill>
                  <a:srgbClr val="CC0066"/>
                </a:solidFill>
                <a:latin typeface="Consolas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F4DD6-B818-D4ED-E33D-9BE52AD6F0AA}"/>
              </a:ext>
            </a:extLst>
          </p:cNvPr>
          <p:cNvSpPr txBox="1"/>
          <p:nvPr/>
        </p:nvSpPr>
        <p:spPr>
          <a:xfrm>
            <a:off x="-381000" y="45720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     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1</a:t>
            </a:r>
            <a:endParaRPr lang="en-IN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97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8295</TotalTime>
  <Words>1626</Words>
  <Application>Microsoft Office PowerPoint</Application>
  <PresentationFormat>On-screen Show (4:3)</PresentationFormat>
  <Paragraphs>296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What Is Conditional Rendering?</vt:lpstr>
      <vt:lpstr>What Is Conditional Rendering?</vt:lpstr>
      <vt:lpstr>Different Ways Of Conditional Rendering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588</cp:revision>
  <dcterms:created xsi:type="dcterms:W3CDTF">2016-02-04T12:02:26Z</dcterms:created>
  <dcterms:modified xsi:type="dcterms:W3CDTF">2023-02-17T07:20:20Z</dcterms:modified>
</cp:coreProperties>
</file>