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57" r:id="rId2"/>
    <p:sldId id="258" r:id="rId3"/>
    <p:sldId id="1462" r:id="rId4"/>
    <p:sldId id="1567" r:id="rId5"/>
    <p:sldId id="1572" r:id="rId6"/>
    <p:sldId id="1463" r:id="rId7"/>
    <p:sldId id="1548" r:id="rId8"/>
    <p:sldId id="1547" r:id="rId9"/>
    <p:sldId id="1561" r:id="rId10"/>
    <p:sldId id="1562" r:id="rId11"/>
    <p:sldId id="1563" r:id="rId12"/>
    <p:sldId id="1564" r:id="rId13"/>
    <p:sldId id="1560" r:id="rId14"/>
    <p:sldId id="1550" r:id="rId15"/>
    <p:sldId id="1464" r:id="rId16"/>
    <p:sldId id="1465" r:id="rId17"/>
    <p:sldId id="1467" r:id="rId18"/>
    <p:sldId id="1466" r:id="rId19"/>
    <p:sldId id="1565" r:id="rId20"/>
    <p:sldId id="1566" r:id="rId21"/>
    <p:sldId id="1468" r:id="rId22"/>
    <p:sldId id="1470" r:id="rId23"/>
    <p:sldId id="1551" r:id="rId24"/>
    <p:sldId id="1569" r:id="rId25"/>
    <p:sldId id="1568" r:id="rId26"/>
    <p:sldId id="1472" r:id="rId27"/>
    <p:sldId id="1555" r:id="rId28"/>
    <p:sldId id="1473" r:id="rId29"/>
    <p:sldId id="1553" r:id="rId30"/>
    <p:sldId id="1552" r:id="rId31"/>
    <p:sldId id="1474" r:id="rId32"/>
    <p:sldId id="1559" r:id="rId33"/>
    <p:sldId id="1557" r:id="rId34"/>
    <p:sldId id="1558" r:id="rId35"/>
    <p:sldId id="1570" r:id="rId36"/>
    <p:sldId id="1554" r:id="rId37"/>
    <p:sldId id="1475" r:id="rId38"/>
    <p:sldId id="1556" r:id="rId39"/>
    <p:sldId id="1571" r:id="rId40"/>
    <p:sldId id="1477" r:id="rId41"/>
    <p:sldId id="1478" r:id="rId42"/>
    <p:sldId id="1479" r:id="rId43"/>
    <p:sldId id="148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D6009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85210" autoAdjust="0"/>
  </p:normalViewPr>
  <p:slideViewPr>
    <p:cSldViewPr>
      <p:cViewPr>
        <p:scale>
          <a:sx n="94" d="100"/>
          <a:sy n="94" d="100"/>
        </p:scale>
        <p:origin x="125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ADDE962-9D83-4C4F-9925-716506796FD3}"/>
    <pc:docChg chg="custSel addSld modSld">
      <pc:chgData name="Sharma Computer Academy" userId="08476b32c11f4418" providerId="LiveId" clId="{4ADDE962-9D83-4C4F-9925-716506796FD3}" dt="2023-02-22T15:26:27.576" v="381" actId="1076"/>
      <pc:docMkLst>
        <pc:docMk/>
      </pc:docMkLst>
      <pc:sldChg chg="modSp">
        <pc:chgData name="Sharma Computer Academy" userId="08476b32c11f4418" providerId="LiveId" clId="{4ADDE962-9D83-4C4F-9925-716506796FD3}" dt="2023-02-22T15:25:39.535" v="377" actId="255"/>
        <pc:sldMkLst>
          <pc:docMk/>
          <pc:sldMk cId="305216602" sldId="1463"/>
        </pc:sldMkLst>
        <pc:spChg chg="mod">
          <ac:chgData name="Sharma Computer Academy" userId="08476b32c11f4418" providerId="LiveId" clId="{4ADDE962-9D83-4C4F-9925-716506796FD3}" dt="2023-02-22T15:25:39.535" v="377" actId="255"/>
          <ac:spMkLst>
            <pc:docMk/>
            <pc:sldMk cId="305216602" sldId="146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ADDE962-9D83-4C4F-9925-716506796FD3}" dt="2023-02-22T15:26:27.576" v="381" actId="1076"/>
        <pc:sldMkLst>
          <pc:docMk/>
          <pc:sldMk cId="4063631499" sldId="1548"/>
        </pc:sldMkLst>
        <pc:spChg chg="mod">
          <ac:chgData name="Sharma Computer Academy" userId="08476b32c11f4418" providerId="LiveId" clId="{4ADDE962-9D83-4C4F-9925-716506796FD3}" dt="2023-02-22T15:25:57.613" v="378" actId="1076"/>
          <ac:spMkLst>
            <pc:docMk/>
            <pc:sldMk cId="4063631499" sldId="1548"/>
            <ac:spMk id="3" creationId="{00000000-0000-0000-0000-000000000000}"/>
          </ac:spMkLst>
        </pc:spChg>
        <pc:spChg chg="mod">
          <ac:chgData name="Sharma Computer Academy" userId="08476b32c11f4418" providerId="LiveId" clId="{4ADDE962-9D83-4C4F-9925-716506796FD3}" dt="2023-02-22T15:26:27.576" v="381" actId="1076"/>
          <ac:spMkLst>
            <pc:docMk/>
            <pc:sldMk cId="4063631499" sldId="1548"/>
            <ac:spMk id="8" creationId="{00000000-0000-0000-0000-000000000000}"/>
          </ac:spMkLst>
        </pc:spChg>
        <pc:spChg chg="mod">
          <ac:chgData name="Sharma Computer Academy" userId="08476b32c11f4418" providerId="LiveId" clId="{4ADDE962-9D83-4C4F-9925-716506796FD3}" dt="2023-02-22T15:26:05.935" v="379" actId="1076"/>
          <ac:spMkLst>
            <pc:docMk/>
            <pc:sldMk cId="4063631499" sldId="1548"/>
            <ac:spMk id="9" creationId="{124CECAF-2140-4941-9F88-561B3A745272}"/>
          </ac:spMkLst>
        </pc:spChg>
        <pc:spChg chg="mod">
          <ac:chgData name="Sharma Computer Academy" userId="08476b32c11f4418" providerId="LiveId" clId="{4ADDE962-9D83-4C4F-9925-716506796FD3}" dt="2023-02-22T15:26:12.301" v="380" actId="1076"/>
          <ac:spMkLst>
            <pc:docMk/>
            <pc:sldMk cId="4063631499" sldId="1548"/>
            <ac:spMk id="10" creationId="{E0E991A9-1838-4B21-B63E-73298BD9D098}"/>
          </ac:spMkLst>
        </pc:spChg>
      </pc:sldChg>
      <pc:sldChg chg="modSp mod modAnim">
        <pc:chgData name="Sharma Computer Academy" userId="08476b32c11f4418" providerId="LiveId" clId="{4ADDE962-9D83-4C4F-9925-716506796FD3}" dt="2023-02-22T15:21:32.783" v="376" actId="113"/>
        <pc:sldMkLst>
          <pc:docMk/>
          <pc:sldMk cId="2597049233" sldId="1567"/>
        </pc:sldMkLst>
        <pc:spChg chg="mod">
          <ac:chgData name="Sharma Computer Academy" userId="08476b32c11f4418" providerId="LiveId" clId="{4ADDE962-9D83-4C4F-9925-716506796FD3}" dt="2023-02-22T15:21:32.783" v="376" actId="113"/>
          <ac:spMkLst>
            <pc:docMk/>
            <pc:sldMk cId="2597049233" sldId="1567"/>
            <ac:spMk id="3" creationId="{00000000-0000-0000-0000-000000000000}"/>
          </ac:spMkLst>
        </pc:spChg>
        <pc:spChg chg="mod">
          <ac:chgData name="Sharma Computer Academy" userId="08476b32c11f4418" providerId="LiveId" clId="{4ADDE962-9D83-4C4F-9925-716506796FD3}" dt="2023-02-22T05:23:06.567" v="33" actId="20577"/>
          <ac:spMkLst>
            <pc:docMk/>
            <pc:sldMk cId="2597049233" sldId="1567"/>
            <ac:spMk id="7" creationId="{D737B373-FE58-A7F7-2B2E-68F438A621F6}"/>
          </ac:spMkLst>
        </pc:spChg>
      </pc:sldChg>
      <pc:sldChg chg="modSp add mod modAnim">
        <pc:chgData name="Sharma Computer Academy" userId="08476b32c11f4418" providerId="LiveId" clId="{4ADDE962-9D83-4C4F-9925-716506796FD3}" dt="2023-02-22T15:19:18.931" v="370" actId="20577"/>
        <pc:sldMkLst>
          <pc:docMk/>
          <pc:sldMk cId="145727398" sldId="1572"/>
        </pc:sldMkLst>
        <pc:spChg chg="mod">
          <ac:chgData name="Sharma Computer Academy" userId="08476b32c11f4418" providerId="LiveId" clId="{4ADDE962-9D83-4C4F-9925-716506796FD3}" dt="2023-02-22T15:19:18.931" v="370" actId="20577"/>
          <ac:spMkLst>
            <pc:docMk/>
            <pc:sldMk cId="145727398" sldId="157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2/22/2023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2/22/2023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84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2/22/2023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2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2/22/2023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49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2/22/2023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45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2/22/2023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85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88290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4410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688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90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52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2016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4557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42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10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0422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2/22/2023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1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rbel" pitchFamily="34" charset="0"/>
              </a:rPr>
              <a:t>es6 refresher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Lecture-7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2971800"/>
            <a:ext cx="8077200" cy="30479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class </a:t>
            </a:r>
            <a:r>
              <a:rPr lang="en-US" sz="2200" b="1" dirty="0">
                <a:solidFill>
                  <a:srgbClr val="FFFF00"/>
                </a:solidFill>
                <a:latin typeface="Consolas" pitchFamily="49" charset="0"/>
              </a:rPr>
              <a:t>Emp</a:t>
            </a:r>
            <a:r>
              <a:rPr lang="en-US" sz="2200" b="1" dirty="0">
                <a:latin typeface="Consolas" pitchFamily="49" charset="0"/>
              </a:rPr>
              <a:t>{</a:t>
            </a:r>
          </a:p>
          <a:p>
            <a:pPr>
              <a:buNone/>
            </a:pPr>
            <a:br>
              <a:rPr lang="en-US" sz="2200" b="1" dirty="0">
                <a:latin typeface="Consolas" pitchFamily="49" charset="0"/>
              </a:rPr>
            </a:br>
            <a:r>
              <a:rPr lang="en-US" sz="2200" b="1" dirty="0">
                <a:latin typeface="Consolas" pitchFamily="49" charset="0"/>
              </a:rPr>
              <a:t>  </a:t>
            </a:r>
            <a:r>
              <a:rPr lang="en-US" sz="2200" b="1" dirty="0">
                <a:solidFill>
                  <a:srgbClr val="FFC000"/>
                </a:solidFill>
                <a:latin typeface="Consolas" pitchFamily="49" charset="0"/>
              </a:rPr>
              <a:t>name =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"Amit"</a:t>
            </a:r>
            <a:r>
              <a:rPr lang="en-US" sz="2200" b="1" dirty="0">
                <a:solidFill>
                  <a:srgbClr val="FFC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200" b="1" dirty="0">
                <a:solidFill>
                  <a:srgbClr val="FFC000"/>
                </a:solidFill>
                <a:latin typeface="Consolas" pitchFamily="49" charset="0"/>
              </a:rPr>
              <a:t>    salary =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40000</a:t>
            </a:r>
            <a:r>
              <a:rPr lang="en-US" sz="2200" b="1" dirty="0">
                <a:solidFill>
                  <a:srgbClr val="FFC000"/>
                </a:solidFill>
                <a:latin typeface="Consolas" pitchFamily="49" charset="0"/>
              </a:rPr>
              <a:t>;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858190-6844-0762-E80D-57E70051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133600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200" dirty="0">
                <a:latin typeface="Corbel" pitchFamily="34" charset="0"/>
              </a:rPr>
              <a:t>When we have 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class</a:t>
            </a:r>
            <a:r>
              <a:rPr lang="en-US" sz="2200" dirty="0">
                <a:latin typeface="Corbel" pitchFamily="34" charset="0"/>
              </a:rPr>
              <a:t>, we can use the class to create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 objects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pPr marL="514350" indent="-514350"/>
            <a:endParaRPr lang="en-US" sz="2200" dirty="0">
              <a:latin typeface="Corbel" pitchFamily="34" charset="0"/>
            </a:endParaRPr>
          </a:p>
          <a:p>
            <a:pPr marL="514350" indent="-514350"/>
            <a:endParaRPr lang="en-US" sz="2200" dirty="0">
              <a:latin typeface="Corbel" pitchFamily="34" charset="0"/>
            </a:endParaRPr>
          </a:p>
          <a:p>
            <a:pPr marL="514350" indent="-514350"/>
            <a:endParaRPr lang="en-US" sz="2200" dirty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200" dirty="0">
              <a:latin typeface="Corbel" pitchFamily="34" charset="0"/>
            </a:endParaRPr>
          </a:p>
          <a:p>
            <a:pPr marL="514350" indent="-514350"/>
            <a:endParaRPr lang="en-US" sz="2200" dirty="0">
              <a:latin typeface="Corbel" pitchFamily="34" charset="0"/>
            </a:endParaRPr>
          </a:p>
          <a:p>
            <a:pPr marL="514350" indent="-514350"/>
            <a:r>
              <a:rPr lang="en-US" sz="2200" dirty="0">
                <a:latin typeface="Corbel" pitchFamily="34" charset="0"/>
              </a:rPr>
              <a:t>The example above uses the 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Emp class </a:t>
            </a:r>
            <a:r>
              <a:rPr lang="en-US" sz="2200" dirty="0">
                <a:latin typeface="Corbel" pitchFamily="34" charset="0"/>
              </a:rPr>
              <a:t>to create two 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Emp objects.</a:t>
            </a:r>
          </a:p>
          <a:p>
            <a:pPr marL="514350" indent="-514350"/>
            <a:endParaRPr lang="en-US" sz="2400" dirty="0">
              <a:latin typeface="Corbel" pitchFamily="34" charset="0"/>
            </a:endParaRPr>
          </a:p>
          <a:p>
            <a:pPr marL="914344" lvl="1" indent="-457200">
              <a:buClr>
                <a:schemeClr val="accent1"/>
              </a:buClr>
            </a:pPr>
            <a:endParaRPr lang="en-US" sz="2400" dirty="0"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3276600"/>
            <a:ext cx="5090615" cy="11600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3276600"/>
            <a:ext cx="51543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let 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e1</a:t>
            </a:r>
            <a:r>
              <a:rPr lang="en-US" sz="2000" b="1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= 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new Emp();</a:t>
            </a:r>
          </a:p>
          <a:p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let 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e2</a:t>
            </a:r>
            <a:r>
              <a:rPr lang="en-US" sz="2000" b="1" dirty="0">
                <a:latin typeface="Consolas" pitchFamily="49" charset="0"/>
              </a:rPr>
              <a:t> = 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new Emp();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F171C6-DD84-89DE-F598-747E31A0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Creating Object Of A Class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1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43286" y="2733345"/>
            <a:ext cx="7257428" cy="381865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CC0099"/>
                </a:solidFill>
                <a:latin typeface="Consolas" pitchFamily="49" charset="0"/>
              </a:rPr>
              <a:t>&lt;script&gt;</a:t>
            </a:r>
          </a:p>
          <a:p>
            <a:r>
              <a:rPr lang="en-US" sz="2000" b="1" dirty="0">
                <a:latin typeface="Consolas" pitchFamily="49" charset="0"/>
              </a:rPr>
              <a:t>class </a:t>
            </a:r>
            <a:r>
              <a:rPr lang="en-US" sz="2000" b="1" dirty="0">
                <a:solidFill>
                  <a:srgbClr val="FFFF00"/>
                </a:solidFill>
                <a:latin typeface="Consolas" pitchFamily="49" charset="0"/>
              </a:rPr>
              <a:t>Emp</a:t>
            </a:r>
            <a:r>
              <a:rPr lang="en-US" sz="2000" b="1" dirty="0">
                <a:latin typeface="Consolas" pitchFamily="49" charset="0"/>
              </a:rPr>
              <a:t> {</a:t>
            </a:r>
          </a:p>
          <a:p>
            <a:r>
              <a:rPr lang="en-US" sz="2000" b="1" dirty="0">
                <a:latin typeface="Consolas" pitchFamily="49" charset="0"/>
              </a:rPr>
              <a:t>        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name =</a:t>
            </a:r>
            <a:r>
              <a:rPr lang="en-US" sz="2000" b="1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"Amit";</a:t>
            </a:r>
          </a:p>
          <a:p>
            <a:r>
              <a:rPr lang="en-US" sz="2000" b="1" dirty="0">
                <a:latin typeface="Consolas" pitchFamily="49" charset="0"/>
              </a:rPr>
              <a:t>        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salary =</a:t>
            </a:r>
            <a:r>
              <a:rPr lang="en-US" sz="2000" b="1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40000;</a:t>
            </a:r>
          </a:p>
          <a:p>
            <a:r>
              <a:rPr lang="en-US" sz="2000" b="1" dirty="0">
                <a:latin typeface="Consolas" pitchFamily="49" charset="0"/>
              </a:rPr>
              <a:t>      }</a:t>
            </a:r>
          </a:p>
          <a:p>
            <a:endParaRPr lang="en-US" sz="2000" b="1" dirty="0">
              <a:latin typeface="Consolas" pitchFamily="49" charset="0"/>
            </a:endParaRPr>
          </a:p>
          <a:p>
            <a:r>
              <a:rPr lang="en-US" sz="2000" b="1" dirty="0">
                <a:solidFill>
                  <a:srgbClr val="92D050"/>
                </a:solidFill>
                <a:latin typeface="Consolas" pitchFamily="49" charset="0"/>
              </a:rPr>
              <a:t>let e1 = new Emp();</a:t>
            </a:r>
          </a:p>
          <a:p>
            <a:r>
              <a:rPr lang="en-US" sz="2000" b="1" dirty="0">
                <a:solidFill>
                  <a:srgbClr val="92D050"/>
                </a:solidFill>
                <a:latin typeface="Consolas" pitchFamily="49" charset="0"/>
              </a:rPr>
              <a:t>let e2 = new Emp();</a:t>
            </a:r>
          </a:p>
          <a:p>
            <a:r>
              <a:rPr lang="en-US" sz="2000" b="1" dirty="0" err="1">
                <a:latin typeface="Consolas" pitchFamily="49" charset="0"/>
              </a:rPr>
              <a:t>document.write</a:t>
            </a:r>
            <a:r>
              <a:rPr lang="en-US" sz="2000" b="1" dirty="0">
                <a:latin typeface="Consolas" pitchFamily="49" charset="0"/>
              </a:rPr>
              <a:t>(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e1.name </a:t>
            </a:r>
            <a:r>
              <a:rPr lang="en-US" sz="2000" b="1" dirty="0">
                <a:latin typeface="Consolas" pitchFamily="49" charset="0"/>
              </a:rPr>
              <a:t>+ "," + 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e1.salary</a:t>
            </a:r>
            <a:r>
              <a:rPr lang="en-US" sz="2000" b="1" dirty="0">
                <a:latin typeface="Consolas" pitchFamily="49" charset="0"/>
              </a:rPr>
              <a:t>);</a:t>
            </a:r>
          </a:p>
          <a:p>
            <a:r>
              <a:rPr lang="en-US" sz="2000" b="1" dirty="0" err="1">
                <a:latin typeface="Consolas" pitchFamily="49" charset="0"/>
              </a:rPr>
              <a:t>document.write</a:t>
            </a:r>
            <a:r>
              <a:rPr lang="en-US" sz="2000" b="1" dirty="0">
                <a:latin typeface="Consolas" pitchFamily="49" charset="0"/>
              </a:rPr>
              <a:t>("&lt;</a:t>
            </a:r>
            <a:r>
              <a:rPr lang="en-US" sz="2000" b="1" dirty="0" err="1">
                <a:latin typeface="Consolas" pitchFamily="49" charset="0"/>
              </a:rPr>
              <a:t>br</a:t>
            </a:r>
            <a:r>
              <a:rPr lang="en-US" sz="2000" b="1" dirty="0">
                <a:latin typeface="Consolas" pitchFamily="49" charset="0"/>
              </a:rPr>
              <a:t>&gt;");</a:t>
            </a:r>
          </a:p>
          <a:p>
            <a:r>
              <a:rPr lang="en-US" sz="2000" b="1" dirty="0" err="1">
                <a:latin typeface="Consolas" pitchFamily="49" charset="0"/>
              </a:rPr>
              <a:t>document.write</a:t>
            </a:r>
            <a:r>
              <a:rPr lang="en-US" sz="2000" b="1" dirty="0">
                <a:latin typeface="Consolas" pitchFamily="49" charset="0"/>
              </a:rPr>
              <a:t>(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e2.name </a:t>
            </a:r>
            <a:r>
              <a:rPr lang="en-US" sz="2000" b="1" dirty="0">
                <a:latin typeface="Consolas" pitchFamily="49" charset="0"/>
              </a:rPr>
              <a:t>+ "," + 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e2.salary</a:t>
            </a:r>
            <a:r>
              <a:rPr lang="en-US" sz="2000" b="1" dirty="0">
                <a:latin typeface="Consolas" pitchFamily="49" charset="0"/>
              </a:rPr>
              <a:t>);</a:t>
            </a:r>
          </a:p>
          <a:p>
            <a:r>
              <a:rPr lang="en-US" sz="2000" b="1" dirty="0">
                <a:solidFill>
                  <a:srgbClr val="CC0099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423932-E5A2-518E-7019-9A8E1D09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Full Code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209800"/>
            <a:ext cx="8747760" cy="4191000"/>
          </a:xfrm>
        </p:spPr>
        <p:txBody>
          <a:bodyPr>
            <a:normAutofit/>
          </a:bodyPr>
          <a:lstStyle/>
          <a:p>
            <a:pPr marL="514350" indent="-514350">
              <a:buSzPct val="80000"/>
            </a:pP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second way </a:t>
            </a:r>
            <a:r>
              <a:rPr lang="en-US" sz="2200" dirty="0">
                <a:latin typeface="Corbel" pitchFamily="34" charset="0"/>
              </a:rPr>
              <a:t>to add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US" sz="2200" dirty="0">
                <a:latin typeface="Corbel" pitchFamily="34" charset="0"/>
              </a:rPr>
              <a:t> to our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class object </a:t>
            </a:r>
            <a:r>
              <a:rPr lang="en-US" sz="2200" dirty="0">
                <a:latin typeface="Corbel" pitchFamily="34" charset="0"/>
              </a:rPr>
              <a:t>is to make use of a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special method </a:t>
            </a:r>
            <a:r>
              <a:rPr lang="en-US" sz="2200" dirty="0">
                <a:latin typeface="Corbel" pitchFamily="34" charset="0"/>
              </a:rPr>
              <a:t>called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constructor</a:t>
            </a:r>
          </a:p>
          <a:p>
            <a:pPr marL="514350" indent="-514350">
              <a:buSzPct val="80000"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SzPct val="80000"/>
            </a:pPr>
            <a:r>
              <a:rPr lang="en-US" sz="2200" dirty="0">
                <a:latin typeface="Corbel" pitchFamily="34" charset="0"/>
              </a:rPr>
              <a:t>It is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responsible </a:t>
            </a:r>
            <a:r>
              <a:rPr lang="en-US" sz="2200" dirty="0">
                <a:latin typeface="Corbel" pitchFamily="34" charset="0"/>
              </a:rPr>
              <a:t>for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initializing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newly created object</a:t>
            </a:r>
            <a:r>
              <a:rPr lang="en-US" sz="2200" dirty="0">
                <a:latin typeface="Corbel" pitchFamily="34" charset="0"/>
              </a:rPr>
              <a:t>, and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it does that </a:t>
            </a:r>
            <a:r>
              <a:rPr lang="en-US" sz="2200" dirty="0">
                <a:latin typeface="Corbel" pitchFamily="34" charset="0"/>
              </a:rPr>
              <a:t>by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running any code </a:t>
            </a:r>
            <a:r>
              <a:rPr lang="en-US" sz="2200" dirty="0">
                <a:latin typeface="Corbel" pitchFamily="34" charset="0"/>
              </a:rPr>
              <a:t>contained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inside it </a:t>
            </a:r>
            <a:r>
              <a:rPr lang="en-US" sz="2200" dirty="0">
                <a:latin typeface="Corbel" pitchFamily="34" charset="0"/>
              </a:rPr>
              <a:t>during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object creation</a:t>
            </a:r>
          </a:p>
          <a:p>
            <a:pPr marL="514350" indent="-514350">
              <a:buSzPct val="80000"/>
            </a:pPr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SzPct val="80000"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JavaScript</a:t>
            </a:r>
            <a:r>
              <a:rPr lang="en-US" sz="2200" dirty="0">
                <a:latin typeface="Corbel" pitchFamily="34" charset="0"/>
              </a:rPr>
              <a:t>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automatically calls </a:t>
            </a:r>
            <a:r>
              <a:rPr lang="en-US" sz="2200" dirty="0">
                <a:latin typeface="Corbel" pitchFamily="34" charset="0"/>
              </a:rPr>
              <a:t>this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constructor </a:t>
            </a:r>
            <a:r>
              <a:rPr lang="en-US" sz="2200" dirty="0">
                <a:latin typeface="Corbel" pitchFamily="34" charset="0"/>
              </a:rPr>
              <a:t>method as soon as we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 object </a:t>
            </a:r>
            <a:r>
              <a:rPr lang="en-US" sz="2200" dirty="0">
                <a:latin typeface="Corbel" pitchFamily="34" charset="0"/>
              </a:rPr>
              <a:t>of that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CA0796-3631-1A40-6653-9065743F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Using Constructor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0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83" y="2286000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SzPct val="80000"/>
            </a:pP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Unlike Java </a:t>
            </a:r>
            <a:r>
              <a:rPr lang="en-US" sz="2200" dirty="0">
                <a:latin typeface="Corbel" pitchFamily="34" charset="0"/>
              </a:rPr>
              <a:t>or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C++ </a:t>
            </a:r>
            <a:r>
              <a:rPr lang="en-US" sz="2200" dirty="0">
                <a:latin typeface="Corbel" pitchFamily="34" charset="0"/>
              </a:rPr>
              <a:t>, then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name of a constructor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JavaScript </a:t>
            </a:r>
            <a:r>
              <a:rPr lang="en-US" sz="2200" dirty="0">
                <a:latin typeface="Corbel" pitchFamily="34" charset="0"/>
              </a:rPr>
              <a:t>is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not same as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 </a:t>
            </a:r>
            <a:r>
              <a:rPr lang="en-US" sz="2200" dirty="0">
                <a:latin typeface="Corbel" pitchFamily="34" charset="0"/>
              </a:rPr>
              <a:t>of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200" dirty="0"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Rather </a:t>
            </a:r>
            <a:r>
              <a:rPr lang="en-US" sz="2200" dirty="0">
                <a:latin typeface="Corbel" pitchFamily="34" charset="0"/>
              </a:rPr>
              <a:t>, it is the word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constructor </a:t>
            </a:r>
            <a:r>
              <a:rPr lang="en-US" sz="2200" dirty="0">
                <a:latin typeface="Corbel" pitchFamily="34" charset="0"/>
              </a:rPr>
              <a:t>itself !</a:t>
            </a:r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200" dirty="0"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36262" y="4851738"/>
            <a:ext cx="5090615" cy="17138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88189" y="4934369"/>
            <a:ext cx="515430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class 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ClassName</a:t>
            </a:r>
            <a:r>
              <a:rPr lang="en-US" sz="2000" b="1" dirty="0">
                <a:latin typeface="Consolas" pitchFamily="49" charset="0"/>
              </a:rPr>
              <a:t> {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constructor(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</a:rPr>
              <a:t>parameters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) </a:t>
            </a:r>
            <a:r>
              <a:rPr lang="en-US" sz="2000" b="1" dirty="0">
                <a:latin typeface="Consolas" pitchFamily="49" charset="0"/>
              </a:rPr>
              <a:t>{ </a:t>
            </a:r>
          </a:p>
          <a:p>
            <a:r>
              <a:rPr lang="en-US" sz="2000" b="1" dirty="0">
                <a:latin typeface="Consolas" pitchFamily="49" charset="0"/>
              </a:rPr>
              <a:t>	   ... </a:t>
            </a:r>
          </a:p>
          <a:p>
            <a:r>
              <a:rPr lang="en-US" sz="2000" b="1" dirty="0">
                <a:latin typeface="Consolas" pitchFamily="49" charset="0"/>
              </a:rPr>
              <a:t>	}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B30BC67-D394-520C-9E57-8CE4E13B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Syntax Of Constructor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32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19881" y="2819400"/>
            <a:ext cx="8504238" cy="31210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class </a:t>
            </a:r>
            <a:r>
              <a:rPr lang="en-US" sz="2000" b="1" dirty="0">
                <a:solidFill>
                  <a:srgbClr val="FFFF00"/>
                </a:solidFill>
                <a:latin typeface="Consolas" pitchFamily="49" charset="0"/>
              </a:rPr>
              <a:t>Emp</a:t>
            </a:r>
            <a:r>
              <a:rPr lang="en-US" sz="2000" b="1" dirty="0">
                <a:latin typeface="Consolas" pitchFamily="49" charset="0"/>
              </a:rPr>
              <a:t>{</a:t>
            </a:r>
          </a:p>
          <a:p>
            <a:pPr>
              <a:buNone/>
            </a:pP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 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constructor(name, salary) </a:t>
            </a:r>
            <a:r>
              <a:rPr lang="en-US" sz="2000" b="1" dirty="0">
                <a:latin typeface="Consolas" pitchFamily="49" charset="0"/>
              </a:rPr>
              <a:t>{</a:t>
            </a:r>
          </a:p>
          <a:p>
            <a:pPr>
              <a:buNone/>
            </a:pP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   this.name = name;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   </a:t>
            </a:r>
            <a:r>
              <a:rPr lang="en-US" sz="2000" b="1" dirty="0" err="1">
                <a:latin typeface="Consolas" pitchFamily="49" charset="0"/>
              </a:rPr>
              <a:t>this.salary</a:t>
            </a:r>
            <a:r>
              <a:rPr lang="en-US" sz="2000" b="1" dirty="0">
                <a:latin typeface="Consolas" pitchFamily="49" charset="0"/>
              </a:rPr>
              <a:t> = salary;</a:t>
            </a:r>
          </a:p>
          <a:p>
            <a:pPr>
              <a:buNone/>
            </a:pP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 }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C57D34-9CC9-6ABA-DA8B-0C33156D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example</a:t>
            </a:r>
            <a:r>
              <a:rPr lang="en-US" sz="2200" dirty="0">
                <a:latin typeface="Corbel" pitchFamily="34" charset="0"/>
              </a:rPr>
              <a:t> in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previous slides </a:t>
            </a:r>
            <a:r>
              <a:rPr lang="en-US" sz="2200" dirty="0">
                <a:latin typeface="Corbel" pitchFamily="34" charset="0"/>
              </a:rPr>
              <a:t>creates 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class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named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“Emp".</a:t>
            </a:r>
          </a:p>
          <a:p>
            <a:pPr marL="514350" indent="-514350">
              <a:buClr>
                <a:schemeClr val="tx1"/>
              </a:buClr>
            </a:pPr>
            <a:endParaRPr lang="en-US" sz="2200" dirty="0">
              <a:latin typeface="Corbel" pitchFamily="34" charset="0"/>
            </a:endParaRPr>
          </a:p>
          <a:p>
            <a:pPr marL="514350" indent="-514350">
              <a:buSzPct val="84000"/>
            </a:pPr>
            <a:endParaRPr lang="en-US" sz="2200" dirty="0">
              <a:latin typeface="Corbel" pitchFamily="34" charset="0"/>
            </a:endParaRPr>
          </a:p>
          <a:p>
            <a:pPr marL="514350" indent="-514350">
              <a:buSzPct val="84000"/>
            </a:pPr>
            <a:endParaRPr lang="en-US" sz="2200" dirty="0">
              <a:latin typeface="Corbel" pitchFamily="34" charset="0"/>
            </a:endParaRPr>
          </a:p>
          <a:p>
            <a:pPr marL="514350" indent="-514350">
              <a:buSzPct val="84000"/>
            </a:pP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class </a:t>
            </a:r>
            <a:r>
              <a:rPr lang="en-US" sz="2200" dirty="0">
                <a:latin typeface="Corbel" pitchFamily="34" charset="0"/>
              </a:rPr>
              <a:t>has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two</a:t>
            </a:r>
            <a:r>
              <a:rPr lang="en-US" sz="2200" dirty="0">
                <a:latin typeface="Corbel" pitchFamily="34" charset="0"/>
              </a:rPr>
              <a:t> initial properties: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"name"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“salary"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.</a:t>
            </a:r>
          </a:p>
          <a:p>
            <a:pPr marL="514350" indent="-514350">
              <a:buClr>
                <a:schemeClr val="tx1"/>
              </a:buClr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914344" lvl="1" indent="-457200"/>
            <a:endParaRPr lang="en-US" sz="24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0C5E16-1E23-5E46-9F35-970CC9D1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286000"/>
            <a:ext cx="8747760" cy="4038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If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we do not define </a:t>
            </a:r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constructor</a:t>
            </a:r>
            <a:r>
              <a:rPr lang="en-US" sz="2200" dirty="0">
                <a:latin typeface="Corbel" pitchFamily="34" charset="0"/>
              </a:rPr>
              <a:t> method , then 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JavaScript </a:t>
            </a:r>
            <a:r>
              <a:rPr lang="en-US" sz="2200" dirty="0">
                <a:latin typeface="Corbel" pitchFamily="34" charset="0"/>
              </a:rPr>
              <a:t>will add an </a:t>
            </a:r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empty constructor </a:t>
            </a:r>
            <a:r>
              <a:rPr lang="en-US" sz="2200" dirty="0">
                <a:latin typeface="Corbel" pitchFamily="34" charset="0"/>
              </a:rPr>
              <a:t>method.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Moreover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class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JavaScript</a:t>
            </a:r>
            <a:r>
              <a:rPr lang="en-US" sz="2200" dirty="0">
                <a:latin typeface="Corbel" pitchFamily="34" charset="0"/>
              </a:rPr>
              <a:t> can have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only one constructor </a:t>
            </a:r>
            <a:r>
              <a:rPr lang="en-US" sz="2200" dirty="0">
                <a:latin typeface="Corbel" pitchFamily="34" charset="0"/>
              </a:rPr>
              <a:t>which could be either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default constructor </a:t>
            </a:r>
            <a:r>
              <a:rPr lang="en-US" sz="2200" dirty="0">
                <a:latin typeface="Corbel" pitchFamily="34" charset="0"/>
              </a:rPr>
              <a:t>or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programmer defined constructor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EC766-C735-5757-D0F7-9F739E5A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 Important Point !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2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209800"/>
            <a:ext cx="8503920" cy="4572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200" dirty="0">
                <a:latin typeface="Corbel" pitchFamily="34" charset="0"/>
              </a:rPr>
              <a:t>When we have 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class</a:t>
            </a:r>
            <a:r>
              <a:rPr lang="en-US" sz="2200" dirty="0">
                <a:latin typeface="Corbel" pitchFamily="34" charset="0"/>
              </a:rPr>
              <a:t>, we can use the class to create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 objects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pPr marL="514350" indent="-514350"/>
            <a:endParaRPr lang="en-US" sz="2200" dirty="0">
              <a:latin typeface="Corbel" pitchFamily="34" charset="0"/>
            </a:endParaRPr>
          </a:p>
          <a:p>
            <a:pPr marL="514350" indent="-514350"/>
            <a:endParaRPr lang="en-US" sz="2200" dirty="0">
              <a:latin typeface="Corbel" pitchFamily="34" charset="0"/>
            </a:endParaRPr>
          </a:p>
          <a:p>
            <a:pPr marL="514350" indent="-514350"/>
            <a:endParaRPr lang="en-US" sz="2200" dirty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200" dirty="0">
              <a:latin typeface="Corbel" pitchFamily="34" charset="0"/>
            </a:endParaRPr>
          </a:p>
          <a:p>
            <a:pPr marL="514350" indent="-514350"/>
            <a:endParaRPr lang="en-US" sz="2200" dirty="0">
              <a:latin typeface="Corbel" pitchFamily="34" charset="0"/>
            </a:endParaRPr>
          </a:p>
          <a:p>
            <a:pPr marL="514350" indent="-514350"/>
            <a:r>
              <a:rPr lang="en-US" sz="2200" dirty="0">
                <a:latin typeface="Corbel" pitchFamily="34" charset="0"/>
              </a:rPr>
              <a:t>The example above uses the 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Emp class </a:t>
            </a:r>
            <a:r>
              <a:rPr lang="en-US" sz="2200" dirty="0">
                <a:latin typeface="Corbel" pitchFamily="34" charset="0"/>
              </a:rPr>
              <a:t>to create two 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Emp objects.</a:t>
            </a:r>
          </a:p>
          <a:p>
            <a:pPr marL="514350" indent="-514350"/>
            <a:endParaRPr lang="en-US" sz="2200" dirty="0">
              <a:latin typeface="Corbel" pitchFamily="34" charset="0"/>
            </a:endParaRPr>
          </a:p>
          <a:p>
            <a:pPr marL="514350" indent="-514350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constructor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method is called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automatically</a:t>
            </a:r>
            <a:r>
              <a:rPr lang="en-US" sz="2200" dirty="0">
                <a:latin typeface="Corbel" pitchFamily="34" charset="0"/>
              </a:rPr>
              <a:t> when 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new object </a:t>
            </a:r>
            <a:r>
              <a:rPr lang="en-US" sz="2200" dirty="0">
                <a:latin typeface="Corbel" pitchFamily="34" charset="0"/>
              </a:rPr>
              <a:t>is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created</a:t>
            </a:r>
            <a:r>
              <a:rPr lang="en-US" sz="2200" dirty="0">
                <a:latin typeface="Corbel" pitchFamily="34" charset="0"/>
              </a:rPr>
              <a:t>.         </a:t>
            </a:r>
          </a:p>
          <a:p>
            <a:pPr marL="914344" lvl="1" indent="-457200">
              <a:buClr>
                <a:schemeClr val="accent1"/>
              </a:buClr>
            </a:pPr>
            <a:endParaRPr lang="en-US" sz="2400" dirty="0"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3276600"/>
            <a:ext cx="5090615" cy="11600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52600" y="3276600"/>
            <a:ext cx="51543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let 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e1</a:t>
            </a:r>
            <a:r>
              <a:rPr lang="en-US" sz="2000" b="1" dirty="0">
                <a:solidFill>
                  <a:srgbClr val="FFFF00"/>
                </a:solidFill>
                <a:latin typeface="Consolas" pitchFamily="49" charset="0"/>
              </a:rPr>
              <a:t> </a:t>
            </a:r>
            <a:r>
              <a:rPr lang="en-US" sz="2000" b="1" dirty="0">
                <a:latin typeface="Consolas" pitchFamily="49" charset="0"/>
              </a:rPr>
              <a:t>= 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new Emp(“Ravi", 20000);</a:t>
            </a:r>
          </a:p>
          <a:p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let 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e2</a:t>
            </a:r>
            <a:r>
              <a:rPr lang="en-US" sz="2000" b="1" dirty="0">
                <a:latin typeface="Consolas" pitchFamily="49" charset="0"/>
              </a:rPr>
              <a:t> = 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new Emp("Amit", 45000);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EE83EC7-AD61-8579-8286-435B4CE7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Creating  Objects Of A Class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686800" cy="4419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While </a:t>
            </a:r>
            <a:r>
              <a:rPr lang="en-US" sz="2200" dirty="0">
                <a:latin typeface="Corbel" pitchFamily="34" charset="0"/>
              </a:rPr>
              <a:t>we are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learning about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class syntax </a:t>
            </a:r>
            <a:r>
              <a:rPr lang="en-US" sz="2200" dirty="0">
                <a:latin typeface="Corbel" pitchFamily="34" charset="0"/>
              </a:rPr>
              <a:t>and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details surrounding it</a:t>
            </a:r>
            <a:r>
              <a:rPr lang="en-US" sz="2200" dirty="0">
                <a:latin typeface="Corbel" pitchFamily="34" charset="0"/>
              </a:rPr>
              <a:t>, we must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never forget </a:t>
            </a:r>
            <a:r>
              <a:rPr lang="en-US" sz="2200" dirty="0">
                <a:latin typeface="Corbel" pitchFamily="34" charset="0"/>
              </a:rPr>
              <a:t>that all of this is just 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syntactic sugar </a:t>
            </a:r>
            <a:r>
              <a:rPr lang="en-US" sz="2200" dirty="0">
                <a:latin typeface="Corbel" pitchFamily="34" charset="0"/>
              </a:rPr>
              <a:t>designed to make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our life easy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A class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JS </a:t>
            </a:r>
            <a:r>
              <a:rPr lang="en-US" sz="2200" dirty="0">
                <a:latin typeface="Corbel" pitchFamily="34" charset="0"/>
              </a:rPr>
              <a:t>is just a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special type </a:t>
            </a:r>
            <a:r>
              <a:rPr lang="en-US" sz="2200" dirty="0">
                <a:latin typeface="Corbel" pitchFamily="34" charset="0"/>
              </a:rPr>
              <a:t>of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function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If we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didn’t use the class syntax</a:t>
            </a:r>
            <a:r>
              <a:rPr lang="en-US" sz="2200" dirty="0">
                <a:latin typeface="Corbel" pitchFamily="34" charset="0"/>
              </a:rPr>
              <a:t>, we could </a:t>
            </a:r>
            <a:r>
              <a:rPr lang="en-US" sz="2200" b="1" dirty="0">
                <a:solidFill>
                  <a:srgbClr val="D60093"/>
                </a:solidFill>
                <a:latin typeface="Corbel" pitchFamily="34" charset="0"/>
              </a:rPr>
              <a:t>also have done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something</a:t>
            </a:r>
            <a:r>
              <a:rPr lang="en-US" sz="2200" dirty="0">
                <a:latin typeface="Corbel" pitchFamily="34" charset="0"/>
              </a:rPr>
              <a:t> as shown on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next slide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DA54EB-6BAC-53EC-1BB9-490CCEAF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Another Important Point!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5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62200"/>
            <a:ext cx="8712968" cy="44958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Classes In JavaScript</a:t>
            </a:r>
            <a:endParaRPr lang="en-US" sz="1800" b="1" dirty="0"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chemeClr val="tx2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chemeClr val="tx2"/>
                </a:solidFill>
                <a:latin typeface="Corbel" pitchFamily="34" charset="0"/>
              </a:rPr>
              <a:t>Syntax Of Creating A Class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Defining Constructor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Adding Properties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Defining Methods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Inheritance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orbel" pitchFamily="34" charset="0"/>
              </a:rPr>
              <a:t>Using super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r>
              <a:rPr lang="en-US" sz="1800" b="1" dirty="0">
                <a:solidFill>
                  <a:srgbClr val="002060"/>
                </a:solidFill>
                <a:latin typeface="Corbel" pitchFamily="34" charset="0"/>
              </a:rPr>
              <a:t>Adding static Members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0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2514600"/>
            <a:ext cx="8032304" cy="38861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function </a:t>
            </a:r>
            <a:r>
              <a:rPr lang="en-US" sz="2000" b="1" dirty="0">
                <a:solidFill>
                  <a:srgbClr val="FFC000"/>
                </a:solidFill>
                <a:latin typeface="Consolas" pitchFamily="49" charset="0"/>
              </a:rPr>
              <a:t>Emp</a:t>
            </a:r>
            <a:r>
              <a:rPr lang="en-US" sz="2000" b="1" dirty="0">
                <a:latin typeface="Consolas" pitchFamily="49" charset="0"/>
              </a:rPr>
              <a:t>(</a:t>
            </a:r>
            <a:r>
              <a:rPr lang="en-US" sz="2000" b="1" dirty="0">
                <a:solidFill>
                  <a:srgbClr val="92D050"/>
                </a:solidFill>
                <a:latin typeface="Consolas" pitchFamily="49" charset="0"/>
              </a:rPr>
              <a:t>name</a:t>
            </a:r>
            <a:r>
              <a:rPr lang="en-US" sz="2000" b="1" dirty="0">
                <a:latin typeface="Consolas" pitchFamily="49" charset="0"/>
              </a:rPr>
              <a:t>, </a:t>
            </a:r>
            <a:r>
              <a:rPr lang="en-US" sz="2000" b="1" dirty="0">
                <a:solidFill>
                  <a:srgbClr val="92D050"/>
                </a:solidFill>
                <a:latin typeface="Consolas" pitchFamily="49" charset="0"/>
              </a:rPr>
              <a:t>salary</a:t>
            </a:r>
            <a:r>
              <a:rPr lang="en-US" sz="2000" b="1" dirty="0">
                <a:latin typeface="Consolas" pitchFamily="49" charset="0"/>
              </a:rPr>
              <a:t>) {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 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this.name = name;</a:t>
            </a:r>
          </a:p>
          <a:p>
            <a:pPr>
              <a:buNone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this.salary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salary;</a:t>
            </a:r>
          </a:p>
          <a:p>
            <a:pPr>
              <a:buNone/>
            </a:pPr>
            <a:r>
              <a:rPr lang="en-US" sz="2000" b="1" dirty="0">
                <a:latin typeface="Consolas" pitchFamily="49" charset="0"/>
              </a:rPr>
              <a:t>};</a:t>
            </a:r>
          </a:p>
          <a:p>
            <a:pPr>
              <a:buNone/>
            </a:pPr>
            <a:endParaRPr lang="en-US" sz="2000" b="1" dirty="0">
              <a:latin typeface="Consolas" pitchFamily="49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0B0F0"/>
                </a:solidFill>
                <a:latin typeface="Consolas" pitchFamily="49" charset="0"/>
              </a:rPr>
              <a:t>let e1 = new Emp("Ravi", 20000);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console.log(e1.name);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// Ravi</a:t>
            </a:r>
          </a:p>
          <a:p>
            <a:pPr>
              <a:buNone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console.log(e1.salary);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// 20000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EE4C89-A60A-9E8F-2BC1-3977B8FF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Class Is Actually A Function !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41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362200"/>
            <a:ext cx="8503920" cy="42672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Just like </a:t>
            </a:r>
            <a:r>
              <a:rPr lang="en-US" sz="2200" dirty="0">
                <a:latin typeface="Corbel" pitchFamily="34" charset="0"/>
              </a:rPr>
              <a:t>we can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add methods </a:t>
            </a:r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objects</a:t>
            </a:r>
            <a:r>
              <a:rPr lang="en-US" sz="2200" dirty="0">
                <a:latin typeface="Corbel" pitchFamily="34" charset="0"/>
              </a:rPr>
              <a:t> , we also can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add methods</a:t>
            </a:r>
            <a:r>
              <a:rPr lang="en-US" sz="2200" dirty="0">
                <a:latin typeface="Corbel" pitchFamily="34" charset="0"/>
              </a:rPr>
              <a:t> to 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class</a:t>
            </a:r>
            <a:r>
              <a:rPr lang="en-US" sz="2200" dirty="0">
                <a:latin typeface="Corbel" pitchFamily="34" charset="0"/>
              </a:rPr>
              <a:t> and the syntax is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much simpler.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400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15A12-63EF-485E-BD6A-1B261245EBCD}"/>
              </a:ext>
            </a:extLst>
          </p:cNvPr>
          <p:cNvSpPr/>
          <p:nvPr/>
        </p:nvSpPr>
        <p:spPr>
          <a:xfrm>
            <a:off x="2208378" y="3981591"/>
            <a:ext cx="5090615" cy="26478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61A60-7FC7-4098-81AF-2AB802134FFE}"/>
              </a:ext>
            </a:extLst>
          </p:cNvPr>
          <p:cNvSpPr/>
          <p:nvPr/>
        </p:nvSpPr>
        <p:spPr>
          <a:xfrm>
            <a:off x="2209800" y="4017727"/>
            <a:ext cx="51543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class 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ClassName</a:t>
            </a:r>
            <a:r>
              <a:rPr lang="en-US" sz="2000" b="1" dirty="0">
                <a:latin typeface="Consolas" pitchFamily="49" charset="0"/>
              </a:rPr>
              <a:t> {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 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constructor(</a:t>
            </a:r>
            <a:r>
              <a:rPr lang="en-US" sz="2000" b="1" i="1" dirty="0">
                <a:solidFill>
                  <a:srgbClr val="7030A0"/>
                </a:solidFill>
                <a:latin typeface="Consolas" pitchFamily="49" charset="0"/>
              </a:rPr>
              <a:t>parameters</a:t>
            </a:r>
            <a:r>
              <a:rPr lang="en-US" sz="2000" b="1" dirty="0">
                <a:solidFill>
                  <a:srgbClr val="C00000"/>
                </a:solidFill>
                <a:latin typeface="Consolas" pitchFamily="49" charset="0"/>
              </a:rPr>
              <a:t>) </a:t>
            </a:r>
            <a:r>
              <a:rPr lang="en-US" sz="2000" b="1" dirty="0">
                <a:latin typeface="Consolas" pitchFamily="49" charset="0"/>
              </a:rPr>
              <a:t>{ </a:t>
            </a:r>
          </a:p>
          <a:p>
            <a:r>
              <a:rPr lang="en-US" sz="2000" b="1" dirty="0">
                <a:latin typeface="Consolas" pitchFamily="49" charset="0"/>
              </a:rPr>
              <a:t>	   ... </a:t>
            </a:r>
          </a:p>
          <a:p>
            <a:r>
              <a:rPr lang="en-US" sz="2000" b="1" dirty="0">
                <a:latin typeface="Consolas" pitchFamily="49" charset="0"/>
              </a:rPr>
              <a:t>	}</a:t>
            </a:r>
          </a:p>
          <a:p>
            <a:r>
              <a:rPr lang="en-US" sz="2000" b="1" dirty="0">
                <a:latin typeface="Consolas" pitchFamily="49" charset="0"/>
              </a:rPr>
              <a:t>  </a:t>
            </a:r>
            <a:r>
              <a:rPr lang="en-US" sz="2000" b="1" dirty="0" err="1">
                <a:solidFill>
                  <a:srgbClr val="C00000"/>
                </a:solidFill>
                <a:latin typeface="Consolas" pitchFamily="49" charset="0"/>
              </a:rPr>
              <a:t>method_name</a:t>
            </a:r>
            <a:r>
              <a:rPr lang="en-US" sz="2000" b="1" dirty="0">
                <a:latin typeface="Consolas" pitchFamily="49" charset="0"/>
              </a:rPr>
              <a:t>(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</a:rPr>
              <a:t>parameters</a:t>
            </a:r>
            <a:r>
              <a:rPr lang="en-US" sz="2000" b="1" dirty="0">
                <a:latin typeface="Consolas" pitchFamily="49" charset="0"/>
              </a:rPr>
              <a:t>){</a:t>
            </a:r>
          </a:p>
          <a:p>
            <a:r>
              <a:rPr lang="en-US" sz="2000" b="1" dirty="0">
                <a:latin typeface="Consolas" pitchFamily="49" charset="0"/>
              </a:rPr>
              <a:t>          ….</a:t>
            </a:r>
          </a:p>
          <a:p>
            <a:r>
              <a:rPr lang="en-US" sz="2000" b="1" dirty="0">
                <a:latin typeface="Consolas" pitchFamily="49" charset="0"/>
              </a:rPr>
              <a:t>       }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E22235-40FE-C9ED-5F3A-DD31C90B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Adding Methods In A Class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39" y="2286000"/>
            <a:ext cx="8503920" cy="428627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Create a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method</a:t>
            </a:r>
            <a:r>
              <a:rPr lang="en-US" sz="2200" b="1" dirty="0"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named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“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raiseSalary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“ </a:t>
            </a:r>
            <a:r>
              <a:rPr lang="en-US" sz="2200" dirty="0">
                <a:latin typeface="Corbel" pitchFamily="34" charset="0"/>
              </a:rPr>
              <a:t>, that increments </a:t>
            </a:r>
            <a:r>
              <a:rPr lang="en-US" sz="2200" b="1" dirty="0">
                <a:latin typeface="Corbel" pitchFamily="34" charset="0"/>
              </a:rPr>
              <a:t>the salary of Emp by 10%</a:t>
            </a:r>
            <a:endParaRPr lang="en-US" sz="2200" dirty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0299" y="3443681"/>
            <a:ext cx="7239000" cy="2895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Consolas" pitchFamily="49" charset="0"/>
              </a:rPr>
              <a:t>class 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Emp</a:t>
            </a:r>
            <a:r>
              <a:rPr lang="en-US" sz="1200" b="1" dirty="0">
                <a:latin typeface="Consolas" pitchFamily="49" charset="0"/>
              </a:rPr>
              <a:t> {</a:t>
            </a:r>
          </a:p>
          <a:p>
            <a:r>
              <a:rPr lang="en-US" sz="1200" b="1" dirty="0">
                <a:latin typeface="Consolas" pitchFamily="49" charset="0"/>
              </a:rPr>
              <a:t>            </a:t>
            </a:r>
            <a:r>
              <a:rPr lang="en-US" sz="1200" b="1" dirty="0">
                <a:solidFill>
                  <a:schemeClr val="accent1"/>
                </a:solidFill>
                <a:latin typeface="Consolas" pitchFamily="49" charset="0"/>
              </a:rPr>
              <a:t>constructor(name, salary)</a:t>
            </a:r>
            <a:r>
              <a:rPr lang="en-US" sz="1200" b="1" dirty="0">
                <a:latin typeface="Consolas" pitchFamily="49" charset="0"/>
              </a:rPr>
              <a:t> {</a:t>
            </a:r>
          </a:p>
          <a:p>
            <a:r>
              <a:rPr lang="en-US" sz="1200" b="1" dirty="0">
                <a:latin typeface="Consolas" pitchFamily="49" charset="0"/>
              </a:rPr>
              <a:t>                this.name = name;</a:t>
            </a:r>
          </a:p>
          <a:p>
            <a:r>
              <a:rPr lang="en-US" sz="1200" b="1" dirty="0">
                <a:latin typeface="Consolas" pitchFamily="49" charset="0"/>
              </a:rPr>
              <a:t>                </a:t>
            </a:r>
            <a:r>
              <a:rPr lang="en-US" sz="1200" b="1" dirty="0" err="1">
                <a:latin typeface="Consolas" pitchFamily="49" charset="0"/>
              </a:rPr>
              <a:t>this.salary</a:t>
            </a:r>
            <a:r>
              <a:rPr lang="en-US" sz="1200" b="1" dirty="0">
                <a:latin typeface="Consolas" pitchFamily="49" charset="0"/>
              </a:rPr>
              <a:t> = salary;</a:t>
            </a:r>
          </a:p>
          <a:p>
            <a:r>
              <a:rPr lang="en-US" sz="1200" b="1" dirty="0">
                <a:latin typeface="Consolas" pitchFamily="49" charset="0"/>
              </a:rPr>
              <a:t>            }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itchFamily="49" charset="0"/>
              </a:rPr>
              <a:t>            </a:t>
            </a:r>
            <a:r>
              <a:rPr lang="en-US" sz="1200" b="1" dirty="0" err="1">
                <a:solidFill>
                  <a:schemeClr val="accent1"/>
                </a:solidFill>
                <a:latin typeface="Consolas" pitchFamily="49" charset="0"/>
              </a:rPr>
              <a:t>raiseSalary</a:t>
            </a:r>
            <a:r>
              <a:rPr lang="en-US" sz="1200" b="1" dirty="0">
                <a:solidFill>
                  <a:schemeClr val="accent1"/>
                </a:solidFill>
                <a:latin typeface="Consolas" pitchFamily="49" charset="0"/>
              </a:rPr>
              <a:t>() </a:t>
            </a:r>
            <a:r>
              <a:rPr lang="en-US" sz="1200" b="1" dirty="0">
                <a:latin typeface="Consolas" pitchFamily="49" charset="0"/>
              </a:rPr>
              <a:t>{</a:t>
            </a:r>
          </a:p>
          <a:p>
            <a:r>
              <a:rPr lang="en-US" sz="1200" b="1" dirty="0">
                <a:latin typeface="Consolas" pitchFamily="49" charset="0"/>
              </a:rPr>
              <a:t>                </a:t>
            </a:r>
            <a:r>
              <a:rPr lang="en-US" sz="1200" b="1" dirty="0" err="1">
                <a:latin typeface="Consolas" pitchFamily="49" charset="0"/>
              </a:rPr>
              <a:t>this.salary</a:t>
            </a:r>
            <a:r>
              <a:rPr lang="en-US" sz="1200" b="1" dirty="0">
                <a:latin typeface="Consolas" pitchFamily="49" charset="0"/>
              </a:rPr>
              <a:t> = </a:t>
            </a:r>
            <a:r>
              <a:rPr lang="en-US" sz="1200" b="1" dirty="0" err="1">
                <a:latin typeface="Consolas" pitchFamily="49" charset="0"/>
              </a:rPr>
              <a:t>this.salary</a:t>
            </a:r>
            <a:r>
              <a:rPr lang="en-US" sz="1200" b="1" dirty="0">
                <a:latin typeface="Consolas" pitchFamily="49" charset="0"/>
              </a:rPr>
              <a:t> + </a:t>
            </a:r>
            <a:r>
              <a:rPr lang="en-US" sz="1200" b="1" dirty="0" err="1">
                <a:latin typeface="Consolas" pitchFamily="49" charset="0"/>
              </a:rPr>
              <a:t>this.salary</a:t>
            </a:r>
            <a:r>
              <a:rPr lang="en-US" sz="1200" b="1" dirty="0">
                <a:latin typeface="Consolas" pitchFamily="49" charset="0"/>
              </a:rPr>
              <a:t> * 0.1;</a:t>
            </a:r>
          </a:p>
          <a:p>
            <a:r>
              <a:rPr lang="en-US" sz="1200" b="1" dirty="0">
                <a:latin typeface="Consolas" pitchFamily="49" charset="0"/>
              </a:rPr>
              <a:t>            }</a:t>
            </a:r>
          </a:p>
          <a:p>
            <a:r>
              <a:rPr lang="en-US" sz="1200" b="1" dirty="0">
                <a:latin typeface="Consolas" pitchFamily="49" charset="0"/>
              </a:rPr>
              <a:t>        }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let e = new Emp("Ravi", 20000);</a:t>
            </a:r>
          </a:p>
          <a:p>
            <a:r>
              <a:rPr lang="en-US" sz="1200" b="1" dirty="0" err="1">
                <a:latin typeface="Consolas" pitchFamily="49" charset="0"/>
              </a:rPr>
              <a:t>document.write</a:t>
            </a:r>
            <a:r>
              <a:rPr lang="en-US" sz="1200" b="1" dirty="0">
                <a:latin typeface="Consolas" pitchFamily="49" charset="0"/>
              </a:rPr>
              <a:t>("Before salary increment&lt;</a:t>
            </a:r>
            <a:r>
              <a:rPr lang="en-US" sz="1200" b="1" dirty="0" err="1">
                <a:latin typeface="Consolas" pitchFamily="49" charset="0"/>
              </a:rPr>
              <a:t>br</a:t>
            </a:r>
            <a:r>
              <a:rPr lang="en-US" sz="1200" b="1" dirty="0">
                <a:latin typeface="Consolas" pitchFamily="49" charset="0"/>
              </a:rPr>
              <a:t>&gt;");</a:t>
            </a:r>
          </a:p>
          <a:p>
            <a:r>
              <a:rPr lang="en-US" sz="1200" b="1" dirty="0" err="1">
                <a:latin typeface="Consolas" pitchFamily="49" charset="0"/>
              </a:rPr>
              <a:t>document.write</a:t>
            </a:r>
            <a:r>
              <a:rPr lang="en-US" sz="1200" b="1" dirty="0">
                <a:latin typeface="Consolas" pitchFamily="49" charset="0"/>
              </a:rPr>
              <a:t>(e.name + "," + </a:t>
            </a:r>
            <a:r>
              <a:rPr lang="en-US" sz="1200" b="1" dirty="0" err="1">
                <a:latin typeface="Consolas" pitchFamily="49" charset="0"/>
              </a:rPr>
              <a:t>e.salary</a:t>
            </a:r>
            <a:r>
              <a:rPr lang="en-US" sz="1200" b="1" dirty="0">
                <a:latin typeface="Consolas" pitchFamily="49" charset="0"/>
              </a:rPr>
              <a:t>);</a:t>
            </a:r>
          </a:p>
          <a:p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e.raiseSalary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();</a:t>
            </a:r>
          </a:p>
          <a:p>
            <a:r>
              <a:rPr lang="en-US" sz="1200" b="1" dirty="0" err="1">
                <a:latin typeface="Consolas" pitchFamily="49" charset="0"/>
              </a:rPr>
              <a:t>document.write</a:t>
            </a:r>
            <a:r>
              <a:rPr lang="en-US" sz="1200" b="1" dirty="0">
                <a:latin typeface="Consolas" pitchFamily="49" charset="0"/>
              </a:rPr>
              <a:t>("&lt;</a:t>
            </a:r>
            <a:r>
              <a:rPr lang="en-US" sz="1200" b="1" dirty="0" err="1">
                <a:latin typeface="Consolas" pitchFamily="49" charset="0"/>
              </a:rPr>
              <a:t>br</a:t>
            </a:r>
            <a:r>
              <a:rPr lang="en-US" sz="1200" b="1" dirty="0">
                <a:latin typeface="Consolas" pitchFamily="49" charset="0"/>
              </a:rPr>
              <a:t>&gt;");</a:t>
            </a:r>
          </a:p>
          <a:p>
            <a:r>
              <a:rPr lang="en-US" sz="1200" b="1" dirty="0" err="1">
                <a:latin typeface="Consolas" pitchFamily="49" charset="0"/>
              </a:rPr>
              <a:t>document.write</a:t>
            </a:r>
            <a:r>
              <a:rPr lang="en-US" sz="1200" b="1" dirty="0">
                <a:latin typeface="Consolas" pitchFamily="49" charset="0"/>
              </a:rPr>
              <a:t>("After salary increment&lt;</a:t>
            </a:r>
            <a:r>
              <a:rPr lang="en-US" sz="1200" b="1" dirty="0" err="1">
                <a:latin typeface="Consolas" pitchFamily="49" charset="0"/>
              </a:rPr>
              <a:t>br</a:t>
            </a:r>
            <a:r>
              <a:rPr lang="en-US" sz="1200" b="1" dirty="0">
                <a:latin typeface="Consolas" pitchFamily="49" charset="0"/>
              </a:rPr>
              <a:t>&gt;");</a:t>
            </a:r>
          </a:p>
          <a:p>
            <a:r>
              <a:rPr lang="en-US" sz="1200" b="1" dirty="0" err="1">
                <a:latin typeface="Consolas" pitchFamily="49" charset="0"/>
              </a:rPr>
              <a:t>document.write</a:t>
            </a:r>
            <a:r>
              <a:rPr lang="en-US" sz="1200" b="1" dirty="0">
                <a:latin typeface="Consolas" pitchFamily="49" charset="0"/>
              </a:rPr>
              <a:t>(e.name + "," + </a:t>
            </a:r>
            <a:r>
              <a:rPr lang="en-US" sz="1200" b="1" dirty="0" err="1">
                <a:latin typeface="Consolas" pitchFamily="49" charset="0"/>
              </a:rPr>
              <a:t>e.salary</a:t>
            </a:r>
            <a:r>
              <a:rPr lang="en-US" sz="1200" b="1" dirty="0">
                <a:latin typeface="Consolas" pitchFamily="49" charset="0"/>
              </a:rPr>
              <a:t>);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E9184-FCA7-3125-AA11-596E6CD1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362200"/>
            <a:ext cx="8534400" cy="38862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Rewrite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raiseSalary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200" dirty="0">
                <a:latin typeface="Corbel" pitchFamily="34" charset="0"/>
              </a:rPr>
              <a:t>method so that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salary</a:t>
            </a:r>
            <a:r>
              <a:rPr lang="en-US" sz="2200" dirty="0">
                <a:latin typeface="Corbel" pitchFamily="34" charset="0"/>
              </a:rPr>
              <a:t> is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incremented</a:t>
            </a:r>
            <a:r>
              <a:rPr lang="en-US" sz="2200" dirty="0">
                <a:latin typeface="Corbel" pitchFamily="34" charset="0"/>
              </a:rPr>
              <a:t> by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percentage </a:t>
            </a:r>
            <a:r>
              <a:rPr lang="en-US" sz="2200" dirty="0">
                <a:latin typeface="Corbel" pitchFamily="34" charset="0"/>
              </a:rPr>
              <a:t>passed as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argument</a:t>
            </a:r>
            <a:r>
              <a:rPr lang="en-US" sz="2200" dirty="0">
                <a:latin typeface="Corbel" pitchFamily="34" charset="0"/>
              </a:rPr>
              <a:t> to 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raiseSalary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2DD24E-1DB5-5105-CA78-EC60AC27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434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503920" cy="4114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As we know </a:t>
            </a:r>
            <a:r>
              <a:rPr lang="en-US" sz="2200" dirty="0">
                <a:latin typeface="Corbel" pitchFamily="34" charset="0"/>
              </a:rPr>
              <a:t>every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object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JS </a:t>
            </a:r>
            <a:r>
              <a:rPr lang="en-US" sz="2200" dirty="0">
                <a:latin typeface="Corbel" pitchFamily="34" charset="0"/>
              </a:rPr>
              <a:t>inherits from “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Object</a:t>
            </a:r>
            <a:r>
              <a:rPr lang="en-US" sz="2200" dirty="0">
                <a:latin typeface="Corbel" pitchFamily="34" charset="0"/>
              </a:rPr>
              <a:t>”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Thus</a:t>
            </a:r>
            <a:r>
              <a:rPr lang="en-US" sz="2200" dirty="0">
                <a:latin typeface="Corbel" pitchFamily="34" charset="0"/>
              </a:rPr>
              <a:t> all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Emp objects </a:t>
            </a:r>
            <a:r>
              <a:rPr lang="en-US" sz="2200" dirty="0">
                <a:latin typeface="Corbel" pitchFamily="34" charset="0"/>
              </a:rPr>
              <a:t>also inherit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Object</a:t>
            </a:r>
            <a:r>
              <a:rPr lang="en-US" sz="2200" dirty="0">
                <a:latin typeface="Corbel" pitchFamily="34" charset="0"/>
              </a:rPr>
              <a:t> and so they will also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inherit</a:t>
            </a:r>
            <a:r>
              <a:rPr lang="en-US" sz="2200" dirty="0">
                <a:latin typeface="Corbel" pitchFamily="34" charset="0"/>
              </a:rPr>
              <a:t> the method 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toString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So now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overrid</a:t>
            </a:r>
            <a:r>
              <a:rPr lang="en-US" sz="2200" dirty="0">
                <a:latin typeface="Corbel" pitchFamily="34" charset="0"/>
              </a:rPr>
              <a:t>e the method  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toString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200" dirty="0">
                <a:latin typeface="Corbel" pitchFamily="34" charset="0"/>
              </a:rPr>
              <a:t>method in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Emp</a:t>
            </a:r>
            <a:r>
              <a:rPr lang="en-US" sz="2200" dirty="0">
                <a:latin typeface="Corbel" pitchFamily="34" charset="0"/>
              </a:rPr>
              <a:t> class so that it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returns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name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salary</a:t>
            </a:r>
            <a:r>
              <a:rPr lang="en-US" sz="2200" dirty="0">
                <a:latin typeface="Corbel" pitchFamily="34" charset="0"/>
              </a:rPr>
              <a:t> of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employee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5E551C-9190-687D-CCB5-DD9C1F14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24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503920" cy="38862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Create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US" sz="2200" dirty="0">
                <a:latin typeface="Corbel" pitchFamily="34" charset="0"/>
              </a:rPr>
              <a:t> called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Car</a:t>
            </a:r>
            <a:r>
              <a:rPr lang="en-US" sz="2200" dirty="0">
                <a:latin typeface="Corbel" pitchFamily="34" charset="0"/>
              </a:rPr>
              <a:t> having the following: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constructor</a:t>
            </a:r>
            <a:r>
              <a:rPr lang="en-US" sz="1900" dirty="0">
                <a:latin typeface="Corbel" pitchFamily="34" charset="0"/>
              </a:rPr>
              <a:t> for initializing car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1900" dirty="0">
                <a:latin typeface="Corbel" pitchFamily="34" charset="0"/>
              </a:rPr>
              <a:t> and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year</a:t>
            </a:r>
          </a:p>
          <a:p>
            <a:pPr marL="274320" lvl="1" indent="0">
              <a:buNone/>
            </a:pPr>
            <a:endParaRPr lang="en-US" sz="1900" dirty="0">
              <a:solidFill>
                <a:schemeClr val="accent5">
                  <a:lumMod val="75000"/>
                </a:schemeClr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method </a:t>
            </a:r>
            <a:r>
              <a:rPr lang="en-US" sz="1900" dirty="0">
                <a:latin typeface="Corbel" pitchFamily="34" charset="0"/>
              </a:rPr>
              <a:t>called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age() </a:t>
            </a:r>
            <a:r>
              <a:rPr lang="en-US" sz="1900" dirty="0">
                <a:latin typeface="Corbel" pitchFamily="34" charset="0"/>
              </a:rPr>
              <a:t>that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age </a:t>
            </a:r>
            <a:r>
              <a:rPr lang="en-US" sz="1900" dirty="0">
                <a:latin typeface="Corbel" pitchFamily="34" charset="0"/>
              </a:rPr>
              <a:t>of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car</a:t>
            </a:r>
          </a:p>
          <a:p>
            <a:pPr marL="731520" lvl="1" indent="-457200"/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31520" lvl="1" indent="-457200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Overridden version 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of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</a:rPr>
              <a:t>toString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1CD49A-2F9B-41BA-B8AA-BE070D00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914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3622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inherit</a:t>
            </a:r>
            <a:r>
              <a:rPr lang="en-US" sz="2200" dirty="0">
                <a:latin typeface="Corbel" pitchFamily="34" charset="0"/>
              </a:rPr>
              <a:t> a class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US" sz="2200" dirty="0">
                <a:latin typeface="Corbel" pitchFamily="34" charset="0"/>
              </a:rPr>
              <a:t>we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use the </a:t>
            </a:r>
            <a:r>
              <a:rPr lang="en-US" sz="2200" b="1" u="sng" dirty="0">
                <a:solidFill>
                  <a:srgbClr val="0070C0"/>
                </a:solidFill>
                <a:latin typeface="Corbel" pitchFamily="34" charset="0"/>
              </a:rPr>
              <a:t>extends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US" sz="2200" dirty="0">
                <a:latin typeface="Corbel" pitchFamily="34" charset="0"/>
              </a:rPr>
              <a:t>keyword.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class </a:t>
            </a:r>
            <a:r>
              <a:rPr lang="en-US" sz="2200" dirty="0">
                <a:latin typeface="Corbel" pitchFamily="34" charset="0"/>
              </a:rPr>
              <a:t>created with a class inheritance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inherits</a:t>
            </a:r>
            <a:r>
              <a:rPr lang="en-US" sz="2200" dirty="0">
                <a:solidFill>
                  <a:srgbClr val="00B0F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all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members</a:t>
            </a:r>
            <a:r>
              <a:rPr lang="en-US" sz="2200" dirty="0">
                <a:latin typeface="Corbel" pitchFamily="34" charset="0"/>
              </a:rPr>
              <a:t> from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parent class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457200" indent="-457200">
              <a:buClr>
                <a:schemeClr val="tx1"/>
              </a:buClr>
            </a:pPr>
            <a:endParaRPr lang="en-US" sz="2200" dirty="0"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Syntax: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4600" y="4789340"/>
            <a:ext cx="5517108" cy="1905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class 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A</a:t>
            </a:r>
            <a:r>
              <a:rPr lang="en-US" sz="1400" b="1" dirty="0">
                <a:latin typeface="Consolas" pitchFamily="49" charset="0"/>
              </a:rPr>
              <a:t> {</a:t>
            </a:r>
          </a:p>
          <a:p>
            <a:r>
              <a:rPr lang="en-US" sz="1400" b="1" dirty="0">
                <a:latin typeface="Consolas" pitchFamily="49" charset="0"/>
              </a:rPr>
              <a:t>   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constructor() </a:t>
            </a:r>
            <a:r>
              <a:rPr lang="en-US" sz="1400" b="1" dirty="0">
                <a:latin typeface="Consolas" pitchFamily="49" charset="0"/>
              </a:rPr>
              <a:t>{ ... }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 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}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class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B</a:t>
            </a:r>
            <a:r>
              <a:rPr lang="en-US" sz="1400" b="1" dirty="0"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extends A</a:t>
            </a:r>
            <a:r>
              <a:rPr lang="en-US" sz="1400" b="1" dirty="0">
                <a:latin typeface="Consolas" pitchFamily="49" charset="0"/>
              </a:rPr>
              <a:t>{</a:t>
            </a:r>
          </a:p>
          <a:p>
            <a:r>
              <a:rPr lang="en-US" sz="1400" b="1" dirty="0">
                <a:latin typeface="Consolas" pitchFamily="49" charset="0"/>
              </a:rPr>
              <a:t>   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constructor(</a:t>
            </a:r>
            <a:r>
              <a:rPr lang="en-US" sz="1400" b="1" dirty="0">
                <a:latin typeface="Consolas" pitchFamily="49" charset="0"/>
              </a:rPr>
              <a:t>){ …. }</a:t>
            </a:r>
          </a:p>
          <a:p>
            <a:endParaRPr lang="en-US" sz="1400" b="1" dirty="0">
              <a:latin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4EC8F9-AD7E-AE22-F6DC-93166471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Class Inheritance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2441" y="2590800"/>
            <a:ext cx="7939118" cy="381000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nsolas" pitchFamily="49" charset="0"/>
              </a:rPr>
              <a:t>class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Vehicle</a:t>
            </a:r>
            <a:r>
              <a:rPr lang="en-US" sz="1600" b="1" dirty="0">
                <a:latin typeface="Consolas" pitchFamily="49" charset="0"/>
              </a:rPr>
              <a:t> {</a:t>
            </a:r>
          </a:p>
          <a:p>
            <a:r>
              <a:rPr lang="en-US" sz="1600" b="1" dirty="0">
                <a:latin typeface="Consolas" pitchFamily="49" charset="0"/>
              </a:rPr>
              <a:t>		accelerate() {</a:t>
            </a:r>
          </a:p>
          <a:p>
            <a:r>
              <a:rPr lang="en-US" sz="1600" b="1" dirty="0">
                <a:latin typeface="Consolas" pitchFamily="49" charset="0"/>
              </a:rPr>
              <a:t>                		</a:t>
            </a:r>
            <a:r>
              <a:rPr lang="en-US" sz="1600" b="1" dirty="0" err="1">
                <a:latin typeface="Consolas" pitchFamily="49" charset="0"/>
              </a:rPr>
              <a:t>document.write</a:t>
            </a:r>
            <a:r>
              <a:rPr lang="en-US" sz="1600" b="1" dirty="0">
                <a:latin typeface="Consolas" pitchFamily="49" charset="0"/>
              </a:rPr>
              <a:t>("accelerating. . .&lt;</a:t>
            </a:r>
            <a:r>
              <a:rPr lang="en-US" sz="1600" b="1" dirty="0" err="1">
                <a:latin typeface="Consolas" pitchFamily="49" charset="0"/>
              </a:rPr>
              <a:t>br</a:t>
            </a:r>
            <a:r>
              <a:rPr lang="en-US" sz="1600" b="1" dirty="0">
                <a:latin typeface="Consolas" pitchFamily="49" charset="0"/>
              </a:rPr>
              <a:t>&gt;");</a:t>
            </a:r>
          </a:p>
          <a:p>
            <a:r>
              <a:rPr lang="en-US" sz="1600" b="1" dirty="0">
                <a:latin typeface="Consolas" pitchFamily="49" charset="0"/>
              </a:rPr>
              <a:t>            	}</a:t>
            </a:r>
          </a:p>
          <a:p>
            <a:r>
              <a:rPr lang="en-US" sz="1600" b="1" dirty="0">
                <a:latin typeface="Consolas" pitchFamily="49" charset="0"/>
              </a:rPr>
              <a:t>        }</a:t>
            </a:r>
          </a:p>
          <a:p>
            <a:r>
              <a:rPr lang="en-US" sz="1600" b="1" dirty="0">
                <a:latin typeface="Consolas" pitchFamily="49" charset="0"/>
              </a:rPr>
              <a:t>class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Car</a:t>
            </a:r>
            <a:r>
              <a:rPr lang="en-US" sz="1600" b="1" dirty="0">
                <a:latin typeface="Consolas" pitchFamily="49" charset="0"/>
              </a:rPr>
              <a:t> extends 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Vehicle</a:t>
            </a:r>
            <a:r>
              <a:rPr lang="en-US" sz="1600" b="1" dirty="0">
                <a:latin typeface="Consolas" pitchFamily="49" charset="0"/>
              </a:rPr>
              <a:t> {</a:t>
            </a:r>
          </a:p>
          <a:p>
            <a:r>
              <a:rPr lang="en-US" sz="1600" b="1" dirty="0">
                <a:latin typeface="Consolas" pitchFamily="49" charset="0"/>
              </a:rPr>
              <a:t>		reverse() {</a:t>
            </a:r>
          </a:p>
          <a:p>
            <a:r>
              <a:rPr lang="en-US" sz="1600" b="1" dirty="0">
                <a:latin typeface="Consolas" pitchFamily="49" charset="0"/>
              </a:rPr>
              <a:t>                		</a:t>
            </a:r>
            <a:r>
              <a:rPr lang="en-US" sz="1600" b="1" dirty="0" err="1">
                <a:latin typeface="Consolas" pitchFamily="49" charset="0"/>
              </a:rPr>
              <a:t>document.write</a:t>
            </a:r>
            <a:r>
              <a:rPr lang="en-US" sz="1600" b="1" dirty="0">
                <a:latin typeface="Consolas" pitchFamily="49" charset="0"/>
              </a:rPr>
              <a:t>("reversing. . .&lt;</a:t>
            </a:r>
            <a:r>
              <a:rPr lang="en-US" sz="1600" b="1" dirty="0" err="1">
                <a:latin typeface="Consolas" pitchFamily="49" charset="0"/>
              </a:rPr>
              <a:t>br</a:t>
            </a:r>
            <a:r>
              <a:rPr lang="en-US" sz="1600" b="1" dirty="0">
                <a:latin typeface="Consolas" pitchFamily="49" charset="0"/>
              </a:rPr>
              <a:t>&gt;");</a:t>
            </a:r>
          </a:p>
          <a:p>
            <a:r>
              <a:rPr lang="en-US" sz="1600" b="1" dirty="0">
                <a:latin typeface="Consolas" pitchFamily="49" charset="0"/>
              </a:rPr>
              <a:t>            	}</a:t>
            </a:r>
          </a:p>
          <a:p>
            <a:r>
              <a:rPr lang="en-US" sz="1600" b="1" dirty="0">
                <a:latin typeface="Consolas" pitchFamily="49" charset="0"/>
              </a:rPr>
              <a:t>        }</a:t>
            </a:r>
          </a:p>
          <a:p>
            <a:endParaRPr lang="en-US" sz="1600" b="1" dirty="0">
              <a:solidFill>
                <a:srgbClr val="92D050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rgbClr val="92D050"/>
                </a:solidFill>
                <a:latin typeface="Consolas" pitchFamily="49" charset="0"/>
              </a:rPr>
              <a:t>myCar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 = new Car();</a:t>
            </a:r>
          </a:p>
          <a:p>
            <a:r>
              <a:rPr lang="en-US" sz="1600" b="1" dirty="0" err="1">
                <a:solidFill>
                  <a:srgbClr val="92D050"/>
                </a:solidFill>
                <a:latin typeface="Consolas" pitchFamily="49" charset="0"/>
              </a:rPr>
              <a:t>myCar.accelerate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();</a:t>
            </a:r>
          </a:p>
          <a:p>
            <a:r>
              <a:rPr lang="en-US" sz="1600" b="1" dirty="0" err="1">
                <a:solidFill>
                  <a:srgbClr val="92D050"/>
                </a:solidFill>
                <a:latin typeface="Consolas" pitchFamily="49" charset="0"/>
              </a:rPr>
              <a:t>myCar.reverse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();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7B8BE7-7DB7-7408-C2F4-7189D24E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Inheritance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55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286000"/>
            <a:ext cx="8503920" cy="428627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When we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inherit </a:t>
            </a:r>
            <a:r>
              <a:rPr lang="en-US" sz="2200" dirty="0">
                <a:latin typeface="Corbel" pitchFamily="34" charset="0"/>
              </a:rPr>
              <a:t>a class , then its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child class </a:t>
            </a:r>
            <a:r>
              <a:rPr lang="en-US" sz="2200" dirty="0">
                <a:latin typeface="Corbel" pitchFamily="34" charset="0"/>
              </a:rPr>
              <a:t>gets a special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keyword</a:t>
            </a:r>
            <a:r>
              <a:rPr lang="en-US" sz="2200" dirty="0">
                <a:latin typeface="Corbel" pitchFamily="34" charset="0"/>
              </a:rPr>
              <a:t> called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super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The 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super </a:t>
            </a:r>
            <a:r>
              <a:rPr lang="en-US" sz="2200" dirty="0">
                <a:latin typeface="Corbel" pitchFamily="34" charset="0"/>
              </a:rPr>
              <a:t>keyword 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JavaScript </a:t>
            </a:r>
            <a:r>
              <a:rPr lang="en-US" sz="2200" dirty="0">
                <a:latin typeface="Corbel" pitchFamily="34" charset="0"/>
              </a:rPr>
              <a:t>allows us to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explicitly refer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parent class </a:t>
            </a:r>
            <a:r>
              <a:rPr lang="en-US" sz="2200" dirty="0">
                <a:latin typeface="Corbel" pitchFamily="34" charset="0"/>
              </a:rPr>
              <a:t>from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child class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>
              <a:buClr>
                <a:schemeClr val="tx1"/>
              </a:buClr>
            </a:pPr>
            <a:endParaRPr lang="en-US" sz="2000" dirty="0"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0E9A00-32D3-2FEF-C299-ADB9D953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Keyword “super”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798" y="2438400"/>
            <a:ext cx="8503920" cy="40386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It becomes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compulsory </a:t>
            </a:r>
            <a:r>
              <a:rPr lang="en-US" sz="2200" dirty="0">
                <a:latin typeface="Corbel" pitchFamily="34" charset="0"/>
              </a:rPr>
              <a:t>to use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super</a:t>
            </a:r>
            <a:r>
              <a:rPr lang="en-US" sz="2200" dirty="0">
                <a:latin typeface="Corbel" pitchFamily="34" charset="0"/>
              </a:rPr>
              <a:t> keyword in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two cases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For calling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parent class constructor </a:t>
            </a:r>
            <a:r>
              <a:rPr lang="en-US" sz="1900" dirty="0">
                <a:latin typeface="Corbel" pitchFamily="34" charset="0"/>
              </a:rPr>
              <a:t>from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child class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For calling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overridden method </a:t>
            </a:r>
            <a:r>
              <a:rPr lang="en-US" sz="1900" dirty="0">
                <a:latin typeface="Corbel" pitchFamily="34" charset="0"/>
              </a:rPr>
              <a:t>of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parent class </a:t>
            </a:r>
            <a:r>
              <a:rPr lang="en-US" sz="1900" dirty="0">
                <a:latin typeface="Corbel" pitchFamily="34" charset="0"/>
              </a:rPr>
              <a:t>from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child class</a:t>
            </a:r>
          </a:p>
          <a:p>
            <a:pPr marL="457200" indent="-457200">
              <a:buClr>
                <a:schemeClr val="tx1"/>
              </a:buClr>
            </a:pPr>
            <a:endParaRPr lang="en-US" sz="2000" dirty="0"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A23F07-78AF-5D29-DF4C-984326E2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Using The Keyword “super”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9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Do We Have Class In JS ?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503920" cy="3733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200" b="1" dirty="0">
                <a:solidFill>
                  <a:srgbClr val="0070C0"/>
                </a:solidFill>
                <a:latin typeface="Corbel" pitchFamily="34" charset="0"/>
                <a:cs typeface="Calibri" pitchFamily="34" charset="0"/>
              </a:rPr>
              <a:t>JavaScript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 originally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  <a:cs typeface="Calibri" pitchFamily="34" charset="0"/>
              </a:rPr>
              <a:t>did not have 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the concept of “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  <a:cs typeface="Calibri" pitchFamily="34" charset="0"/>
              </a:rPr>
              <a:t>class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”</a:t>
            </a:r>
          </a:p>
          <a:p>
            <a:pPr marL="514350" indent="-514350"/>
            <a:endParaRPr lang="en-US" sz="2200" b="1" dirty="0">
              <a:solidFill>
                <a:srgbClr val="7030A0"/>
              </a:solidFill>
              <a:latin typeface="Corbel" pitchFamily="34" charset="0"/>
              <a:cs typeface="Calibri" pitchFamily="34" charset="0"/>
            </a:endParaRPr>
          </a:p>
          <a:p>
            <a:pPr marL="514350" indent="-514350"/>
            <a:endParaRPr lang="en-US" sz="2200" b="1" dirty="0">
              <a:solidFill>
                <a:srgbClr val="7030A0"/>
              </a:solidFill>
              <a:latin typeface="Corbel" pitchFamily="34" charset="0"/>
              <a:cs typeface="Calibri" pitchFamily="34" charset="0"/>
            </a:endParaRPr>
          </a:p>
          <a:p>
            <a:pPr marL="514350" indent="-514350"/>
            <a:endParaRPr lang="en-US" sz="2200" b="1" dirty="0">
              <a:solidFill>
                <a:srgbClr val="7030A0"/>
              </a:solidFill>
              <a:latin typeface="Corbel" pitchFamily="34" charset="0"/>
              <a:cs typeface="Calibri" pitchFamily="34" charset="0"/>
            </a:endParaRPr>
          </a:p>
          <a:p>
            <a:pPr marL="514350" indent="-514350"/>
            <a:r>
              <a:rPr lang="en-US" sz="2200" b="1" dirty="0">
                <a:solidFill>
                  <a:srgbClr val="7030A0"/>
                </a:solidFill>
                <a:latin typeface="Corbel" pitchFamily="34" charset="0"/>
                <a:cs typeface="Calibri" pitchFamily="34" charset="0"/>
              </a:rPr>
              <a:t>However ES6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,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  <a:cs typeface="Calibri" pitchFamily="34" charset="0"/>
              </a:rPr>
              <a:t>introduced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 the concept of </a:t>
            </a:r>
            <a:r>
              <a:rPr lang="en-US" sz="2200" b="1" u="sng" dirty="0">
                <a:solidFill>
                  <a:srgbClr val="0070C0"/>
                </a:solidFill>
                <a:latin typeface="Corbel" pitchFamily="34" charset="0"/>
                <a:cs typeface="Calibri" pitchFamily="34" charset="0"/>
              </a:rPr>
              <a:t>classes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 in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  <a:cs typeface="Calibri" pitchFamily="34" charset="0"/>
              </a:rPr>
              <a:t>2015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  <a:cs typeface="Calibri" pitchFamily="34" charset="0"/>
              </a:rPr>
              <a:t>.</a:t>
            </a:r>
            <a:endParaRPr lang="en-US" sz="2200" dirty="0">
              <a:latin typeface="Corbel" pitchFamily="34" charset="0"/>
              <a:cs typeface="Calibri" pitchFamily="34" charset="0"/>
            </a:endParaRPr>
          </a:p>
          <a:p>
            <a:pPr marL="514350" indent="-514350">
              <a:buClr>
                <a:schemeClr val="tx1"/>
              </a:buClr>
              <a:buFont typeface="Wingdings" pitchFamily="2" charset="2"/>
              <a:buChar char="q"/>
            </a:pPr>
            <a:endParaRPr lang="en-US" sz="2200" dirty="0">
              <a:latin typeface="Corbel" pitchFamily="34" charset="0"/>
              <a:cs typeface="Calibri" pitchFamily="34" charset="0"/>
            </a:endParaRPr>
          </a:p>
          <a:p>
            <a:pPr marL="914344" lvl="1" indent="-457200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438400"/>
            <a:ext cx="8503920" cy="4114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JavaScript</a:t>
            </a:r>
            <a:r>
              <a:rPr lang="en-US" sz="2200" dirty="0">
                <a:latin typeface="Corbel" pitchFamily="34" charset="0"/>
              </a:rPr>
              <a:t> there is a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special rule </a:t>
            </a:r>
            <a:r>
              <a:rPr lang="en-US" sz="2200" dirty="0">
                <a:latin typeface="Corbel" pitchFamily="34" charset="0"/>
              </a:rPr>
              <a:t>regarding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constructor</a:t>
            </a:r>
            <a:r>
              <a:rPr lang="en-US" sz="2200" dirty="0">
                <a:latin typeface="Corbel" pitchFamily="34" charset="0"/>
              </a:rPr>
              <a:t> in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inheritance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2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rule is that </a:t>
            </a:r>
            <a:r>
              <a:rPr lang="en-US" sz="2200" dirty="0">
                <a:latin typeface="Corbel" pitchFamily="34" charset="0"/>
              </a:rPr>
              <a:t>if the child class has 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constructor defined </a:t>
            </a:r>
            <a:r>
              <a:rPr lang="en-US" sz="2200" dirty="0">
                <a:latin typeface="Corbel" pitchFamily="34" charset="0"/>
              </a:rPr>
              <a:t>then from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child class constructor </a:t>
            </a:r>
            <a:r>
              <a:rPr lang="en-US" sz="2200" dirty="0">
                <a:latin typeface="Corbel" pitchFamily="34" charset="0"/>
              </a:rPr>
              <a:t>we have 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compulsorily call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parent class constructor </a:t>
            </a:r>
            <a:r>
              <a:rPr lang="en-US" sz="2200" dirty="0">
                <a:latin typeface="Corbel" pitchFamily="34" charset="0"/>
              </a:rPr>
              <a:t>before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instantiating </a:t>
            </a:r>
            <a:r>
              <a:rPr lang="en-US" sz="2200" dirty="0">
                <a:latin typeface="Corbel" pitchFamily="34" charset="0"/>
              </a:rPr>
              <a:t>any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child class members.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And for calling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parent class constructor </a:t>
            </a:r>
            <a:r>
              <a:rPr lang="en-US" sz="2200" dirty="0">
                <a:latin typeface="Corbel" pitchFamily="34" charset="0"/>
              </a:rPr>
              <a:t>we use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super()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child class constructor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FF71A2-BF88-F145-87FA-5DB29F6F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Constructor Calling Using “super”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97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244" y="2286000"/>
            <a:ext cx="8208356" cy="44196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class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Vehicle</a:t>
            </a:r>
            <a:r>
              <a:rPr lang="en-US" sz="1400" b="1" dirty="0">
                <a:latin typeface="Consolas" pitchFamily="49" charset="0"/>
              </a:rPr>
              <a:t> {</a:t>
            </a:r>
          </a:p>
          <a:p>
            <a:r>
              <a:rPr lang="en-US" sz="1400" b="1" dirty="0">
                <a:latin typeface="Consolas" pitchFamily="49" charset="0"/>
              </a:rPr>
              <a:t>            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constructor() </a:t>
            </a:r>
            <a:r>
              <a:rPr lang="en-US" sz="1400" b="1" dirty="0">
                <a:latin typeface="Consolas" pitchFamily="49" charset="0"/>
              </a:rPr>
              <a:t>{</a:t>
            </a:r>
          </a:p>
          <a:p>
            <a:r>
              <a:rPr lang="en-US" sz="1400" b="1" dirty="0">
                <a:latin typeface="Consolas" pitchFamily="49" charset="0"/>
              </a:rPr>
              <a:t>                </a:t>
            </a:r>
            <a:r>
              <a:rPr lang="en-US" sz="1400" b="1" dirty="0" err="1">
                <a:latin typeface="Consolas" pitchFamily="49" charset="0"/>
              </a:rPr>
              <a:t>document.write</a:t>
            </a:r>
            <a:r>
              <a:rPr lang="en-US" sz="1400" b="1" dirty="0">
                <a:latin typeface="Consolas" pitchFamily="49" charset="0"/>
              </a:rPr>
              <a:t>("creating vehicle...&lt;</a:t>
            </a:r>
            <a:r>
              <a:rPr lang="en-US" sz="1400" b="1" dirty="0" err="1">
                <a:latin typeface="Consolas" pitchFamily="49" charset="0"/>
              </a:rPr>
              <a:t>br</a:t>
            </a:r>
            <a:r>
              <a:rPr lang="en-US" sz="1400" b="1" dirty="0">
                <a:latin typeface="Consolas" pitchFamily="49" charset="0"/>
              </a:rPr>
              <a:t>&gt;");</a:t>
            </a:r>
          </a:p>
          <a:p>
            <a:r>
              <a:rPr lang="en-US" sz="1400" b="1" dirty="0">
                <a:latin typeface="Consolas" pitchFamily="49" charset="0"/>
              </a:rPr>
              <a:t>            }</a:t>
            </a:r>
          </a:p>
          <a:p>
            <a:r>
              <a:rPr lang="en-US" sz="1400" b="1" dirty="0">
                <a:latin typeface="Consolas" pitchFamily="49" charset="0"/>
              </a:rPr>
              <a:t>            accelerate() {</a:t>
            </a:r>
          </a:p>
          <a:p>
            <a:r>
              <a:rPr lang="en-US" sz="1400" b="1" dirty="0">
                <a:latin typeface="Consolas" pitchFamily="49" charset="0"/>
              </a:rPr>
              <a:t>                </a:t>
            </a:r>
            <a:r>
              <a:rPr lang="en-US" sz="1400" b="1" dirty="0" err="1">
                <a:latin typeface="Consolas" pitchFamily="49" charset="0"/>
              </a:rPr>
              <a:t>document.write</a:t>
            </a:r>
            <a:r>
              <a:rPr lang="en-US" sz="1400" b="1" dirty="0">
                <a:latin typeface="Consolas" pitchFamily="49" charset="0"/>
              </a:rPr>
              <a:t>("accelerating. . .&lt;</a:t>
            </a:r>
            <a:r>
              <a:rPr lang="en-US" sz="1400" b="1" dirty="0" err="1">
                <a:latin typeface="Consolas" pitchFamily="49" charset="0"/>
              </a:rPr>
              <a:t>br</a:t>
            </a:r>
            <a:r>
              <a:rPr lang="en-US" sz="1400" b="1" dirty="0">
                <a:latin typeface="Consolas" pitchFamily="49" charset="0"/>
              </a:rPr>
              <a:t>&gt;");</a:t>
            </a:r>
          </a:p>
          <a:p>
            <a:r>
              <a:rPr lang="en-US" sz="1400" b="1" dirty="0">
                <a:latin typeface="Consolas" pitchFamily="49" charset="0"/>
              </a:rPr>
              <a:t>            }</a:t>
            </a:r>
          </a:p>
          <a:p>
            <a:r>
              <a:rPr lang="en-US" sz="1400" b="1" dirty="0">
                <a:latin typeface="Consolas" pitchFamily="49" charset="0"/>
              </a:rPr>
              <a:t>        }</a:t>
            </a:r>
          </a:p>
          <a:p>
            <a:r>
              <a:rPr lang="en-US" sz="1400" b="1" dirty="0">
                <a:latin typeface="Consolas" pitchFamily="49" charset="0"/>
              </a:rPr>
              <a:t>class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Car</a:t>
            </a:r>
            <a:r>
              <a:rPr lang="en-US" sz="1400" b="1" dirty="0">
                <a:latin typeface="Consolas" pitchFamily="49" charset="0"/>
              </a:rPr>
              <a:t> extends 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Vehicle</a:t>
            </a:r>
            <a:r>
              <a:rPr lang="en-US" sz="1400" b="1" dirty="0">
                <a:latin typeface="Consolas" pitchFamily="49" charset="0"/>
              </a:rPr>
              <a:t> {</a:t>
            </a:r>
          </a:p>
          <a:p>
            <a:r>
              <a:rPr lang="en-US" sz="1400" b="1" dirty="0">
                <a:latin typeface="Consolas" pitchFamily="49" charset="0"/>
              </a:rPr>
              <a:t>            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constructor() </a:t>
            </a:r>
            <a:r>
              <a:rPr lang="en-US" sz="1400" b="1" dirty="0"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    super();</a:t>
            </a:r>
          </a:p>
          <a:p>
            <a:r>
              <a:rPr lang="en-US" sz="1400" b="1" dirty="0">
                <a:latin typeface="Consolas" pitchFamily="49" charset="0"/>
              </a:rPr>
              <a:t>                </a:t>
            </a:r>
            <a:r>
              <a:rPr lang="en-US" sz="1400" b="1" dirty="0" err="1">
                <a:latin typeface="Consolas" pitchFamily="49" charset="0"/>
              </a:rPr>
              <a:t>document.write</a:t>
            </a:r>
            <a:r>
              <a:rPr lang="en-US" sz="1400" b="1" dirty="0">
                <a:latin typeface="Consolas" pitchFamily="49" charset="0"/>
              </a:rPr>
              <a:t>("creating car...&lt;</a:t>
            </a:r>
            <a:r>
              <a:rPr lang="en-US" sz="1400" b="1" dirty="0" err="1">
                <a:latin typeface="Consolas" pitchFamily="49" charset="0"/>
              </a:rPr>
              <a:t>br</a:t>
            </a:r>
            <a:r>
              <a:rPr lang="en-US" sz="1400" b="1" dirty="0">
                <a:latin typeface="Consolas" pitchFamily="49" charset="0"/>
              </a:rPr>
              <a:t>&gt;");</a:t>
            </a:r>
          </a:p>
          <a:p>
            <a:r>
              <a:rPr lang="en-US" sz="1400" b="1" dirty="0">
                <a:latin typeface="Consolas" pitchFamily="49" charset="0"/>
              </a:rPr>
              <a:t>            }</a:t>
            </a:r>
          </a:p>
          <a:p>
            <a:r>
              <a:rPr lang="en-US" sz="1400" b="1" dirty="0">
                <a:latin typeface="Consolas" pitchFamily="49" charset="0"/>
              </a:rPr>
              <a:t>            reverse() {</a:t>
            </a:r>
          </a:p>
          <a:p>
            <a:r>
              <a:rPr lang="en-US" sz="1400" b="1" dirty="0">
                <a:latin typeface="Consolas" pitchFamily="49" charset="0"/>
              </a:rPr>
              <a:t>                </a:t>
            </a:r>
            <a:r>
              <a:rPr lang="en-US" sz="1400" b="1" dirty="0" err="1">
                <a:latin typeface="Consolas" pitchFamily="49" charset="0"/>
              </a:rPr>
              <a:t>document.write</a:t>
            </a:r>
            <a:r>
              <a:rPr lang="en-US" sz="1400" b="1" dirty="0">
                <a:latin typeface="Consolas" pitchFamily="49" charset="0"/>
              </a:rPr>
              <a:t>("reversing. . .&lt;</a:t>
            </a:r>
            <a:r>
              <a:rPr lang="en-US" sz="1400" b="1" dirty="0" err="1">
                <a:latin typeface="Consolas" pitchFamily="49" charset="0"/>
              </a:rPr>
              <a:t>br</a:t>
            </a:r>
            <a:r>
              <a:rPr lang="en-US" sz="1400" b="1" dirty="0">
                <a:latin typeface="Consolas" pitchFamily="49" charset="0"/>
              </a:rPr>
              <a:t>&gt;");</a:t>
            </a:r>
          </a:p>
          <a:p>
            <a:r>
              <a:rPr lang="en-US" sz="1400" b="1" dirty="0">
                <a:latin typeface="Consolas" pitchFamily="49" charset="0"/>
              </a:rPr>
              <a:t>            }</a:t>
            </a:r>
          </a:p>
          <a:p>
            <a:r>
              <a:rPr lang="en-US" sz="1400" b="1" dirty="0">
                <a:latin typeface="Consolas" pitchFamily="49" charset="0"/>
              </a:rPr>
              <a:t>        }</a:t>
            </a:r>
          </a:p>
          <a:p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rgbClr val="92D050"/>
                </a:solidFill>
                <a:latin typeface="Consolas" pitchFamily="49" charset="0"/>
              </a:rPr>
              <a:t>myCar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 = new Car();</a:t>
            </a:r>
          </a:p>
          <a:p>
            <a:r>
              <a:rPr lang="en-US" sz="1400" b="1" dirty="0" err="1">
                <a:solidFill>
                  <a:srgbClr val="92D050"/>
                </a:solidFill>
                <a:latin typeface="Consolas" pitchFamily="49" charset="0"/>
              </a:rPr>
              <a:t>myCar.accelerate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();</a:t>
            </a:r>
          </a:p>
          <a:p>
            <a:r>
              <a:rPr lang="en-US" sz="1400" b="1" dirty="0" err="1">
                <a:solidFill>
                  <a:srgbClr val="92D050"/>
                </a:solidFill>
                <a:latin typeface="Consolas" pitchFamily="49" charset="0"/>
              </a:rPr>
              <a:t>myCar.reverse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();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83066F-6B7F-DF65-D67C-CE029DB7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362200"/>
            <a:ext cx="8503920" cy="4249067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If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we have defined </a:t>
            </a:r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constructor</a:t>
            </a:r>
            <a:r>
              <a:rPr lang="en-US" sz="2200" dirty="0">
                <a:latin typeface="Corbel" pitchFamily="34" charset="0"/>
              </a:rPr>
              <a:t> method in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child class </a:t>
            </a:r>
            <a:r>
              <a:rPr lang="en-US" sz="2200" dirty="0">
                <a:latin typeface="Corbel" pitchFamily="34" charset="0"/>
              </a:rPr>
              <a:t>then it is </a:t>
            </a:r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our responsibility </a:t>
            </a:r>
            <a:r>
              <a:rPr lang="en-US" sz="2200" dirty="0">
                <a:latin typeface="Corbel" pitchFamily="34" charset="0"/>
              </a:rPr>
              <a:t>to call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parent class constructor </a:t>
            </a:r>
            <a:r>
              <a:rPr lang="en-US" sz="2200" dirty="0">
                <a:latin typeface="Corbel" pitchFamily="34" charset="0"/>
              </a:rPr>
              <a:t>using </a:t>
            </a:r>
            <a:r>
              <a:rPr lang="en-US" sz="2200" b="1" u="sng" dirty="0">
                <a:solidFill>
                  <a:schemeClr val="accent1"/>
                </a:solidFill>
                <a:latin typeface="Corbel" pitchFamily="34" charset="0"/>
              </a:rPr>
              <a:t>“super”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This call </a:t>
            </a:r>
            <a:r>
              <a:rPr lang="en-US" sz="2200" dirty="0">
                <a:latin typeface="Corbel" pitchFamily="34" charset="0"/>
              </a:rPr>
              <a:t>can be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given anywhere </a:t>
            </a:r>
            <a:r>
              <a:rPr lang="en-US" sz="2200" dirty="0">
                <a:latin typeface="Corbel" pitchFamily="34" charset="0"/>
              </a:rPr>
              <a:t>in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child class constructor </a:t>
            </a:r>
            <a:r>
              <a:rPr lang="en-US" sz="2200" dirty="0">
                <a:latin typeface="Corbel" pitchFamily="34" charset="0"/>
              </a:rPr>
              <a:t>but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must be given </a:t>
            </a:r>
            <a:r>
              <a:rPr lang="en-US" sz="2200" dirty="0">
                <a:latin typeface="Corbel" pitchFamily="34" charset="0"/>
              </a:rPr>
              <a:t>before using </a:t>
            </a:r>
            <a:r>
              <a:rPr lang="en-US" sz="2200" b="1" u="sng" dirty="0">
                <a:solidFill>
                  <a:schemeClr val="accent1"/>
                </a:solidFill>
                <a:latin typeface="Corbel" pitchFamily="34" charset="0"/>
              </a:rPr>
              <a:t>“this”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We can </a:t>
            </a:r>
            <a:r>
              <a:rPr lang="en-US" sz="2200" dirty="0">
                <a:latin typeface="Corbel" pitchFamily="34" charset="0"/>
              </a:rPr>
              <a:t>call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parent class constructor </a:t>
            </a:r>
            <a:r>
              <a:rPr lang="en-US" sz="2200" dirty="0">
                <a:latin typeface="Corbel" pitchFamily="34" charset="0"/>
              </a:rPr>
              <a:t>using </a:t>
            </a:r>
            <a:r>
              <a:rPr lang="en-US" sz="2200" b="1" u="sng" dirty="0">
                <a:solidFill>
                  <a:schemeClr val="accent1"/>
                </a:solidFill>
                <a:latin typeface="Corbel" pitchFamily="34" charset="0"/>
              </a:rPr>
              <a:t>“super”</a:t>
            </a:r>
            <a:r>
              <a:rPr lang="en-US" sz="2200" dirty="0">
                <a:latin typeface="Corbel" pitchFamily="34" charset="0"/>
              </a:rPr>
              <a:t> from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child class constructor</a:t>
            </a:r>
            <a:r>
              <a:rPr lang="en-US" sz="2200" dirty="0">
                <a:latin typeface="Corbel" pitchFamily="34" charset="0"/>
              </a:rPr>
              <a:t> only </a:t>
            </a:r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once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8F725E-0D13-1FA7-D6BA-8328D2E7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 Important Point !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7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286000"/>
            <a:ext cx="8503920" cy="41910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The keyword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super </a:t>
            </a:r>
            <a:r>
              <a:rPr lang="en-US" sz="2200" dirty="0">
                <a:latin typeface="Corbel" pitchFamily="34" charset="0"/>
              </a:rPr>
              <a:t>plays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special role </a:t>
            </a:r>
            <a:r>
              <a:rPr lang="en-US" sz="2200" dirty="0">
                <a:latin typeface="Corbel" pitchFamily="34" charset="0"/>
              </a:rPr>
              <a:t>in case of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overridden</a:t>
            </a:r>
            <a:r>
              <a:rPr lang="en-US" sz="2200" dirty="0">
                <a:latin typeface="Corbel" pitchFamily="34" charset="0"/>
              </a:rPr>
              <a:t> method also.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If in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child class </a:t>
            </a:r>
            <a:r>
              <a:rPr lang="en-US" sz="2200" dirty="0">
                <a:latin typeface="Corbel" pitchFamily="34" charset="0"/>
              </a:rPr>
              <a:t>we have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overridden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parent class </a:t>
            </a:r>
            <a:r>
              <a:rPr lang="en-US" sz="2200" dirty="0">
                <a:latin typeface="Corbel" pitchFamily="34" charset="0"/>
              </a:rPr>
              <a:t>method and then we want to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call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parent class version </a:t>
            </a:r>
            <a:r>
              <a:rPr lang="en-US" sz="2200" dirty="0">
                <a:latin typeface="Corbel" pitchFamily="34" charset="0"/>
              </a:rPr>
              <a:t>of the method  , then in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this case also </a:t>
            </a:r>
            <a:r>
              <a:rPr lang="en-US" sz="2200" dirty="0">
                <a:latin typeface="Corbel" pitchFamily="34" charset="0"/>
              </a:rPr>
              <a:t>we use the keyword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super</a:t>
            </a:r>
            <a:r>
              <a:rPr lang="en-US" sz="2200" dirty="0">
                <a:latin typeface="Corbel" pitchFamily="34" charset="0"/>
              </a:rPr>
              <a:t> for calling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overridden method.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3D25CB-D60C-4BD0-9FC4-893D427F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Using “super” With Overriding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0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2362200"/>
            <a:ext cx="8077200" cy="403860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Consolas" pitchFamily="49" charset="0"/>
              </a:rPr>
              <a:t>class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Emp</a:t>
            </a:r>
            <a:r>
              <a:rPr lang="en-US" sz="1200" b="1" dirty="0">
                <a:latin typeface="Consolas" pitchFamily="49" charset="0"/>
              </a:rPr>
              <a:t> {</a:t>
            </a:r>
          </a:p>
          <a:p>
            <a:r>
              <a:rPr lang="en-US" sz="1200" b="1" dirty="0">
                <a:latin typeface="Consolas" pitchFamily="49" charset="0"/>
              </a:rPr>
              <a:t>            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constructor(name, salary) </a:t>
            </a:r>
            <a:r>
              <a:rPr lang="en-US" sz="1200" b="1" dirty="0">
                <a:latin typeface="Consolas" pitchFamily="49" charset="0"/>
              </a:rPr>
              <a:t>{</a:t>
            </a:r>
          </a:p>
          <a:p>
            <a:r>
              <a:rPr lang="en-US" sz="1200" b="1" dirty="0">
                <a:latin typeface="Consolas" pitchFamily="49" charset="0"/>
              </a:rPr>
              <a:t>                this.name = name;</a:t>
            </a:r>
          </a:p>
          <a:p>
            <a:r>
              <a:rPr lang="en-US" sz="1200" b="1" dirty="0">
                <a:latin typeface="Consolas" pitchFamily="49" charset="0"/>
              </a:rPr>
              <a:t>                </a:t>
            </a:r>
            <a:r>
              <a:rPr lang="en-US" sz="1200" b="1" dirty="0" err="1">
                <a:latin typeface="Consolas" pitchFamily="49" charset="0"/>
              </a:rPr>
              <a:t>this.salary</a:t>
            </a:r>
            <a:r>
              <a:rPr lang="en-US" sz="1200" b="1" dirty="0">
                <a:latin typeface="Consolas" pitchFamily="49" charset="0"/>
              </a:rPr>
              <a:t> = salary;</a:t>
            </a:r>
          </a:p>
          <a:p>
            <a:r>
              <a:rPr lang="en-US" sz="1200" b="1" dirty="0">
                <a:latin typeface="Consolas" pitchFamily="49" charset="0"/>
              </a:rPr>
              <a:t>            }</a:t>
            </a:r>
          </a:p>
          <a:p>
            <a:r>
              <a:rPr lang="en-US" sz="1200" b="1" dirty="0">
                <a:latin typeface="Consolas" pitchFamily="49" charset="0"/>
              </a:rPr>
              <a:t>            </a:t>
            </a:r>
            <a:r>
              <a:rPr lang="en-US" sz="1200" b="1" dirty="0" err="1">
                <a:latin typeface="Consolas" pitchFamily="49" charset="0"/>
              </a:rPr>
              <a:t>toString</a:t>
            </a:r>
            <a:r>
              <a:rPr lang="en-US" sz="1200" b="1" dirty="0">
                <a:latin typeface="Consolas" pitchFamily="49" charset="0"/>
              </a:rPr>
              <a:t>() {</a:t>
            </a:r>
          </a:p>
          <a:p>
            <a:r>
              <a:rPr lang="en-US" sz="1200" b="1" dirty="0">
                <a:latin typeface="Consolas" pitchFamily="49" charset="0"/>
              </a:rPr>
              <a:t>                return `Name:${this.name},Salary:${</a:t>
            </a:r>
            <a:r>
              <a:rPr lang="en-US" sz="1200" b="1" dirty="0" err="1">
                <a:latin typeface="Consolas" pitchFamily="49" charset="0"/>
              </a:rPr>
              <a:t>this.salary</a:t>
            </a:r>
            <a:r>
              <a:rPr lang="en-US" sz="1200" b="1" dirty="0">
                <a:latin typeface="Consolas" pitchFamily="49" charset="0"/>
              </a:rPr>
              <a:t>}`;</a:t>
            </a:r>
          </a:p>
          <a:p>
            <a:r>
              <a:rPr lang="en-US" sz="1200" b="1" dirty="0">
                <a:latin typeface="Consolas" pitchFamily="49" charset="0"/>
              </a:rPr>
              <a:t>            }</a:t>
            </a:r>
          </a:p>
          <a:p>
            <a:r>
              <a:rPr lang="en-US" sz="1200" b="1" dirty="0">
                <a:latin typeface="Consolas" pitchFamily="49" charset="0"/>
              </a:rPr>
              <a:t>        }</a:t>
            </a:r>
          </a:p>
          <a:p>
            <a:r>
              <a:rPr lang="en-US" sz="1200" b="1" dirty="0">
                <a:latin typeface="Consolas" pitchFamily="49" charset="0"/>
              </a:rPr>
              <a:t>class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Manager</a:t>
            </a:r>
            <a:r>
              <a:rPr lang="en-US" sz="1200" b="1" dirty="0">
                <a:latin typeface="Consolas" pitchFamily="49" charset="0"/>
              </a:rPr>
              <a:t> extends 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Emp</a:t>
            </a:r>
            <a:r>
              <a:rPr lang="en-US" sz="1200" b="1" dirty="0">
                <a:latin typeface="Consolas" pitchFamily="49" charset="0"/>
              </a:rPr>
              <a:t> {</a:t>
            </a:r>
          </a:p>
          <a:p>
            <a:r>
              <a:rPr lang="en-US" sz="1200" b="1" dirty="0">
                <a:latin typeface="Consolas" pitchFamily="49" charset="0"/>
              </a:rPr>
              <a:t>            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constructor(name, salary, bonus)</a:t>
            </a:r>
            <a:r>
              <a:rPr lang="en-US" sz="1200" b="1" dirty="0">
                <a:latin typeface="Consolas" pitchFamily="49" charset="0"/>
              </a:rPr>
              <a:t> {</a:t>
            </a:r>
          </a:p>
          <a:p>
            <a:r>
              <a:rPr lang="en-US" sz="1200" b="1" dirty="0">
                <a:latin typeface="Consolas" pitchFamily="49" charset="0"/>
              </a:rPr>
              <a:t>                </a:t>
            </a:r>
            <a:r>
              <a:rPr lang="en-US" sz="1200" b="1" dirty="0">
                <a:solidFill>
                  <a:schemeClr val="accent1"/>
                </a:solidFill>
                <a:latin typeface="Consolas" pitchFamily="49" charset="0"/>
              </a:rPr>
              <a:t>super(name, salary);</a:t>
            </a:r>
          </a:p>
          <a:p>
            <a:r>
              <a:rPr lang="en-US" sz="1200" b="1" dirty="0">
                <a:latin typeface="Consolas" pitchFamily="49" charset="0"/>
              </a:rPr>
              <a:t>                </a:t>
            </a:r>
            <a:r>
              <a:rPr lang="en-US" sz="1200" b="1" dirty="0" err="1">
                <a:latin typeface="Consolas" pitchFamily="49" charset="0"/>
              </a:rPr>
              <a:t>this.bonus</a:t>
            </a:r>
            <a:r>
              <a:rPr lang="en-US" sz="1200" b="1" dirty="0">
                <a:latin typeface="Consolas" pitchFamily="49" charset="0"/>
              </a:rPr>
              <a:t> = bonus;</a:t>
            </a:r>
          </a:p>
          <a:p>
            <a:r>
              <a:rPr lang="en-US" sz="1200" b="1" dirty="0">
                <a:latin typeface="Consolas" pitchFamily="49" charset="0"/>
              </a:rPr>
              <a:t>            }</a:t>
            </a:r>
          </a:p>
          <a:p>
            <a:r>
              <a:rPr lang="en-US" sz="1200" b="1" dirty="0">
                <a:latin typeface="Consolas" pitchFamily="49" charset="0"/>
              </a:rPr>
              <a:t>            </a:t>
            </a:r>
            <a:r>
              <a:rPr lang="en-US" sz="1200" b="1" dirty="0" err="1">
                <a:latin typeface="Consolas" pitchFamily="49" charset="0"/>
              </a:rPr>
              <a:t>toString</a:t>
            </a:r>
            <a:r>
              <a:rPr lang="en-US" sz="1200" b="1" dirty="0">
                <a:latin typeface="Consolas" pitchFamily="49" charset="0"/>
              </a:rPr>
              <a:t>() {</a:t>
            </a:r>
          </a:p>
          <a:p>
            <a:r>
              <a:rPr lang="en-US" sz="1200" b="1" dirty="0">
                <a:latin typeface="Consolas" pitchFamily="49" charset="0"/>
              </a:rPr>
              <a:t>                return `${</a:t>
            </a:r>
            <a:r>
              <a:rPr lang="en-US" sz="1200" b="1" dirty="0" err="1">
                <a:solidFill>
                  <a:schemeClr val="accent1"/>
                </a:solidFill>
                <a:latin typeface="Consolas" pitchFamily="49" charset="0"/>
              </a:rPr>
              <a:t>super.toString</a:t>
            </a:r>
            <a:r>
              <a:rPr lang="en-US" sz="1200" b="1" dirty="0">
                <a:solidFill>
                  <a:schemeClr val="accent1"/>
                </a:solidFill>
                <a:latin typeface="Consolas" pitchFamily="49" charset="0"/>
              </a:rPr>
              <a:t>()</a:t>
            </a:r>
            <a:r>
              <a:rPr lang="en-US" sz="1200" b="1" dirty="0">
                <a:latin typeface="Consolas" pitchFamily="49" charset="0"/>
              </a:rPr>
              <a:t>},Bonus:${</a:t>
            </a:r>
            <a:r>
              <a:rPr lang="en-US" sz="1200" b="1" dirty="0" err="1">
                <a:latin typeface="Consolas" pitchFamily="49" charset="0"/>
              </a:rPr>
              <a:t>this.bonus</a:t>
            </a:r>
            <a:r>
              <a:rPr lang="en-US" sz="1200" b="1" dirty="0">
                <a:latin typeface="Consolas" pitchFamily="49" charset="0"/>
              </a:rPr>
              <a:t>}`;</a:t>
            </a:r>
          </a:p>
          <a:p>
            <a:r>
              <a:rPr lang="en-US" sz="1200" b="1" dirty="0">
                <a:latin typeface="Consolas" pitchFamily="49" charset="0"/>
              </a:rPr>
              <a:t>            }</a:t>
            </a:r>
          </a:p>
          <a:p>
            <a:r>
              <a:rPr lang="en-US" sz="1200" b="1" dirty="0">
                <a:latin typeface="Consolas" pitchFamily="49" charset="0"/>
              </a:rPr>
              <a:t>        }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let boss = new Manager("Ravi", 20000, 10000);</a:t>
            </a:r>
          </a:p>
          <a:p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document.write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("Manager details&lt;</a:t>
            </a:r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br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&gt;");</a:t>
            </a:r>
          </a:p>
          <a:p>
            <a:r>
              <a:rPr lang="en-US" sz="1200" b="1" dirty="0" err="1">
                <a:solidFill>
                  <a:srgbClr val="00B050"/>
                </a:solidFill>
                <a:latin typeface="Consolas" pitchFamily="49" charset="0"/>
              </a:rPr>
              <a:t>document.write</a:t>
            </a:r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(boss);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nsolas" pitchFamily="49" charset="0"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DEF53B-9878-BB06-1541-AF80FC24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6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56" y="2362200"/>
            <a:ext cx="8503920" cy="4267200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Circle</a:t>
            </a:r>
            <a:r>
              <a:rPr lang="en-US" sz="2400" dirty="0">
                <a:latin typeface="Corbel" pitchFamily="34" charset="0"/>
              </a:rPr>
              <a:t> having the following: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constructor</a:t>
            </a:r>
            <a:r>
              <a:rPr lang="en-US" sz="1900" dirty="0">
                <a:latin typeface="Corbel" pitchFamily="34" charset="0"/>
              </a:rPr>
              <a:t> for initializing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radius</a:t>
            </a: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method </a:t>
            </a:r>
            <a:r>
              <a:rPr lang="en-US" sz="1900" dirty="0">
                <a:latin typeface="Corbel" pitchFamily="34" charset="0"/>
              </a:rPr>
              <a:t>called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area() </a:t>
            </a:r>
            <a:r>
              <a:rPr lang="en-US" sz="1900" dirty="0">
                <a:latin typeface="Corbel" pitchFamily="34" charset="0"/>
              </a:rPr>
              <a:t>that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area </a:t>
            </a:r>
            <a:r>
              <a:rPr lang="en-US" sz="1900" dirty="0">
                <a:latin typeface="Corbel" pitchFamily="34" charset="0"/>
              </a:rPr>
              <a:t>of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circle </a:t>
            </a:r>
          </a:p>
          <a:p>
            <a:pPr marL="457200" indent="-457200"/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Now create</a:t>
            </a:r>
            <a:r>
              <a:rPr lang="en-US" sz="2400" dirty="0">
                <a:latin typeface="Corbel" pitchFamily="34" charset="0"/>
              </a:rPr>
              <a:t> a child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of 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Circle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Cylinder</a:t>
            </a:r>
            <a:r>
              <a:rPr lang="en-US" sz="2400" dirty="0">
                <a:latin typeface="Corbel" pitchFamily="34" charset="0"/>
              </a:rPr>
              <a:t> having the following:</a:t>
            </a:r>
          </a:p>
          <a:p>
            <a:pPr marL="457200" indent="-457200"/>
            <a:endParaRPr lang="en-US" sz="2400" dirty="0">
              <a:latin typeface="Corbel" pitchFamily="34" charset="0"/>
            </a:endParaRP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constructor</a:t>
            </a:r>
            <a:r>
              <a:rPr lang="en-US" sz="1900" dirty="0">
                <a:latin typeface="Corbel" pitchFamily="34" charset="0"/>
              </a:rPr>
              <a:t> for initializing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height</a:t>
            </a: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method </a:t>
            </a:r>
            <a:r>
              <a:rPr lang="en-US" sz="1900" dirty="0">
                <a:latin typeface="Corbel" pitchFamily="34" charset="0"/>
              </a:rPr>
              <a:t>called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area() </a:t>
            </a:r>
            <a:r>
              <a:rPr lang="en-US" sz="1900" dirty="0">
                <a:latin typeface="Corbel" pitchFamily="34" charset="0"/>
              </a:rPr>
              <a:t>that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area </a:t>
            </a:r>
            <a:r>
              <a:rPr lang="en-US" sz="1900" dirty="0">
                <a:latin typeface="Corbel" pitchFamily="34" charset="0"/>
              </a:rPr>
              <a:t>of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cylinder </a:t>
            </a:r>
          </a:p>
          <a:p>
            <a:pPr marL="731520" lvl="1" indent="-457200"/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method </a:t>
            </a:r>
            <a:r>
              <a:rPr lang="en-US" sz="1900" dirty="0">
                <a:latin typeface="Corbel" pitchFamily="34" charset="0"/>
              </a:rPr>
              <a:t>called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volume() </a:t>
            </a:r>
            <a:r>
              <a:rPr lang="en-US" sz="1900" dirty="0">
                <a:latin typeface="Corbel" pitchFamily="34" charset="0"/>
              </a:rPr>
              <a:t>that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volume </a:t>
            </a:r>
            <a:r>
              <a:rPr lang="en-US" sz="1900" dirty="0">
                <a:latin typeface="Corbel" pitchFamily="34" charset="0"/>
              </a:rPr>
              <a:t>of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cylinder </a:t>
            </a:r>
          </a:p>
          <a:p>
            <a:pPr marL="731520" lvl="1" indent="-457200"/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31520" lvl="1" indent="-457200"/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BC721E-C194-3CBE-9D6D-2DE24CAC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29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Create a class named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"Model" </a:t>
            </a:r>
            <a:r>
              <a:rPr lang="en-US" sz="2200" dirty="0">
                <a:latin typeface="Corbel" pitchFamily="34" charset="0"/>
              </a:rPr>
              <a:t>which will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inherit</a:t>
            </a:r>
            <a:r>
              <a:rPr lang="en-US" sz="2200" dirty="0">
                <a:latin typeface="Corbel" pitchFamily="34" charset="0"/>
              </a:rPr>
              <a:t> the methods from the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"Car" </a:t>
            </a:r>
            <a:r>
              <a:rPr lang="en-US" sz="2200" dirty="0">
                <a:latin typeface="Corbel" pitchFamily="34" charset="0"/>
              </a:rPr>
              <a:t>class:</a:t>
            </a:r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q"/>
            </a:pPr>
            <a:endParaRPr lang="en-US" sz="32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403" y="3048000"/>
            <a:ext cx="7919113" cy="39624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nsolas" pitchFamily="49" charset="0"/>
              </a:rPr>
              <a:t>class 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Car</a:t>
            </a:r>
            <a:r>
              <a:rPr lang="en-US" sz="1600" b="1" dirty="0">
                <a:latin typeface="Consolas" pitchFamily="49" charset="0"/>
              </a:rPr>
              <a:t> {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 </a:t>
            </a:r>
            <a:r>
              <a:rPr lang="en-US" sz="1600" b="1" dirty="0">
                <a:solidFill>
                  <a:srgbClr val="FF9900"/>
                </a:solidFill>
                <a:latin typeface="Consolas" pitchFamily="49" charset="0"/>
              </a:rPr>
              <a:t>constructor(brand)</a:t>
            </a:r>
            <a:r>
              <a:rPr lang="en-US" sz="1600" b="1" dirty="0">
                <a:latin typeface="Consolas" pitchFamily="49" charset="0"/>
              </a:rPr>
              <a:t> {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  </a:t>
            </a:r>
            <a:r>
              <a:rPr lang="en-US" sz="1600" b="1" dirty="0" err="1">
                <a:latin typeface="Consolas" pitchFamily="49" charset="0"/>
              </a:rPr>
              <a:t>this.carname</a:t>
            </a:r>
            <a:r>
              <a:rPr lang="en-US" sz="1600" b="1" dirty="0">
                <a:latin typeface="Consolas" pitchFamily="49" charset="0"/>
              </a:rPr>
              <a:t> = brand;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}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 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present() </a:t>
            </a:r>
            <a:r>
              <a:rPr lang="en-US" sz="1600" b="1" dirty="0">
                <a:latin typeface="Consolas" pitchFamily="49" charset="0"/>
              </a:rPr>
              <a:t>{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  return 'I have a ' + </a:t>
            </a:r>
            <a:r>
              <a:rPr lang="en-US" sz="1600" b="1" dirty="0" err="1">
                <a:latin typeface="Consolas" pitchFamily="49" charset="0"/>
              </a:rPr>
              <a:t>this.carname</a:t>
            </a:r>
            <a:r>
              <a:rPr lang="en-US" sz="1600" b="1" dirty="0">
                <a:latin typeface="Consolas" pitchFamily="49" charset="0"/>
              </a:rPr>
              <a:t>;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}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}</a:t>
            </a:r>
            <a:br>
              <a:rPr lang="en-US" sz="1600" b="1" dirty="0">
                <a:latin typeface="Consolas" pitchFamily="49" charset="0"/>
              </a:rPr>
            </a:b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class 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Model</a:t>
            </a:r>
            <a:r>
              <a:rPr lang="en-US" sz="1600" b="1" dirty="0"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extends Car </a:t>
            </a:r>
            <a:r>
              <a:rPr lang="en-US" sz="1600" b="1" dirty="0">
                <a:latin typeface="Consolas" pitchFamily="49" charset="0"/>
              </a:rPr>
              <a:t>{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 constructor(brand, mod) </a:t>
            </a:r>
            <a:r>
              <a:rPr lang="en-US" sz="1600" b="1" dirty="0">
                <a:latin typeface="Consolas" pitchFamily="49" charset="0"/>
              </a:rPr>
              <a:t>{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  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super(brand);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  </a:t>
            </a:r>
            <a:r>
              <a:rPr lang="en-US" sz="1600" b="1" dirty="0" err="1">
                <a:latin typeface="Consolas" pitchFamily="49" charset="0"/>
              </a:rPr>
              <a:t>this.model</a:t>
            </a:r>
            <a:r>
              <a:rPr lang="en-US" sz="1600" b="1" dirty="0">
                <a:latin typeface="Consolas" pitchFamily="49" charset="0"/>
              </a:rPr>
              <a:t> = mod;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395B46-EE21-1FAE-4B78-42DC920E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15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2933722"/>
            <a:ext cx="8153400" cy="36385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show() </a:t>
            </a:r>
            <a:r>
              <a:rPr lang="en-US" sz="1600" b="1" dirty="0">
                <a:latin typeface="Consolas" pitchFamily="49" charset="0"/>
              </a:rPr>
              <a:t>{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  return </a:t>
            </a:r>
            <a:r>
              <a:rPr lang="en-US" sz="1600" b="1" dirty="0" err="1">
                <a:latin typeface="Consolas" pitchFamily="49" charset="0"/>
              </a:rPr>
              <a:t>this.present</a:t>
            </a:r>
            <a:r>
              <a:rPr lang="en-US" sz="1600" b="1" dirty="0">
                <a:latin typeface="Consolas" pitchFamily="49" charset="0"/>
              </a:rPr>
              <a:t>() + ', it is a ' + </a:t>
            </a:r>
            <a:r>
              <a:rPr lang="en-US" sz="1600" b="1" dirty="0" err="1">
                <a:latin typeface="Consolas" pitchFamily="49" charset="0"/>
              </a:rPr>
              <a:t>this.model</a:t>
            </a:r>
            <a:r>
              <a:rPr lang="en-US" sz="1600" b="1" dirty="0">
                <a:latin typeface="Consolas" pitchFamily="49" charset="0"/>
              </a:rPr>
              <a:t>;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}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}</a:t>
            </a:r>
            <a:br>
              <a:rPr lang="en-US" sz="1600" b="1" dirty="0">
                <a:latin typeface="Consolas" pitchFamily="49" charset="0"/>
              </a:rPr>
            </a:b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let </a:t>
            </a:r>
            <a:r>
              <a:rPr lang="en-US" sz="1600" b="1" dirty="0" err="1">
                <a:solidFill>
                  <a:srgbClr val="92D050"/>
                </a:solidFill>
                <a:latin typeface="Consolas" pitchFamily="49" charset="0"/>
              </a:rPr>
              <a:t>myCar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 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new Model("Ford", "Mustang");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 err="1">
                <a:latin typeface="Consolas" pitchFamily="49" charset="0"/>
              </a:rPr>
              <a:t>document.getElementById</a:t>
            </a:r>
            <a:r>
              <a:rPr lang="en-US" sz="1600" b="1" dirty="0">
                <a:latin typeface="Consolas" pitchFamily="49" charset="0"/>
              </a:rPr>
              <a:t>("demo").</a:t>
            </a:r>
            <a:r>
              <a:rPr lang="en-US" sz="1600" b="1" dirty="0" err="1">
                <a:latin typeface="Consolas" pitchFamily="49" charset="0"/>
              </a:rPr>
              <a:t>innerHTML</a:t>
            </a:r>
            <a:r>
              <a:rPr lang="en-US" sz="1600" b="1" dirty="0">
                <a:latin typeface="Consolas" pitchFamily="49" charset="0"/>
              </a:rPr>
              <a:t> = </a:t>
            </a:r>
            <a:r>
              <a:rPr lang="en-US" sz="1600" b="1" dirty="0" err="1">
                <a:latin typeface="Consolas" pitchFamily="49" charset="0"/>
              </a:rPr>
              <a:t>myCar.show</a:t>
            </a:r>
            <a:r>
              <a:rPr lang="en-US" sz="1600" b="1" dirty="0">
                <a:latin typeface="Consolas" pitchFamily="49" charset="0"/>
              </a:rPr>
              <a:t>();</a:t>
            </a:r>
          </a:p>
          <a:p>
            <a:pPr>
              <a:buNone/>
            </a:pP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 </a:t>
            </a:r>
            <a:endParaRPr lang="en-US" b="1" dirty="0">
              <a:latin typeface="Consolas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C64A3-4F80-8B75-92A6-0AE324D8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362200"/>
            <a:ext cx="8503920" cy="42672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There are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two kinds </a:t>
            </a:r>
            <a:r>
              <a:rPr lang="en-US" sz="2200" dirty="0">
                <a:latin typeface="Corbel" pitchFamily="34" charset="0"/>
              </a:rPr>
              <a:t>of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object properties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JavaScript</a:t>
            </a:r>
            <a:r>
              <a:rPr lang="en-US" sz="2200" dirty="0">
                <a:latin typeface="Corbel" pitchFamily="34" charset="0"/>
              </a:rPr>
              <a:t> and they   are :</a:t>
            </a:r>
          </a:p>
          <a:p>
            <a:pPr marL="457200" indent="-457200"/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800100" lvl="1" indent="-457200"/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Data Properties</a:t>
            </a:r>
          </a:p>
          <a:p>
            <a:pPr marL="800100" lvl="1" indent="-457200"/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Accessor Properties</a:t>
            </a:r>
          </a:p>
          <a:p>
            <a:pPr marL="457200" indent="-457200"/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/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/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Data Properties: </a:t>
            </a:r>
            <a:r>
              <a:rPr lang="en-US" sz="2200" dirty="0">
                <a:latin typeface="Corbel" pitchFamily="34" charset="0"/>
              </a:rPr>
              <a:t>All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properties</a:t>
            </a:r>
            <a:r>
              <a:rPr lang="en-US" sz="2200" dirty="0">
                <a:latin typeface="Corbel" pitchFamily="34" charset="0"/>
              </a:rPr>
              <a:t> that we’ve been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using until now</a:t>
            </a:r>
            <a:r>
              <a:rPr lang="en-US" sz="2200" dirty="0">
                <a:latin typeface="Corbel" pitchFamily="34" charset="0"/>
              </a:rPr>
              <a:t> were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 properties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457200" indent="-457200"/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/>
            <a:endParaRPr lang="en-US" sz="2400" b="1" dirty="0">
              <a:solidFill>
                <a:srgbClr val="D60093"/>
              </a:solidFill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1B575-8B12-1EFA-9443-C7166240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Getter And Setter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60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209800"/>
            <a:ext cx="8503920" cy="4495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Accessor Properties: </a:t>
            </a:r>
            <a:r>
              <a:rPr lang="en-US" sz="2200" dirty="0">
                <a:latin typeface="Corbel" pitchFamily="34" charset="0"/>
              </a:rPr>
              <a:t>They are essentially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functions </a:t>
            </a:r>
            <a:r>
              <a:rPr lang="en-US" sz="2200" dirty="0">
                <a:latin typeface="Corbel" pitchFamily="34" charset="0"/>
              </a:rPr>
              <a:t>that execute on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getting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setting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value</a:t>
            </a:r>
            <a:r>
              <a:rPr lang="en-US" sz="2200" dirty="0">
                <a:latin typeface="Corbel" pitchFamily="34" charset="0"/>
              </a:rPr>
              <a:t>, but look like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regular properties </a:t>
            </a:r>
            <a:r>
              <a:rPr lang="en-US" sz="2200" dirty="0">
                <a:latin typeface="Corbel" pitchFamily="34" charset="0"/>
              </a:rPr>
              <a:t>to an </a:t>
            </a:r>
            <a:r>
              <a:rPr lang="en-US" sz="2200" b="1" dirty="0">
                <a:solidFill>
                  <a:srgbClr val="CC0099"/>
                </a:solidFill>
                <a:latin typeface="Corbel" pitchFamily="34" charset="0"/>
              </a:rPr>
              <a:t>external code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pPr marL="457200" indent="-457200"/>
            <a:endParaRPr lang="en-US" sz="2200" b="1" dirty="0">
              <a:solidFill>
                <a:srgbClr val="D60093"/>
              </a:solidFill>
              <a:latin typeface="Corbel" pitchFamily="34" charset="0"/>
            </a:endParaRPr>
          </a:p>
          <a:p>
            <a:pPr marL="457200" indent="-457200"/>
            <a:endParaRPr lang="en-US" sz="2200" b="1" dirty="0">
              <a:solidFill>
                <a:srgbClr val="D60093"/>
              </a:solidFill>
              <a:latin typeface="Corbel" pitchFamily="34" charset="0"/>
            </a:endParaRPr>
          </a:p>
          <a:p>
            <a:pPr marL="457200" indent="-457200"/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Accessor properties </a:t>
            </a:r>
            <a:r>
              <a:rPr lang="en-US" sz="2200" dirty="0">
                <a:latin typeface="Corbel" pitchFamily="34" charset="0"/>
              </a:rPr>
              <a:t>are represented by “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getter</a:t>
            </a:r>
            <a:r>
              <a:rPr lang="en-US" sz="2200" dirty="0">
                <a:latin typeface="Corbel" pitchFamily="34" charset="0"/>
              </a:rPr>
              <a:t>” and “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setter</a:t>
            </a:r>
            <a:r>
              <a:rPr lang="en-US" sz="2200" dirty="0">
                <a:latin typeface="Corbel" pitchFamily="34" charset="0"/>
              </a:rPr>
              <a:t>” methods. 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In an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object literal </a:t>
            </a:r>
            <a:r>
              <a:rPr lang="en-US" sz="2200" dirty="0">
                <a:latin typeface="Corbel" pitchFamily="34" charset="0"/>
              </a:rPr>
              <a:t>they are denoted by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get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set</a:t>
            </a:r>
            <a:r>
              <a:rPr lang="en-US" sz="2200" dirty="0">
                <a:latin typeface="Corbel" pitchFamily="34" charset="0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10C798-3AA8-5C44-3803-EB55C5A8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Getter And Setter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4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503920" cy="485428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200" dirty="0">
                <a:solidFill>
                  <a:schemeClr val="tx1"/>
                </a:solidFill>
                <a:latin typeface="Corbel" pitchFamily="34" charset="0"/>
                <a:cs typeface="Calibri" pitchFamily="34" charset="0"/>
              </a:rPr>
              <a:t>Just like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  <a:cs typeface="Calibri" pitchFamily="34" charset="0"/>
              </a:rPr>
              <a:t>other languages </a:t>
            </a:r>
            <a:r>
              <a:rPr lang="en-US" sz="2200" dirty="0">
                <a:solidFill>
                  <a:schemeClr val="tx1"/>
                </a:solidFill>
                <a:latin typeface="Corbel" pitchFamily="34" charset="0"/>
                <a:cs typeface="Calibri" pitchFamily="34" charset="0"/>
              </a:rPr>
              <a:t>, a class 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  <a:cs typeface="Calibri" pitchFamily="34" charset="0"/>
              </a:rPr>
              <a:t>JS</a:t>
            </a:r>
            <a:r>
              <a:rPr lang="en-US" sz="2200" dirty="0">
                <a:solidFill>
                  <a:schemeClr val="tx1"/>
                </a:solidFill>
                <a:latin typeface="Corbel" pitchFamily="34" charset="0"/>
                <a:cs typeface="Calibri" pitchFamily="34" charset="0"/>
              </a:rPr>
              <a:t> is a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  <a:cs typeface="Calibri" pitchFamily="34" charset="0"/>
              </a:rPr>
              <a:t>template /structure </a:t>
            </a:r>
            <a:r>
              <a:rPr lang="en-US" sz="2200" dirty="0">
                <a:solidFill>
                  <a:schemeClr val="tx1"/>
                </a:solidFill>
                <a:latin typeface="Corbel" pitchFamily="34" charset="0"/>
                <a:cs typeface="Calibri" pitchFamily="34" charset="0"/>
              </a:rPr>
              <a:t>for creating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  <a:cs typeface="Calibri" pitchFamily="34" charset="0"/>
              </a:rPr>
              <a:t>Objects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.</a:t>
            </a:r>
          </a:p>
          <a:p>
            <a:pPr marL="514350" indent="-514350">
              <a:buClr>
                <a:schemeClr val="tx1"/>
              </a:buClr>
              <a:buFont typeface="Wingdings" pitchFamily="2" charset="2"/>
              <a:buChar char="q"/>
            </a:pPr>
            <a:endParaRPr lang="en-US" sz="2200" dirty="0">
              <a:latin typeface="Corbel" pitchFamily="34" charset="0"/>
              <a:cs typeface="Calibri" pitchFamily="34" charset="0"/>
            </a:endParaRPr>
          </a:p>
          <a:p>
            <a:pPr marL="514350" indent="-514350"/>
            <a:r>
              <a:rPr lang="en-US" sz="2200" dirty="0">
                <a:latin typeface="Corbel" pitchFamily="34" charset="0"/>
                <a:cs typeface="Calibri" pitchFamily="34" charset="0"/>
              </a:rPr>
              <a:t>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  <a:cs typeface="Calibri" pitchFamily="34" charset="0"/>
              </a:rPr>
              <a:t>class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 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  <a:cs typeface="Calibri" pitchFamily="34" charset="0"/>
              </a:rPr>
              <a:t>JS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 can contain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  <a:cs typeface="Calibri" pitchFamily="34" charset="0"/>
              </a:rPr>
              <a:t>5 types 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of elements:</a:t>
            </a:r>
          </a:p>
          <a:p>
            <a:pPr marL="857250" lvl="1" indent="-514350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  <a:cs typeface="Calibri" pitchFamily="34" charset="0"/>
              </a:rPr>
              <a:t>1. properties</a:t>
            </a:r>
          </a:p>
          <a:p>
            <a:pPr marL="857250" lvl="1" indent="-514350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  <a:cs typeface="Calibri" pitchFamily="34" charset="0"/>
              </a:rPr>
              <a:t>2. constructors</a:t>
            </a:r>
          </a:p>
          <a:p>
            <a:pPr marL="857250" lvl="1" indent="-514350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  <a:cs typeface="Calibri" pitchFamily="34" charset="0"/>
              </a:rPr>
              <a:t>3. methods</a:t>
            </a:r>
          </a:p>
          <a:p>
            <a:pPr marL="857250" lvl="1" indent="-514350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  <a:cs typeface="Calibri" pitchFamily="34" charset="0"/>
              </a:rPr>
              <a:t>4. setter/getter </a:t>
            </a:r>
          </a:p>
          <a:p>
            <a:pPr marL="857250" lvl="1" indent="-514350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  <a:cs typeface="Calibri" pitchFamily="34" charset="0"/>
              </a:rPr>
              <a:t>5. static members</a:t>
            </a:r>
          </a:p>
          <a:p>
            <a:pPr marL="0" indent="0">
              <a:buNone/>
            </a:pPr>
            <a:endParaRPr lang="en-US" sz="2200" dirty="0">
              <a:latin typeface="Corbel" pitchFamily="34" charset="0"/>
              <a:cs typeface="Calibri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37B373-FE58-A7F7-2B2E-68F438A6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Important Points About Class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2860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Create a </a:t>
            </a:r>
            <a:r>
              <a:rPr lang="en-US" sz="2200" b="1" dirty="0">
                <a:solidFill>
                  <a:srgbClr val="660033"/>
                </a:solidFill>
                <a:latin typeface="Corbel" pitchFamily="34" charset="0"/>
              </a:rPr>
              <a:t>getter</a:t>
            </a:r>
            <a:r>
              <a:rPr lang="en-US" sz="2200" dirty="0">
                <a:latin typeface="Corbel" pitchFamily="34" charset="0"/>
              </a:rPr>
              <a:t> and a </a:t>
            </a:r>
            <a:r>
              <a:rPr lang="en-US" sz="2200" b="1" dirty="0">
                <a:solidFill>
                  <a:srgbClr val="660033"/>
                </a:solidFill>
                <a:latin typeface="Corbel" pitchFamily="34" charset="0"/>
              </a:rPr>
              <a:t>setter</a:t>
            </a:r>
            <a:r>
              <a:rPr lang="en-US" sz="2200" dirty="0">
                <a:latin typeface="Corbel" pitchFamily="34" charset="0"/>
              </a:rPr>
              <a:t> for the 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"</a:t>
            </a:r>
            <a:r>
              <a:rPr lang="en-US" sz="2200" b="1" dirty="0" err="1">
                <a:solidFill>
                  <a:srgbClr val="00B0F0"/>
                </a:solidFill>
                <a:latin typeface="Corbel" pitchFamily="34" charset="0"/>
              </a:rPr>
              <a:t>carname</a:t>
            </a:r>
            <a:r>
              <a:rPr lang="en-US" sz="2200" b="1" dirty="0">
                <a:solidFill>
                  <a:srgbClr val="00B0F0"/>
                </a:solidFill>
                <a:latin typeface="Corbel" pitchFamily="34" charset="0"/>
              </a:rPr>
              <a:t>" </a:t>
            </a:r>
            <a:r>
              <a:rPr lang="en-US" sz="2200" dirty="0">
                <a:latin typeface="Corbel" pitchFamily="34" charset="0"/>
              </a:rPr>
              <a:t>property:</a:t>
            </a:r>
          </a:p>
          <a:p>
            <a:pPr marL="914344" lvl="1" indent="-457200"/>
            <a:endParaRPr lang="en-US" sz="2200" b="1" dirty="0"/>
          </a:p>
          <a:p>
            <a:pPr marL="457200" indent="-457200">
              <a:buClr>
                <a:schemeClr val="tx1"/>
              </a:buClr>
              <a:buFont typeface="Wingdings" pitchFamily="2" charset="2"/>
              <a:buChar char="q"/>
            </a:pPr>
            <a:endParaRPr lang="en-US" sz="32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3048001"/>
            <a:ext cx="8001000" cy="336889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class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 Car </a:t>
            </a:r>
            <a:r>
              <a:rPr lang="en-US" sz="1400" b="1" dirty="0">
                <a:latin typeface="Consolas" pitchFamily="49" charset="0"/>
              </a:rPr>
              <a:t>{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 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constructor(brand) </a:t>
            </a:r>
            <a:r>
              <a:rPr lang="en-US" sz="1400" b="1" dirty="0">
                <a:latin typeface="Consolas" pitchFamily="49" charset="0"/>
              </a:rPr>
              <a:t>{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   </a:t>
            </a:r>
            <a:r>
              <a:rPr lang="en-US" sz="1400" b="1" dirty="0" err="1">
                <a:latin typeface="Consolas" pitchFamily="49" charset="0"/>
              </a:rPr>
              <a:t>this.carname</a:t>
            </a:r>
            <a:r>
              <a:rPr lang="en-US" sz="1400" b="1" dirty="0">
                <a:latin typeface="Consolas" pitchFamily="49" charset="0"/>
              </a:rPr>
              <a:t> = brand;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 }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 </a:t>
            </a:r>
            <a:r>
              <a:rPr lang="en-US" sz="1400" b="1" dirty="0">
                <a:solidFill>
                  <a:srgbClr val="FF00FF"/>
                </a:solidFill>
                <a:latin typeface="Consolas" pitchFamily="49" charset="0"/>
              </a:rPr>
              <a:t>get </a:t>
            </a:r>
            <a:r>
              <a:rPr lang="en-US" sz="1400" b="1" dirty="0" err="1">
                <a:solidFill>
                  <a:srgbClr val="FF00FF"/>
                </a:solidFill>
                <a:latin typeface="Consolas" pitchFamily="49" charset="0"/>
              </a:rPr>
              <a:t>cname</a:t>
            </a:r>
            <a:r>
              <a:rPr lang="en-US" sz="1400" b="1" dirty="0">
                <a:solidFill>
                  <a:srgbClr val="FF00FF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latin typeface="Consolas" pitchFamily="49" charset="0"/>
              </a:rPr>
              <a:t>{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   return </a:t>
            </a:r>
            <a:r>
              <a:rPr lang="en-US" sz="1400" b="1" dirty="0" err="1">
                <a:latin typeface="Consolas" pitchFamily="49" charset="0"/>
              </a:rPr>
              <a:t>this.carname</a:t>
            </a:r>
            <a:r>
              <a:rPr lang="en-US" sz="1400" b="1" dirty="0">
                <a:latin typeface="Consolas" pitchFamily="49" charset="0"/>
              </a:rPr>
              <a:t>;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 }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 </a:t>
            </a:r>
            <a:r>
              <a:rPr lang="en-US" sz="1400" b="1" dirty="0">
                <a:solidFill>
                  <a:srgbClr val="FF00FF"/>
                </a:solidFill>
                <a:latin typeface="Consolas" pitchFamily="49" charset="0"/>
              </a:rPr>
              <a:t>set </a:t>
            </a:r>
            <a:r>
              <a:rPr lang="en-US" sz="1400" b="1" dirty="0" err="1">
                <a:solidFill>
                  <a:srgbClr val="FF00FF"/>
                </a:solidFill>
                <a:latin typeface="Consolas" pitchFamily="49" charset="0"/>
              </a:rPr>
              <a:t>cname</a:t>
            </a:r>
            <a:r>
              <a:rPr lang="en-US" sz="1400" b="1" dirty="0">
                <a:solidFill>
                  <a:srgbClr val="FF00FF"/>
                </a:solidFill>
                <a:latin typeface="Consolas" pitchFamily="49" charset="0"/>
              </a:rPr>
              <a:t>(x) </a:t>
            </a:r>
            <a:r>
              <a:rPr lang="en-US" sz="1400" b="1" dirty="0">
                <a:latin typeface="Consolas" pitchFamily="49" charset="0"/>
              </a:rPr>
              <a:t>{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   </a:t>
            </a:r>
            <a:r>
              <a:rPr lang="en-US" sz="1400" b="1" dirty="0" err="1">
                <a:latin typeface="Consolas" pitchFamily="49" charset="0"/>
              </a:rPr>
              <a:t>this.carname</a:t>
            </a:r>
            <a:r>
              <a:rPr lang="en-US" sz="1400" b="1" dirty="0">
                <a:latin typeface="Consolas" pitchFamily="49" charset="0"/>
              </a:rPr>
              <a:t> = x;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 }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}</a:t>
            </a:r>
            <a:br>
              <a:rPr lang="en-US" sz="1400" b="1" dirty="0">
                <a:latin typeface="Consolas" pitchFamily="49" charset="0"/>
              </a:rPr>
            </a:b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let </a:t>
            </a:r>
            <a:r>
              <a:rPr lang="en-US" sz="1400" b="1" dirty="0" err="1">
                <a:solidFill>
                  <a:srgbClr val="92D050"/>
                </a:solidFill>
                <a:latin typeface="Consolas" pitchFamily="49" charset="0"/>
              </a:rPr>
              <a:t>myCar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= 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new Car("Ford");</a:t>
            </a:r>
            <a:br>
              <a:rPr lang="en-US" sz="1400" b="1" dirty="0">
                <a:latin typeface="Consolas" pitchFamily="49" charset="0"/>
              </a:rPr>
            </a:br>
            <a:br>
              <a:rPr lang="en-US" sz="1400" b="1" dirty="0">
                <a:latin typeface="Consolas" pitchFamily="49" charset="0"/>
              </a:rPr>
            </a:br>
            <a:r>
              <a:rPr lang="en-US" sz="1400" b="1" dirty="0" err="1">
                <a:latin typeface="Consolas" pitchFamily="49" charset="0"/>
              </a:rPr>
              <a:t>document.getElementById</a:t>
            </a:r>
            <a:r>
              <a:rPr lang="en-US" sz="1400" b="1" dirty="0">
                <a:latin typeface="Consolas" pitchFamily="49" charset="0"/>
              </a:rPr>
              <a:t>("demo").</a:t>
            </a:r>
            <a:r>
              <a:rPr lang="en-US" sz="1400" b="1" dirty="0" err="1">
                <a:latin typeface="Consolas" pitchFamily="49" charset="0"/>
              </a:rPr>
              <a:t>innerHTML</a:t>
            </a:r>
            <a:r>
              <a:rPr lang="en-US" sz="1400" b="1" dirty="0">
                <a:latin typeface="Consolas" pitchFamily="49" charset="0"/>
              </a:rPr>
              <a:t> = </a:t>
            </a:r>
            <a:r>
              <a:rPr lang="en-US" sz="1400" b="1" dirty="0" err="1">
                <a:solidFill>
                  <a:srgbClr val="FFFF00"/>
                </a:solidFill>
                <a:latin typeface="Consolas" pitchFamily="49" charset="0"/>
              </a:rPr>
              <a:t>myCar.cname</a:t>
            </a:r>
            <a:r>
              <a:rPr lang="en-US" sz="1400" b="1" dirty="0">
                <a:latin typeface="Consolas" pitchFamily="49" charset="0"/>
              </a:rPr>
              <a:t>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526C90-7708-B0FD-B588-31842E2A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503920" cy="41148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Static</a:t>
            </a:r>
            <a:r>
              <a:rPr lang="en-US" sz="22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class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methods </a:t>
            </a:r>
            <a:r>
              <a:rPr lang="en-US" sz="2200" dirty="0">
                <a:latin typeface="Corbel" pitchFamily="34" charset="0"/>
              </a:rPr>
              <a:t>are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defined on </a:t>
            </a:r>
            <a:r>
              <a:rPr lang="en-US" sz="2200" dirty="0">
                <a:latin typeface="Corbel" pitchFamily="34" charset="0"/>
              </a:rPr>
              <a:t>the class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itself.</a:t>
            </a: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>
              <a:buNone/>
            </a:pPr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endParaRPr lang="en-US" sz="2200" dirty="0">
              <a:latin typeface="Corbel" pitchFamily="34" charset="0"/>
            </a:endParaRPr>
          </a:p>
          <a:p>
            <a:pPr marL="457200" indent="-457200"/>
            <a:r>
              <a:rPr lang="en-US" sz="2200" dirty="0">
                <a:latin typeface="Corbel" pitchFamily="34" charset="0"/>
              </a:rPr>
              <a:t>We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cannot call </a:t>
            </a:r>
            <a:r>
              <a:rPr lang="en-US" sz="2200" dirty="0">
                <a:latin typeface="Corbel" pitchFamily="34" charset="0"/>
              </a:rPr>
              <a:t>a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static method </a:t>
            </a:r>
            <a:r>
              <a:rPr lang="en-US" sz="2200" dirty="0">
                <a:latin typeface="Corbel" pitchFamily="34" charset="0"/>
              </a:rPr>
              <a:t>on an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object, </a:t>
            </a:r>
            <a:r>
              <a:rPr lang="en-US" sz="2200" dirty="0">
                <a:latin typeface="Corbel" pitchFamily="34" charset="0"/>
              </a:rPr>
              <a:t>rather we can only call it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using class name</a:t>
            </a:r>
            <a:endParaRPr lang="en-US" sz="2200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75C6E5-B6FD-1405-33B6-F8825630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Static Class Methods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1" y="2438400"/>
            <a:ext cx="8272462" cy="394335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>
              <a:buNone/>
            </a:pPr>
            <a:r>
              <a:rPr lang="en-US" sz="1400" b="1" dirty="0">
                <a:latin typeface="Consolas" pitchFamily="49" charset="0"/>
              </a:rPr>
              <a:t>class 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Car</a:t>
            </a:r>
            <a:r>
              <a:rPr lang="en-US" sz="1400" b="1" dirty="0">
                <a:latin typeface="Consolas" pitchFamily="49" charset="0"/>
              </a:rPr>
              <a:t> {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 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constructor(name)</a:t>
            </a:r>
            <a:r>
              <a:rPr lang="en-US" sz="1400" b="1" dirty="0">
                <a:latin typeface="Consolas" pitchFamily="49" charset="0"/>
              </a:rPr>
              <a:t> {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   this.name = name;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 }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 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static hello</a:t>
            </a:r>
            <a:r>
              <a:rPr lang="en-US" sz="1400" b="1" dirty="0">
                <a:latin typeface="Consolas" pitchFamily="49" charset="0"/>
              </a:rPr>
              <a:t>() {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   return "Hello!!";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  }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latin typeface="Consolas" pitchFamily="49" charset="0"/>
              </a:rPr>
              <a:t>}</a:t>
            </a: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let </a:t>
            </a:r>
            <a:r>
              <a:rPr lang="en-US" sz="1400" b="1" dirty="0" err="1">
                <a:solidFill>
                  <a:srgbClr val="92D050"/>
                </a:solidFill>
                <a:latin typeface="Consolas" pitchFamily="49" charset="0"/>
              </a:rPr>
              <a:t>myCar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400" b="1" dirty="0">
                <a:latin typeface="Consolas" pitchFamily="49" charset="0"/>
              </a:rPr>
              <a:t>= 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new Car("Ford");</a:t>
            </a:r>
            <a:br>
              <a:rPr lang="en-US" sz="1400" b="1" dirty="0">
                <a:latin typeface="Consolas" pitchFamily="49" charset="0"/>
              </a:rPr>
            </a:b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solidFill>
                  <a:srgbClr val="CC0099"/>
                </a:solidFill>
                <a:latin typeface="Consolas" pitchFamily="49" charset="0"/>
              </a:rPr>
              <a:t>// We can call 'hello()' on the Car Class:</a:t>
            </a:r>
            <a:br>
              <a:rPr lang="en-US" sz="1400" b="1" dirty="0">
                <a:solidFill>
                  <a:srgbClr val="CC0099"/>
                </a:solidFill>
                <a:latin typeface="Consolas" pitchFamily="49" charset="0"/>
              </a:rPr>
            </a:b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document.getElementById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("demo").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innerHTML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 = </a:t>
            </a:r>
            <a:r>
              <a:rPr lang="en-US" sz="1400" b="1" dirty="0" err="1">
                <a:solidFill>
                  <a:srgbClr val="00B050"/>
                </a:solidFill>
                <a:latin typeface="Consolas" pitchFamily="49" charset="0"/>
              </a:rPr>
              <a:t>Car.hello</a:t>
            </a:r>
            <a:r>
              <a:rPr lang="en-US" sz="1400" b="1" dirty="0">
                <a:solidFill>
                  <a:srgbClr val="00B050"/>
                </a:solidFill>
                <a:latin typeface="Consolas" pitchFamily="49" charset="0"/>
              </a:rPr>
              <a:t>();</a:t>
            </a:r>
            <a:br>
              <a:rPr lang="en-US" sz="1400" b="1" dirty="0">
                <a:solidFill>
                  <a:srgbClr val="FF00FF"/>
                </a:solidFill>
                <a:latin typeface="Consolas" pitchFamily="49" charset="0"/>
              </a:rPr>
            </a:br>
            <a:br>
              <a:rPr lang="en-US" sz="1400" b="1" dirty="0">
                <a:latin typeface="Consolas" pitchFamily="49" charset="0"/>
              </a:rPr>
            </a:br>
            <a:r>
              <a:rPr lang="en-US" sz="1400" b="1" dirty="0">
                <a:solidFill>
                  <a:srgbClr val="CC0099"/>
                </a:solidFill>
                <a:latin typeface="Consolas" pitchFamily="49" charset="0"/>
              </a:rPr>
              <a:t>// But NOT on a Car Object:</a:t>
            </a:r>
            <a:br>
              <a:rPr lang="en-US" sz="1400" b="1" dirty="0">
                <a:solidFill>
                  <a:srgbClr val="CC0099"/>
                </a:solidFill>
                <a:latin typeface="Consolas" pitchFamily="49" charset="0"/>
              </a:rPr>
            </a:b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//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document.getElementById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("demo").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innerHTML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myCar.hello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();</a:t>
            </a:r>
            <a:br>
              <a:rPr lang="en-US" sz="1400" b="1" dirty="0">
                <a:solidFill>
                  <a:srgbClr val="CC0099"/>
                </a:solidFill>
                <a:latin typeface="Consolas" pitchFamily="49" charset="0"/>
              </a:rPr>
            </a:br>
            <a:r>
              <a:rPr lang="en-US" sz="1400" b="1" dirty="0">
                <a:solidFill>
                  <a:srgbClr val="CC0099"/>
                </a:solidFill>
                <a:latin typeface="Consolas" pitchFamily="49" charset="0"/>
              </a:rPr>
              <a:t>// this will raise an error.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2541D3-83E0-B90D-E433-F6444865E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Static Class Methods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496" y="2438400"/>
            <a:ext cx="8503920" cy="485428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2200" dirty="0">
                <a:latin typeface="Corbel" pitchFamily="34" charset="0"/>
              </a:rPr>
              <a:t>If we want to use the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myCar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o</a:t>
            </a:r>
            <a:r>
              <a:rPr lang="en-US" sz="2200" dirty="0">
                <a:latin typeface="Corbel" pitchFamily="34" charset="0"/>
              </a:rPr>
              <a:t>bject inside the 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static method</a:t>
            </a:r>
            <a:r>
              <a:rPr lang="en-US" sz="2200" dirty="0">
                <a:latin typeface="Corbel" pitchFamily="34" charset="0"/>
              </a:rPr>
              <a:t>, we can send it as a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parameter</a:t>
            </a:r>
            <a:r>
              <a:rPr lang="en-US" sz="2200" dirty="0">
                <a:latin typeface="Corbel" pitchFamily="34" charset="0"/>
              </a:rPr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3648238"/>
            <a:ext cx="7731456" cy="29240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latin typeface="Consolas" pitchFamily="49" charset="0"/>
              </a:rPr>
              <a:t>class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 Car </a:t>
            </a:r>
            <a:r>
              <a:rPr lang="en-US" sz="1600" b="1" dirty="0">
                <a:latin typeface="Consolas" pitchFamily="49" charset="0"/>
              </a:rPr>
              <a:t>{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constructor(name)</a:t>
            </a:r>
            <a:r>
              <a:rPr lang="en-US" sz="1600" b="1" dirty="0">
                <a:latin typeface="Consolas" pitchFamily="49" charset="0"/>
              </a:rPr>
              <a:t> {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  this.name = name;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}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static hello(x) </a:t>
            </a:r>
            <a:r>
              <a:rPr lang="en-US" sz="1600" b="1" dirty="0">
                <a:latin typeface="Consolas" pitchFamily="49" charset="0"/>
              </a:rPr>
              <a:t>{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  return "Hello " + x.name;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  }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latin typeface="Consolas" pitchFamily="49" charset="0"/>
              </a:rPr>
              <a:t>}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let </a:t>
            </a:r>
            <a:r>
              <a:rPr lang="en-US" sz="1600" b="1" dirty="0" err="1">
                <a:solidFill>
                  <a:srgbClr val="92D050"/>
                </a:solidFill>
                <a:latin typeface="Consolas" pitchFamily="49" charset="0"/>
              </a:rPr>
              <a:t>myCar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1600" b="1" dirty="0">
                <a:latin typeface="Consolas" pitchFamily="49" charset="0"/>
              </a:rPr>
              <a:t>= 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new Car("Ford");</a:t>
            </a:r>
            <a:br>
              <a:rPr lang="en-US" sz="1600" b="1" dirty="0">
                <a:latin typeface="Consolas" pitchFamily="49" charset="0"/>
              </a:rPr>
            </a:br>
            <a:r>
              <a:rPr lang="en-US" sz="1600" b="1" dirty="0" err="1">
                <a:latin typeface="Consolas" pitchFamily="49" charset="0"/>
              </a:rPr>
              <a:t>document.getElementById</a:t>
            </a:r>
            <a:r>
              <a:rPr lang="en-US" sz="1600" b="1" dirty="0">
                <a:latin typeface="Consolas" pitchFamily="49" charset="0"/>
              </a:rPr>
              <a:t>("demo").</a:t>
            </a:r>
            <a:r>
              <a:rPr lang="en-US" sz="1600" b="1" dirty="0" err="1">
                <a:latin typeface="Consolas" pitchFamily="49" charset="0"/>
              </a:rPr>
              <a:t>innerHTML</a:t>
            </a:r>
            <a:r>
              <a:rPr lang="en-US" sz="1600" b="1" dirty="0">
                <a:latin typeface="Consolas" pitchFamily="49" charset="0"/>
              </a:rPr>
              <a:t> = </a:t>
            </a:r>
            <a:r>
              <a:rPr lang="en-US" sz="1600" b="1" dirty="0" err="1">
                <a:latin typeface="Consolas" pitchFamily="49" charset="0"/>
              </a:rPr>
              <a:t>Car.hello</a:t>
            </a:r>
            <a:r>
              <a:rPr lang="en-US" sz="1600" b="1" dirty="0">
                <a:latin typeface="Consolas" pitchFamily="49" charset="0"/>
              </a:rPr>
              <a:t>(</a:t>
            </a:r>
            <a:r>
              <a:rPr lang="en-US" sz="1600" b="1" dirty="0" err="1">
                <a:latin typeface="Consolas" pitchFamily="49" charset="0"/>
              </a:rPr>
              <a:t>myCar</a:t>
            </a:r>
            <a:r>
              <a:rPr lang="en-US" sz="1600" b="1" dirty="0">
                <a:latin typeface="Consolas" pitchFamily="49" charset="0"/>
              </a:rPr>
              <a:t>);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28F690-76B8-10DD-AE3F-5318D3AE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Static Class Methods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503920" cy="4114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200" dirty="0">
                <a:latin typeface="Corbel" pitchFamily="34" charset="0"/>
                <a:cs typeface="Calibri" pitchFamily="34" charset="0"/>
              </a:rPr>
              <a:t>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  <a:cs typeface="Calibri" pitchFamily="34" charset="0"/>
              </a:rPr>
              <a:t>class 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is </a:t>
            </a:r>
            <a:r>
              <a:rPr lang="en-US" sz="2200" b="1" dirty="0">
                <a:solidFill>
                  <a:schemeClr val="accent6"/>
                </a:solidFill>
                <a:latin typeface="Corbel" pitchFamily="34" charset="0"/>
                <a:cs typeface="Calibri" pitchFamily="34" charset="0"/>
              </a:rPr>
              <a:t>executed 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in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  <a:cs typeface="Calibri" pitchFamily="34" charset="0"/>
              </a:rPr>
              <a:t>strict mode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. </a:t>
            </a:r>
          </a:p>
          <a:p>
            <a:pPr marL="514350" indent="-514350"/>
            <a:endParaRPr lang="en-US" sz="2200" dirty="0">
              <a:latin typeface="Corbel" pitchFamily="34" charset="0"/>
              <a:cs typeface="Calibri" pitchFamily="34" charset="0"/>
            </a:endParaRPr>
          </a:p>
          <a:p>
            <a:pPr marL="514350" indent="-514350"/>
            <a:endParaRPr lang="en-US" sz="2200" dirty="0">
              <a:latin typeface="Corbel" pitchFamily="34" charset="0"/>
              <a:cs typeface="Calibri" pitchFamily="34" charset="0"/>
            </a:endParaRPr>
          </a:p>
          <a:p>
            <a:pPr marL="514350" indent="-514350"/>
            <a:r>
              <a:rPr lang="en-US" sz="2200" dirty="0">
                <a:latin typeface="Corbel" pitchFamily="34" charset="0"/>
                <a:cs typeface="Calibri" pitchFamily="34" charset="0"/>
              </a:rPr>
              <a:t>So, the code containing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  <a:cs typeface="Calibri" pitchFamily="34" charset="0"/>
              </a:rPr>
              <a:t>silent error 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or mistake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  <a:cs typeface="Calibri" pitchFamily="34" charset="0"/>
              </a:rPr>
              <a:t>throws an error</a:t>
            </a:r>
            <a:r>
              <a:rPr lang="en-US" sz="2200" dirty="0">
                <a:latin typeface="Corbel" pitchFamily="34" charset="0"/>
                <a:cs typeface="Calibri" pitchFamily="34" charset="0"/>
              </a:rPr>
              <a:t>.</a:t>
            </a:r>
          </a:p>
          <a:p>
            <a:pPr marL="914344" lvl="1" indent="-457200"/>
            <a:endParaRPr lang="en-US" sz="24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37B373-FE58-A7F7-2B2E-68F438A6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Important Points About Class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286000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SzPct val="80000"/>
            </a:pP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keyword</a:t>
            </a:r>
            <a:r>
              <a:rPr lang="en-US" sz="2200" dirty="0">
                <a:latin typeface="Corbel" pitchFamily="34" charset="0"/>
              </a:rPr>
              <a:t> </a:t>
            </a: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class</a:t>
            </a:r>
            <a:r>
              <a:rPr lang="en-US" sz="2200" u="sng" dirty="0"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is used to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declare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class</a:t>
            </a:r>
            <a:r>
              <a:rPr lang="en-US" sz="2200" dirty="0">
                <a:latin typeface="Corbel" pitchFamily="34" charset="0"/>
              </a:rPr>
              <a:t> with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some name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514350" indent="-514350">
              <a:buSzPct val="80000"/>
            </a:pPr>
            <a:endParaRPr lang="en-US" sz="2200" dirty="0">
              <a:latin typeface="Corbel" pitchFamily="34" charset="0"/>
            </a:endParaRPr>
          </a:p>
          <a:p>
            <a:pPr marL="514350" indent="-514350">
              <a:buSzPct val="80000"/>
            </a:pPr>
            <a:endParaRPr lang="en-US" sz="2200" dirty="0">
              <a:latin typeface="Corbel" pitchFamily="34" charset="0"/>
            </a:endParaRPr>
          </a:p>
          <a:p>
            <a:pPr marL="514350" indent="-514350">
              <a:buSzPct val="80000"/>
            </a:pPr>
            <a:endParaRPr lang="en-US" sz="2200" dirty="0">
              <a:latin typeface="Corbel" pitchFamily="34" charset="0"/>
            </a:endParaRPr>
          </a:p>
          <a:p>
            <a:pPr marL="514350" indent="-514350">
              <a:buSzPct val="80000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According</a:t>
            </a:r>
            <a:r>
              <a:rPr lang="en-US" sz="2200" dirty="0">
                <a:latin typeface="Corbel" pitchFamily="34" charset="0"/>
              </a:rPr>
              <a:t> to 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JavaScript naming conventions</a:t>
            </a:r>
            <a:r>
              <a:rPr lang="en-US" sz="2200" dirty="0">
                <a:latin typeface="Corbel" pitchFamily="34" charset="0"/>
              </a:rPr>
              <a:t>,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name </a:t>
            </a:r>
            <a:r>
              <a:rPr lang="en-US" sz="2200" dirty="0">
                <a:latin typeface="Corbel" pitchFamily="34" charset="0"/>
              </a:rPr>
              <a:t>of 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class </a:t>
            </a:r>
            <a:r>
              <a:rPr lang="en-US" sz="2200" dirty="0">
                <a:latin typeface="Corbel" pitchFamily="34" charset="0"/>
              </a:rPr>
              <a:t>always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starts with </a:t>
            </a:r>
            <a:r>
              <a:rPr lang="en-US" sz="2200" dirty="0">
                <a:latin typeface="Corbel" pitchFamily="34" charset="0"/>
              </a:rPr>
              <a:t>an </a:t>
            </a:r>
            <a:r>
              <a:rPr lang="en-US" sz="2200" b="1" u="sng" dirty="0">
                <a:solidFill>
                  <a:srgbClr val="0070C0"/>
                </a:solidFill>
                <a:latin typeface="Corbel" pitchFamily="34" charset="0"/>
              </a:rPr>
              <a:t>uppercase</a:t>
            </a:r>
            <a:r>
              <a:rPr lang="en-US" sz="2200" u="sng" dirty="0"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letter.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B651E9-CDBA-6B50-0AFF-171D5E6B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Java Script Classes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1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09800"/>
            <a:ext cx="8503920" cy="4572000"/>
          </a:xfrm>
        </p:spPr>
        <p:txBody>
          <a:bodyPr>
            <a:normAutofit/>
          </a:bodyPr>
          <a:lstStyle/>
          <a:p>
            <a:pPr marL="514350" indent="-514350">
              <a:buSzPct val="125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Example:</a:t>
            </a: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9658" y="2998098"/>
            <a:ext cx="5090615" cy="11600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89829" y="3010262"/>
            <a:ext cx="51543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class </a:t>
            </a: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ClassName</a:t>
            </a:r>
            <a:r>
              <a:rPr lang="en-US" sz="2000" b="1" dirty="0">
                <a:latin typeface="Consolas" pitchFamily="49" charset="0"/>
              </a:rPr>
              <a:t> {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</a:rPr>
              <a:t>// other details </a:t>
            </a:r>
          </a:p>
          <a:p>
            <a:r>
              <a:rPr 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4CECAF-2140-4941-9F88-561B3A745272}"/>
              </a:ext>
            </a:extLst>
          </p:cNvPr>
          <p:cNvSpPr/>
          <p:nvPr/>
        </p:nvSpPr>
        <p:spPr>
          <a:xfrm>
            <a:off x="1489829" y="5162202"/>
            <a:ext cx="5090615" cy="11600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E991A9-1838-4B21-B63E-73298BD9D098}"/>
              </a:ext>
            </a:extLst>
          </p:cNvPr>
          <p:cNvSpPr/>
          <p:nvPr/>
        </p:nvSpPr>
        <p:spPr>
          <a:xfrm>
            <a:off x="1505101" y="5273028"/>
            <a:ext cx="51543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</a:rPr>
              <a:t>class 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Car</a:t>
            </a:r>
            <a:r>
              <a:rPr lang="en-US" sz="2000" b="1" dirty="0">
                <a:latin typeface="Consolas" pitchFamily="49" charset="0"/>
              </a:rPr>
              <a:t> {</a:t>
            </a:r>
            <a:br>
              <a:rPr lang="en-US" sz="2000" b="1" dirty="0">
                <a:latin typeface="Consolas" pitchFamily="49" charset="0"/>
              </a:rPr>
            </a:br>
            <a:r>
              <a:rPr lang="en-US" sz="2000" b="1" dirty="0">
                <a:latin typeface="Consolas" pitchFamily="49" charset="0"/>
              </a:rPr>
              <a:t>    </a:t>
            </a:r>
          </a:p>
          <a:p>
            <a:r>
              <a:rPr lang="en-US" sz="2000" b="1" dirty="0">
                <a:latin typeface="Consolas" pitchFamily="49" charset="0"/>
              </a:rPr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E6DFC11-2595-1239-6FF8-7102BF0B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Class Syntax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63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503920" cy="4038600"/>
          </a:xfrm>
        </p:spPr>
        <p:txBody>
          <a:bodyPr>
            <a:normAutofit/>
          </a:bodyPr>
          <a:lstStyle/>
          <a:p>
            <a:pPr marL="514350" indent="-514350">
              <a:buSzPct val="80000"/>
            </a:pPr>
            <a:r>
              <a:rPr lang="en-US" sz="2200" dirty="0">
                <a:latin typeface="Corbel" pitchFamily="34" charset="0"/>
              </a:rPr>
              <a:t>To add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US" sz="2200" dirty="0">
                <a:latin typeface="Corbel" pitchFamily="34" charset="0"/>
              </a:rPr>
              <a:t> to our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class object </a:t>
            </a:r>
            <a:r>
              <a:rPr lang="en-US" sz="2200" dirty="0">
                <a:latin typeface="Corbel" pitchFamily="34" charset="0"/>
              </a:rPr>
              <a:t>we have two options:</a:t>
            </a:r>
          </a:p>
          <a:p>
            <a:pPr marL="788670" lvl="1" indent="-514350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Declare </a:t>
            </a:r>
            <a:r>
              <a:rPr lang="en-US" sz="1900" dirty="0">
                <a:latin typeface="Corbel" pitchFamily="34" charset="0"/>
              </a:rPr>
              <a:t>these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US" sz="1900" dirty="0">
                <a:latin typeface="Corbel" pitchFamily="34" charset="0"/>
              </a:rPr>
              <a:t> at the </a:t>
            </a:r>
            <a:r>
              <a:rPr lang="en-US" sz="1900" b="1" u="sng" dirty="0">
                <a:solidFill>
                  <a:srgbClr val="7030A0"/>
                </a:solidFill>
                <a:latin typeface="Corbel" pitchFamily="34" charset="0"/>
              </a:rPr>
              <a:t>class level</a:t>
            </a:r>
          </a:p>
          <a:p>
            <a:pPr marL="514350" indent="-514350"/>
            <a:endParaRPr lang="en-US" sz="2400" dirty="0">
              <a:latin typeface="Corbel" pitchFamily="34" charset="0"/>
            </a:endParaRPr>
          </a:p>
          <a:p>
            <a:pPr marL="788670" lvl="1" indent="-514350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Declare</a:t>
            </a:r>
            <a:r>
              <a:rPr lang="en-US" sz="1900" dirty="0">
                <a:latin typeface="Corbel" pitchFamily="34" charset="0"/>
              </a:rPr>
              <a:t> these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US" sz="1900" dirty="0">
                <a:latin typeface="Corbel" pitchFamily="34" charset="0"/>
              </a:rPr>
              <a:t> inside a </a:t>
            </a:r>
            <a:r>
              <a:rPr lang="en-US" sz="1900" b="1" u="sng" dirty="0">
                <a:solidFill>
                  <a:srgbClr val="7030A0"/>
                </a:solidFill>
                <a:latin typeface="Corbel" pitchFamily="34" charset="0"/>
              </a:rPr>
              <a:t>constructor</a:t>
            </a:r>
          </a:p>
          <a:p>
            <a:pPr marL="0" indent="0">
              <a:buSzPct val="80000"/>
              <a:buNone/>
            </a:pPr>
            <a:endParaRPr lang="en-US" sz="2200" dirty="0">
              <a:latin typeface="Corbel" pitchFamily="34" charset="0"/>
            </a:endParaRPr>
          </a:p>
          <a:p>
            <a:pPr marL="514350" indent="-514350"/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Although</a:t>
            </a:r>
            <a:r>
              <a:rPr lang="en-US" sz="2200" dirty="0">
                <a:latin typeface="Corbel" pitchFamily="34" charset="0"/>
              </a:rPr>
              <a:t> both the ways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work </a:t>
            </a:r>
            <a:r>
              <a:rPr lang="en-US" sz="2200" dirty="0">
                <a:latin typeface="Corbel" pitchFamily="34" charset="0"/>
              </a:rPr>
              <a:t>but much more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flexible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recommended approach </a:t>
            </a:r>
            <a:r>
              <a:rPr lang="en-US" sz="2200" dirty="0">
                <a:latin typeface="Corbel" pitchFamily="34" charset="0"/>
              </a:rPr>
              <a:t>is to use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constructor</a:t>
            </a:r>
          </a:p>
          <a:p>
            <a:pPr marL="514350" indent="-514350">
              <a:buSzPct val="80000"/>
            </a:pPr>
            <a:endParaRPr lang="en-US" sz="2200" dirty="0">
              <a:latin typeface="Corbel" pitchFamily="34" charset="0"/>
            </a:endParaRPr>
          </a:p>
          <a:p>
            <a:pPr marL="514350" indent="-514350">
              <a:buSzPct val="80000"/>
            </a:pP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SzPct val="125000"/>
              <a:buFont typeface="Arial" pitchFamily="34" charset="0"/>
              <a:buChar char="•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B18B06-5804-B2F1-22A9-D5138208A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Adding Properties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3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286000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SzPct val="80000"/>
            </a:pPr>
            <a:r>
              <a:rPr lang="en-US" sz="2200" dirty="0">
                <a:latin typeface="Corbel" pitchFamily="34" charset="0"/>
              </a:rPr>
              <a:t>To add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US" sz="2200" dirty="0">
                <a:latin typeface="Corbel" pitchFamily="34" charset="0"/>
              </a:rPr>
              <a:t> at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class level </a:t>
            </a:r>
            <a:r>
              <a:rPr lang="en-US" sz="2200" dirty="0">
                <a:latin typeface="Corbel" pitchFamily="34" charset="0"/>
              </a:rPr>
              <a:t>, we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simply write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property name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assign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desired value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marL="514350" indent="-514350">
              <a:buSzPct val="80000"/>
            </a:pP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SzPct val="80000"/>
            </a:pP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SzPct val="80000"/>
            </a:pP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SzPct val="80000"/>
            </a:pP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US" sz="2200" dirty="0">
                <a:latin typeface="Corbel" pitchFamily="34" charset="0"/>
              </a:rPr>
              <a:t>not use any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keyword</a:t>
            </a:r>
            <a:r>
              <a:rPr lang="en-US" sz="2200" dirty="0">
                <a:latin typeface="Corbel" pitchFamily="34" charset="0"/>
              </a:rPr>
              <a:t> like </a:t>
            </a: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var</a:t>
            </a:r>
            <a:r>
              <a:rPr lang="en-US" sz="2200" dirty="0">
                <a:latin typeface="Corbel" pitchFamily="34" charset="0"/>
              </a:rPr>
              <a:t> or </a:t>
            </a: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let</a:t>
            </a:r>
            <a:r>
              <a:rPr lang="en-US" sz="2200" dirty="0">
                <a:latin typeface="Corbel" pitchFamily="34" charset="0"/>
              </a:rPr>
              <a:t> while declaring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  <a:r>
              <a:rPr lang="en-US" sz="2200" dirty="0">
                <a:latin typeface="Corbel" pitchFamily="34" charset="0"/>
              </a:rPr>
              <a:t> because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JS doesn’t allow </a:t>
            </a:r>
            <a:r>
              <a:rPr lang="en-US" sz="2200" dirty="0">
                <a:latin typeface="Corbel" pitchFamily="34" charset="0"/>
              </a:rPr>
              <a:t>this for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properties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D59BEB-A31F-ADF2-0046-B24F0776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85800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Adding Properties At Class Level</a:t>
            </a:r>
            <a:endParaRPr lang="en-IN" sz="3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9973</TotalTime>
  <Words>2425</Words>
  <Application>Microsoft Office PowerPoint</Application>
  <PresentationFormat>On-screen Show (4:3)</PresentationFormat>
  <Paragraphs>361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Century Gothic</vt:lpstr>
      <vt:lpstr>Consolas</vt:lpstr>
      <vt:lpstr>Corbel</vt:lpstr>
      <vt:lpstr>Wingdings</vt:lpstr>
      <vt:lpstr>Wingdings 3</vt:lpstr>
      <vt:lpstr>Ion Boardroom</vt:lpstr>
      <vt:lpstr>PowerPoint Presentation</vt:lpstr>
      <vt:lpstr>Today’s Agenda</vt:lpstr>
      <vt:lpstr> Do We Have Class In JS ?</vt:lpstr>
      <vt:lpstr> Important Points About Class</vt:lpstr>
      <vt:lpstr> Important Points About Class</vt:lpstr>
      <vt:lpstr> Java Script Classes</vt:lpstr>
      <vt:lpstr> Class Syntax</vt:lpstr>
      <vt:lpstr> Adding Properties</vt:lpstr>
      <vt:lpstr> Adding Properties At Class Level</vt:lpstr>
      <vt:lpstr> Example</vt:lpstr>
      <vt:lpstr> Creating Object Of A Class</vt:lpstr>
      <vt:lpstr> Full Code</vt:lpstr>
      <vt:lpstr> Using Constructor</vt:lpstr>
      <vt:lpstr> Syntax Of Constructor</vt:lpstr>
      <vt:lpstr> Example</vt:lpstr>
      <vt:lpstr> Example</vt:lpstr>
      <vt:lpstr> An Important Point !</vt:lpstr>
      <vt:lpstr> Creating  Objects Of A Class</vt:lpstr>
      <vt:lpstr> Another Important Point!</vt:lpstr>
      <vt:lpstr> A Class Is Actually A Function !</vt:lpstr>
      <vt:lpstr> Adding Methods In A Class</vt:lpstr>
      <vt:lpstr> Example</vt:lpstr>
      <vt:lpstr> Exercise</vt:lpstr>
      <vt:lpstr> Exercise</vt:lpstr>
      <vt:lpstr> Exercise</vt:lpstr>
      <vt:lpstr> Class Inheritance</vt:lpstr>
      <vt:lpstr> Example Of Inheritance</vt:lpstr>
      <vt:lpstr> Using The Keyword “super”</vt:lpstr>
      <vt:lpstr> Using The Keyword “super”</vt:lpstr>
      <vt:lpstr> Constructor Calling Using “super”</vt:lpstr>
      <vt:lpstr> Example</vt:lpstr>
      <vt:lpstr> An Important Point !</vt:lpstr>
      <vt:lpstr> Using “super” With Overriding</vt:lpstr>
      <vt:lpstr> Example</vt:lpstr>
      <vt:lpstr> Exercise</vt:lpstr>
      <vt:lpstr> Example</vt:lpstr>
      <vt:lpstr> Example</vt:lpstr>
      <vt:lpstr> Getter And Setter</vt:lpstr>
      <vt:lpstr> Getter And Setter</vt:lpstr>
      <vt:lpstr> Example</vt:lpstr>
      <vt:lpstr> Static Class Methods</vt:lpstr>
      <vt:lpstr> Static Class Methods</vt:lpstr>
      <vt:lpstr> Static Class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653</cp:revision>
  <dcterms:created xsi:type="dcterms:W3CDTF">2016-02-04T12:02:26Z</dcterms:created>
  <dcterms:modified xsi:type="dcterms:W3CDTF">2023-02-22T15:27:03Z</dcterms:modified>
</cp:coreProperties>
</file>