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7" r:id="rId2"/>
    <p:sldId id="258" r:id="rId3"/>
    <p:sldId id="1491" r:id="rId4"/>
    <p:sldId id="1492" r:id="rId5"/>
    <p:sldId id="1493" r:id="rId6"/>
    <p:sldId id="1495" r:id="rId7"/>
    <p:sldId id="1496" r:id="rId8"/>
    <p:sldId id="1497" r:id="rId9"/>
    <p:sldId id="1481" r:id="rId10"/>
    <p:sldId id="1498" r:id="rId11"/>
    <p:sldId id="1482" r:id="rId12"/>
    <p:sldId id="1483" r:id="rId13"/>
    <p:sldId id="1484" r:id="rId14"/>
    <p:sldId id="1485" r:id="rId15"/>
    <p:sldId id="1486" r:id="rId16"/>
    <p:sldId id="1487" r:id="rId17"/>
    <p:sldId id="1488" r:id="rId18"/>
    <p:sldId id="1489" r:id="rId19"/>
    <p:sldId id="149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7D7D69F-36FA-4DE2-B799-0B7834ECA6BB}"/>
    <pc:docChg chg="custSel modSld">
      <pc:chgData name="Sharma Computer Academy" userId="08476b32c11f4418" providerId="LiveId" clId="{E7D7D69F-36FA-4DE2-B799-0B7834ECA6BB}" dt="2023-03-01T17:02:01.960" v="2"/>
      <pc:docMkLst>
        <pc:docMk/>
      </pc:docMkLst>
      <pc:sldChg chg="addSp delSp modSp mod">
        <pc:chgData name="Sharma Computer Academy" userId="08476b32c11f4418" providerId="LiveId" clId="{E7D7D69F-36FA-4DE2-B799-0B7834ECA6BB}" dt="2023-03-01T17:02:01.960" v="2"/>
        <pc:sldMkLst>
          <pc:docMk/>
          <pc:sldMk cId="305216602" sldId="1485"/>
        </pc:sldMkLst>
        <pc:spChg chg="del">
          <ac:chgData name="Sharma Computer Academy" userId="08476b32c11f4418" providerId="LiveId" clId="{E7D7D69F-36FA-4DE2-B799-0B7834ECA6BB}" dt="2023-03-01T17:01:57.765" v="0" actId="478"/>
          <ac:spMkLst>
            <pc:docMk/>
            <pc:sldMk cId="305216602" sldId="1485"/>
            <ac:spMk id="2" creationId="{00000000-0000-0000-0000-000000000000}"/>
          </ac:spMkLst>
        </pc:spChg>
        <pc:spChg chg="add del mod">
          <ac:chgData name="Sharma Computer Academy" userId="08476b32c11f4418" providerId="LiveId" clId="{E7D7D69F-36FA-4DE2-B799-0B7834ECA6BB}" dt="2023-03-01T17:02:00.381" v="1" actId="478"/>
          <ac:spMkLst>
            <pc:docMk/>
            <pc:sldMk cId="305216602" sldId="1485"/>
            <ac:spMk id="5" creationId="{C0C41A99-2775-9E71-3B18-95351F2EBC0F}"/>
          </ac:spMkLst>
        </pc:spChg>
        <pc:spChg chg="add mod">
          <ac:chgData name="Sharma Computer Academy" userId="08476b32c11f4418" providerId="LiveId" clId="{E7D7D69F-36FA-4DE2-B799-0B7834ECA6BB}" dt="2023-03-01T17:02:01.960" v="2"/>
          <ac:spMkLst>
            <pc:docMk/>
            <pc:sldMk cId="305216602" sldId="1485"/>
            <ac:spMk id="6" creationId="{677535A2-AF44-727B-EF7C-E4BAC827A4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2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6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2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360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731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71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3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64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96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037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149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6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es6 refresher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Lecture-8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34340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It gives us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privilege</a:t>
            </a:r>
            <a:r>
              <a:rPr lang="en-US" sz="2200" dirty="0">
                <a:latin typeface="Corbel" pitchFamily="34" charset="0"/>
              </a:rPr>
              <a:t> to obtain the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parameters</a:t>
            </a:r>
            <a:r>
              <a:rPr lang="en-US" sz="2200" dirty="0">
                <a:latin typeface="Corbel" pitchFamily="34" charset="0"/>
              </a:rPr>
              <a:t> from an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Syntax: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three dots (...) </a:t>
            </a:r>
            <a:r>
              <a:rPr lang="en-US" sz="2200" dirty="0">
                <a:latin typeface="Corbel" pitchFamily="34" charset="0"/>
              </a:rPr>
              <a:t>in the above syntax are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spread operator</a:t>
            </a:r>
            <a:r>
              <a:rPr lang="en-US" sz="2200" dirty="0">
                <a:latin typeface="Corbel" pitchFamily="34" charset="0"/>
              </a:rPr>
              <a:t>, which targets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entire values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particular variable</a:t>
            </a:r>
            <a:r>
              <a:rPr lang="en-US" sz="2200" b="1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4638" y="3949489"/>
            <a:ext cx="4544704" cy="6823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2257" y="4090627"/>
            <a:ext cx="467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nsolas" pitchFamily="49" charset="0"/>
              </a:rPr>
              <a:t>var</a:t>
            </a:r>
            <a:r>
              <a:rPr lang="en-US" sz="2000" b="1" dirty="0">
                <a:latin typeface="Consolas" pitchFamily="49" charset="0"/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variablename1</a:t>
            </a:r>
            <a:r>
              <a:rPr lang="en-US" sz="2000" b="1" dirty="0">
                <a:latin typeface="Consolas" pitchFamily="49" charset="0"/>
              </a:rPr>
              <a:t> =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[...value];</a:t>
            </a:r>
            <a:r>
              <a:rPr lang="en-US" sz="2000" b="1" dirty="0"/>
              <a:t> </a:t>
            </a:r>
            <a:r>
              <a:rPr lang="en-US" dirty="0"/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AF6C58-C3B7-2A68-F3DF-F8E1DF9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Spread Operator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171528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</a:rPr>
              <a:t>Here, we are going to see how we can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manipulate an array </a:t>
            </a:r>
            <a:r>
              <a:rPr lang="en-US" sz="2200" dirty="0">
                <a:latin typeface="Corbel" pitchFamily="34" charset="0"/>
              </a:rPr>
              <a:t>by using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spread operator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Constructing array literal: </a:t>
            </a:r>
            <a:r>
              <a:rPr lang="en-US" sz="2200" dirty="0">
                <a:latin typeface="Corbel" pitchFamily="34" charset="0"/>
              </a:rPr>
              <a:t>When we construct an </a:t>
            </a:r>
            <a:r>
              <a:rPr lang="en-US" sz="2200" b="1" dirty="0">
                <a:solidFill>
                  <a:srgbClr val="92D050"/>
                </a:solidFill>
                <a:latin typeface="Corbel" pitchFamily="34" charset="0"/>
              </a:rPr>
              <a:t>array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using the literal form,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spread operator </a:t>
            </a:r>
            <a:r>
              <a:rPr lang="en-US" sz="2200" dirty="0">
                <a:latin typeface="Corbel" pitchFamily="34" charset="0"/>
              </a:rPr>
              <a:t>allows us to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insert </a:t>
            </a:r>
            <a:r>
              <a:rPr lang="en-US" sz="2200" dirty="0">
                <a:latin typeface="Corbel" pitchFamily="34" charset="0"/>
              </a:rPr>
              <a:t>another array within an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initialized </a:t>
            </a:r>
            <a:r>
              <a:rPr lang="en-US" sz="2200" dirty="0">
                <a:latin typeface="Corbel" pitchFamily="34" charset="0"/>
              </a:rPr>
              <a:t>array.</a:t>
            </a: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438C97-937C-2CF1-E303-7BBBCD1F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133600"/>
            <a:ext cx="8503920" cy="4247728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Example:</a:t>
            </a: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3291624"/>
            <a:ext cx="6837528" cy="131018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colors</a:t>
            </a:r>
            <a:r>
              <a:rPr lang="en-US" b="1" dirty="0">
                <a:latin typeface="Consolas" pitchFamily="49" charset="0"/>
              </a:rPr>
              <a:t> = 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['Red', 'Yellow'];</a:t>
            </a:r>
            <a:r>
              <a:rPr lang="en-US" b="1" dirty="0">
                <a:latin typeface="Consolas" pitchFamily="49" charset="0"/>
              </a:rPr>
              <a:t>  </a:t>
            </a:r>
          </a:p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 = [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...colors</a:t>
            </a:r>
            <a:r>
              <a:rPr lang="en-US" b="1" dirty="0">
                <a:latin typeface="Consolas" pitchFamily="49" charset="0"/>
              </a:rPr>
              <a:t>, 'Violet', 'Orange', 'Green'];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> 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5638800"/>
            <a:ext cx="6837528" cy="81204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[ 'Red', 'Yellow', 'Violet', 'Orange', 'Green' 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6D1C8-3ECF-2465-E0A0-51ECBD1E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133600"/>
            <a:ext cx="8503920" cy="4247728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2.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Concatenating arrays: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Spread operator </a:t>
            </a:r>
            <a:r>
              <a:rPr lang="en-US" sz="2200" dirty="0">
                <a:latin typeface="Corbel" pitchFamily="34" charset="0"/>
              </a:rPr>
              <a:t>can also be used to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      concatenate</a:t>
            </a:r>
            <a:r>
              <a:rPr lang="en-US" sz="2200" dirty="0">
                <a:latin typeface="Corbel" pitchFamily="34" charset="0"/>
              </a:rPr>
              <a:t> two or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more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arrays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/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Example:</a:t>
            </a:r>
          </a:p>
          <a:p>
            <a:pPr marL="514350" indent="-514350"/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/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/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1045" y="3976616"/>
            <a:ext cx="6380328" cy="109523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numbers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[1, 2]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moreNumbers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[3, 4]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allNumbers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[...numbers, ...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moreNumbers</a:t>
            </a:r>
            <a:r>
              <a:rPr lang="en-US" b="1" dirty="0">
                <a:latin typeface="Consolas" pitchFamily="49" charset="0"/>
              </a:rPr>
              <a:t>]; 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allNumbers</a:t>
            </a:r>
            <a:r>
              <a:rPr lang="en-US" b="1" dirty="0">
                <a:latin typeface="Consolas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9269" y="5543981"/>
            <a:ext cx="6442104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[1, 2, 3, 4 ]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104090-F906-2114-8EFF-9D00C24F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17152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3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  <a:r>
              <a:rPr lang="en-US" sz="2200" dirty="0">
                <a:solidFill>
                  <a:srgbClr val="FFFF00"/>
                </a:solidFill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Copying an array: </a:t>
            </a:r>
            <a:r>
              <a:rPr lang="en-US" sz="2200" dirty="0">
                <a:latin typeface="Corbel" pitchFamily="34" charset="0"/>
              </a:rPr>
              <a:t>We can also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copy </a:t>
            </a:r>
            <a:r>
              <a:rPr lang="en-US" sz="2200" dirty="0">
                <a:latin typeface="Corbel" pitchFamily="34" charset="0"/>
              </a:rPr>
              <a:t>the instance of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array </a:t>
            </a:r>
            <a:r>
              <a:rPr lang="en-US" sz="2200" dirty="0">
                <a:latin typeface="Corbel" pitchFamily="34" charset="0"/>
              </a:rPr>
              <a:t>by using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spread operator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Example: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3886200"/>
            <a:ext cx="6608928" cy="86663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latin typeface="Consolas" pitchFamily="49" charset="0"/>
              </a:rPr>
              <a:t>let scores = </a:t>
            </a:r>
            <a:r>
              <a:rPr lang="fr-FR" sz="2000" b="1" dirty="0">
                <a:solidFill>
                  <a:srgbClr val="92D050"/>
                </a:solidFill>
                <a:latin typeface="Consolas" pitchFamily="49" charset="0"/>
              </a:rPr>
              <a:t>[80, 70, 90]; </a:t>
            </a:r>
          </a:p>
          <a:p>
            <a:r>
              <a:rPr lang="fr-FR" sz="2000" b="1" dirty="0">
                <a:latin typeface="Consolas" pitchFamily="49" charset="0"/>
              </a:rPr>
              <a:t>let </a:t>
            </a:r>
            <a:r>
              <a:rPr lang="fr-FR" sz="2000" b="1" dirty="0" err="1">
                <a:latin typeface="Consolas" pitchFamily="49" charset="0"/>
              </a:rPr>
              <a:t>copiedScores</a:t>
            </a:r>
            <a:r>
              <a:rPr lang="fr-FR" sz="2000" b="1" dirty="0">
                <a:latin typeface="Consolas" pitchFamily="49" charset="0"/>
              </a:rPr>
              <a:t> = </a:t>
            </a:r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[...scores]; </a:t>
            </a:r>
          </a:p>
          <a:p>
            <a:r>
              <a:rPr lang="fr-FR" sz="2000" b="1" dirty="0">
                <a:latin typeface="Consolas" pitchFamily="49" charset="0"/>
              </a:rPr>
              <a:t>console.log(</a:t>
            </a:r>
            <a:r>
              <a:rPr lang="fr-FR" sz="2000" b="1" dirty="0" err="1">
                <a:solidFill>
                  <a:srgbClr val="FFFF00"/>
                </a:solidFill>
                <a:latin typeface="Consolas" pitchFamily="49" charset="0"/>
              </a:rPr>
              <a:t>copiedScores</a:t>
            </a:r>
            <a:r>
              <a:rPr lang="fr-FR" sz="2000" b="1" dirty="0">
                <a:latin typeface="Consolas" pitchFamily="49" charset="0"/>
              </a:rPr>
              <a:t>);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5334000"/>
            <a:ext cx="6608928" cy="81204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</a:t>
            </a:r>
            <a:r>
              <a:rPr lang="en-US" b="1" dirty="0">
                <a:latin typeface="Consolas" pitchFamily="49" charset="0"/>
              </a:rPr>
              <a:t>80, 70, 90]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752833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7535A2-AF44-727B-EF7C-E4BAC827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362200"/>
            <a:ext cx="8503920" cy="44196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latin typeface="Corbel" pitchFamily="34" charset="0"/>
              </a:rPr>
              <a:t>If we </a:t>
            </a:r>
            <a:r>
              <a:rPr lang="en-US" sz="2200" b="1" dirty="0">
                <a:solidFill>
                  <a:srgbClr val="FF00FF"/>
                </a:solidFill>
                <a:latin typeface="Corbel" pitchFamily="34" charset="0"/>
              </a:rPr>
              <a:t>copy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array elements </a:t>
            </a:r>
            <a:r>
              <a:rPr lang="en-US" sz="2200" dirty="0">
                <a:latin typeface="Corbel" pitchFamily="34" charset="0"/>
              </a:rPr>
              <a:t>without using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spread operator</a:t>
            </a:r>
            <a:r>
              <a:rPr lang="en-US" sz="2200" dirty="0">
                <a:latin typeface="Corbel" pitchFamily="34" charset="0"/>
              </a:rPr>
              <a:t>, then inserting a new element to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copied array </a:t>
            </a:r>
            <a:r>
              <a:rPr lang="en-US" sz="2200" dirty="0">
                <a:latin typeface="Corbel" pitchFamily="34" charset="0"/>
              </a:rPr>
              <a:t>will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affect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original</a:t>
            </a:r>
            <a:r>
              <a:rPr lang="en-US" sz="2200" dirty="0">
                <a:latin typeface="Corbel" pitchFamily="34" charset="0"/>
              </a:rPr>
              <a:t> array.</a:t>
            </a: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Example:</a:t>
            </a:r>
            <a:r>
              <a:rPr lang="en-US" sz="2200" dirty="0">
                <a:solidFill>
                  <a:srgbClr val="FFFF00"/>
                </a:solidFill>
                <a:latin typeface="Corbel" pitchFamily="34" charset="0"/>
              </a:rPr>
              <a:t>  </a:t>
            </a:r>
            <a:r>
              <a:rPr lang="en-US" sz="2200" dirty="0">
                <a:latin typeface="Corbel" pitchFamily="34" charset="0"/>
              </a:rPr>
              <a:t>Without using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spread operators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4408541"/>
            <a:ext cx="4876800" cy="129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let colors = 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['Red', 'Yellow'];  </a:t>
            </a:r>
          </a:p>
          <a:p>
            <a:r>
              <a:rPr lang="en-US" sz="1600" b="1" dirty="0">
                <a:latin typeface="Consolas" pitchFamily="49" charset="0"/>
              </a:rPr>
              <a:t>let 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latin typeface="Consolas" pitchFamily="49" charset="0"/>
              </a:rPr>
              <a:t>= colors;  </a:t>
            </a:r>
          </a:p>
          <a:p>
            <a:r>
              <a:rPr lang="en-US" sz="1600" b="1" dirty="0" err="1">
                <a:latin typeface="Consolas" pitchFamily="49" charset="0"/>
              </a:rPr>
              <a:t>newColors.push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'Green'</a:t>
            </a:r>
            <a:r>
              <a:rPr lang="en-US" sz="1600" b="1" dirty="0">
                <a:latin typeface="Consolas" pitchFamily="49" charset="0"/>
              </a:rPr>
              <a:t>);  </a:t>
            </a: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sz="1600" b="1" dirty="0">
                <a:latin typeface="Consolas" pitchFamily="49" charset="0"/>
              </a:rPr>
              <a:t>);  </a:t>
            </a: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colors</a:t>
            </a:r>
            <a:r>
              <a:rPr lang="en-US" sz="1600" b="1" dirty="0">
                <a:latin typeface="Consolas" pitchFamily="49" charset="0"/>
              </a:rPr>
              <a:t>);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6033432"/>
            <a:ext cx="48768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 'Red', 'Yellow', 'Green' ] </a:t>
            </a:r>
          </a:p>
          <a:p>
            <a:r>
              <a:rPr lang="en-US" b="1" dirty="0"/>
              <a:t>[ 'Red', 'Yellow', 'Green'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855" y="5657790"/>
            <a:ext cx="1024639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8C9FF9-A659-D110-2AA4-2DF2C1B7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171528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US" sz="2200" dirty="0">
                <a:latin typeface="Corbel" pitchFamily="34" charset="0"/>
              </a:rPr>
              <a:t>If we are </a:t>
            </a:r>
            <a:r>
              <a:rPr lang="en-US" sz="2200" b="1" dirty="0">
                <a:solidFill>
                  <a:srgbClr val="FF00FF"/>
                </a:solidFill>
                <a:latin typeface="Corbel" pitchFamily="34" charset="0"/>
              </a:rPr>
              <a:t>copying</a:t>
            </a:r>
            <a:r>
              <a:rPr lang="en-US" sz="2200" dirty="0">
                <a:solidFill>
                  <a:srgbClr val="FF00FF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the array by using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spread operator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  <a:latin typeface="Corbel" pitchFamily="34" charset="0"/>
              </a:rPr>
              <a:t>, </a:t>
            </a:r>
            <a:r>
              <a:rPr lang="en-US" sz="2200" dirty="0">
                <a:latin typeface="Corbel" pitchFamily="34" charset="0"/>
              </a:rPr>
              <a:t>then inserting an element in the </a:t>
            </a:r>
            <a:r>
              <a:rPr lang="en-US" sz="2200" b="1" dirty="0">
                <a:solidFill>
                  <a:srgbClr val="FF00FF"/>
                </a:solidFill>
                <a:latin typeface="Corbel" pitchFamily="34" charset="0"/>
              </a:rPr>
              <a:t>copied array </a:t>
            </a:r>
            <a:r>
              <a:rPr lang="en-US" sz="2200" dirty="0">
                <a:latin typeface="Corbel" pitchFamily="34" charset="0"/>
              </a:rPr>
              <a:t>will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not affect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original array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Example: 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spread operators</a:t>
            </a:r>
          </a:p>
          <a:p>
            <a:pPr marL="514350" indent="-514350"/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4419600"/>
            <a:ext cx="6837528" cy="163773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 colors = 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['Red', 'Yellow'];  </a:t>
            </a:r>
          </a:p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 = 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[...colors];</a:t>
            </a:r>
            <a:r>
              <a:rPr lang="en-US" b="1" dirty="0">
                <a:latin typeface="Consolas" pitchFamily="49" charset="0"/>
              </a:rPr>
              <a:t>  </a:t>
            </a:r>
          </a:p>
          <a:p>
            <a:r>
              <a:rPr lang="en-US" b="1" dirty="0" err="1">
                <a:latin typeface="Consolas" pitchFamily="49" charset="0"/>
              </a:rPr>
              <a:t>newColors.push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'Green'</a:t>
            </a:r>
            <a:r>
              <a:rPr lang="en-US" b="1" dirty="0">
                <a:latin typeface="Consolas" pitchFamily="49" charset="0"/>
              </a:rPr>
              <a:t>);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);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colors</a:t>
            </a:r>
            <a:r>
              <a:rPr lang="en-US" b="1" dirty="0">
                <a:latin typeface="Consolas" pitchFamily="49" charset="0"/>
              </a:rPr>
              <a:t>); 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F65EAE-C60A-E8D4-CA4C-AD5BA76F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514600"/>
            <a:ext cx="8503920" cy="37874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Note: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Instead of elements, the spread operator only copies the array itself to the new one. It means that the operator can do a shallow copy instead of a deep copy</a:t>
            </a: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3578476"/>
            <a:ext cx="6837528" cy="812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 'Red', 'Yellow', 'Green' ]</a:t>
            </a:r>
          </a:p>
          <a:p>
            <a:r>
              <a:rPr lang="en-US" b="1" dirty="0"/>
              <a:t> [ 'Red', 'Yellow'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34" y="2514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E65FA9-2B73-42AB-E726-E2FEFABC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092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Example: </a:t>
            </a:r>
            <a:r>
              <a:rPr lang="en-US" sz="2200" dirty="0">
                <a:latin typeface="Corbel" pitchFamily="34" charset="0"/>
              </a:rPr>
              <a:t>Here, we have constructed an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array str</a:t>
            </a:r>
            <a:r>
              <a:rPr lang="en-US" sz="2200" dirty="0">
                <a:solidFill>
                  <a:srgbClr val="92D050"/>
                </a:solidFill>
                <a:latin typeface="Corbel" pitchFamily="34" charset="0"/>
              </a:rPr>
              <a:t> </a:t>
            </a:r>
            <a:r>
              <a:rPr lang="en-US" sz="2200" dirty="0">
                <a:latin typeface="Corbel" pitchFamily="34" charset="0"/>
              </a:rPr>
              <a:t>from individual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strings</a:t>
            </a:r>
            <a:r>
              <a:rPr lang="en-US" sz="2200" b="1" dirty="0">
                <a:latin typeface="Corbel" pitchFamily="34" charset="0"/>
              </a:rPr>
              <a:t>.</a:t>
            </a:r>
            <a:endParaRPr lang="en-US" sz="2200" b="1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</a:rPr>
              <a:t>In the above example, we have applied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spread operator </a:t>
            </a:r>
            <a:r>
              <a:rPr lang="en-US" sz="2200" dirty="0">
                <a:latin typeface="Corbel" pitchFamily="34" charset="0"/>
              </a:rPr>
              <a:t>to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string 'EIO'. </a:t>
            </a:r>
            <a:r>
              <a:rPr lang="en-US" sz="2200" dirty="0">
                <a:latin typeface="Corbel" pitchFamily="34" charset="0"/>
              </a:rPr>
              <a:t>It spreads out each specific 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character</a:t>
            </a:r>
            <a:r>
              <a:rPr lang="en-US" sz="2200" dirty="0">
                <a:latin typeface="Corbel" pitchFamily="34" charset="0"/>
              </a:rPr>
              <a:t> of the</a:t>
            </a:r>
            <a:r>
              <a:rPr lang="en-US" sz="2200" dirty="0">
                <a:solidFill>
                  <a:srgbClr val="660033"/>
                </a:solidFill>
                <a:latin typeface="Corbel" pitchFamily="34" charset="0"/>
              </a:rPr>
              <a:t> 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'EIO' </a:t>
            </a:r>
            <a:r>
              <a:rPr lang="en-US" sz="2200" dirty="0">
                <a:latin typeface="Corbel" pitchFamily="34" charset="0"/>
              </a:rPr>
              <a:t>string into individual characters.</a:t>
            </a: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4948" y="3581400"/>
            <a:ext cx="6837528" cy="10235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b="1" dirty="0">
                <a:latin typeface="Consolas" pitchFamily="49" charset="0"/>
              </a:rPr>
              <a:t> = ['A', 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...'EIO',</a:t>
            </a:r>
            <a:r>
              <a:rPr lang="en-US" b="1" dirty="0">
                <a:latin typeface="Consolas" pitchFamily="49" charset="0"/>
              </a:rPr>
              <a:t> 'U'];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b="1" dirty="0">
                <a:latin typeface="Consolas" pitchFamily="49" charset="0"/>
              </a:rPr>
              <a:t>); </a:t>
            </a:r>
            <a:r>
              <a:rPr lang="en-US" dirty="0">
                <a:latin typeface="Consolas" pitchFamily="49" charset="0"/>
              </a:rPr>
              <a:t>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57CD12-E382-F801-5147-75DC7C8E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Strings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092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</a:rPr>
              <a:t>We will get the following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200" dirty="0">
                <a:latin typeface="Corbel" pitchFamily="34" charset="0"/>
              </a:rPr>
              <a:t> after the execution of the above code.</a:t>
            </a:r>
            <a:endParaRPr lang="en-US" sz="22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4841830"/>
            <a:ext cx="6837528" cy="812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1" dirty="0"/>
              <a:t>[ 'A', 'E', 'I', 'O', 'U' 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4513" y="425594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96A6DC-D887-FE19-0CCB-F4B6776A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Strings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2286000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Rest Parameter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Spread Operator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Rest Parameter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Rest parameter </a:t>
            </a:r>
            <a:r>
              <a:rPr lang="en-US" sz="2200" dirty="0">
                <a:latin typeface="Corbel" pitchFamily="34" charset="0"/>
              </a:rPr>
              <a:t>was introduced 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ES6</a:t>
            </a:r>
            <a:r>
              <a:rPr lang="en-US" sz="2200" dirty="0">
                <a:solidFill>
                  <a:srgbClr val="7030A0"/>
                </a:solidFill>
                <a:latin typeface="Corbel" pitchFamily="34" charset="0"/>
              </a:rPr>
              <a:t> ,</a:t>
            </a:r>
            <a:r>
              <a:rPr lang="en-US" sz="2200" dirty="0">
                <a:latin typeface="Corbel" pitchFamily="34" charset="0"/>
              </a:rPr>
              <a:t>and it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improves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ability </a:t>
            </a:r>
            <a:r>
              <a:rPr lang="en-US" sz="2200" dirty="0">
                <a:latin typeface="Corbel" pitchFamily="34" charset="0"/>
              </a:rPr>
              <a:t>to handle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parameters</a:t>
            </a:r>
            <a:r>
              <a:rPr lang="en-US" sz="2200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Rest parameter </a:t>
            </a:r>
            <a:r>
              <a:rPr lang="en-US" sz="2200" dirty="0">
                <a:latin typeface="Corbel" pitchFamily="34" charset="0"/>
              </a:rPr>
              <a:t>allows us to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represent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indefinite </a:t>
            </a:r>
            <a:r>
              <a:rPr lang="en-US" sz="2200" dirty="0">
                <a:latin typeface="Corbel" pitchFamily="34" charset="0"/>
              </a:rPr>
              <a:t>number of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arguments </a:t>
            </a:r>
            <a:r>
              <a:rPr lang="en-US" sz="2200" dirty="0">
                <a:latin typeface="Corbel" pitchFamily="34" charset="0"/>
              </a:rPr>
              <a:t>as an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array.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By using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rest parameter</a:t>
            </a:r>
            <a:r>
              <a:rPr lang="en-US" sz="2200" dirty="0">
                <a:latin typeface="Corbel" pitchFamily="34" charset="0"/>
              </a:rPr>
              <a:t>, a function can be called with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any number</a:t>
            </a:r>
            <a:r>
              <a:rPr lang="en-US" sz="2200" dirty="0">
                <a:solidFill>
                  <a:srgbClr val="FF99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of arguments.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Before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ES6</a:t>
            </a:r>
            <a:r>
              <a:rPr lang="en-US" sz="2200" dirty="0">
                <a:latin typeface="Corbel" pitchFamily="34" charset="0"/>
              </a:rPr>
              <a:t>, the 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arguments</a:t>
            </a:r>
            <a:r>
              <a:rPr lang="en-US" sz="2200" dirty="0">
                <a:latin typeface="Corbel" pitchFamily="34" charset="0"/>
              </a:rPr>
              <a:t> 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US" sz="2200" dirty="0">
                <a:latin typeface="Corbel" pitchFamily="34" charset="0"/>
              </a:rPr>
              <a:t>was used.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 The 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arguments </a:t>
            </a:r>
            <a:r>
              <a:rPr lang="en-US" sz="2200" dirty="0">
                <a:latin typeface="Corbel" pitchFamily="34" charset="0"/>
              </a:rPr>
              <a:t>object is not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instance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Array </a:t>
            </a:r>
            <a:r>
              <a:rPr lang="en-US" sz="2200" dirty="0">
                <a:latin typeface="Corbel" pitchFamily="34" charset="0"/>
              </a:rPr>
              <a:t>type so we cannot use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Array methods </a:t>
            </a:r>
            <a:r>
              <a:rPr lang="en-US" sz="2200" dirty="0">
                <a:latin typeface="Corbel" pitchFamily="34" charset="0"/>
              </a:rPr>
              <a:t>like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push() 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forEach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200" dirty="0" err="1">
                <a:latin typeface="Corbel" pitchFamily="34" charset="0"/>
              </a:rPr>
              <a:t>etc</a:t>
            </a:r>
            <a:r>
              <a:rPr lang="en-US" sz="2200" dirty="0">
                <a:latin typeface="Corbel" pitchFamily="34" charset="0"/>
              </a:rPr>
              <a:t> on it directly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64F26D-80C4-1C5A-5B65-81A70294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Rest Parameter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6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1824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rest parameter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prefixed </a:t>
            </a:r>
            <a:r>
              <a:rPr lang="en-US" sz="2200" dirty="0">
                <a:latin typeface="Corbel" pitchFamily="34" charset="0"/>
              </a:rPr>
              <a:t>with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three dots (...). </a:t>
            </a:r>
          </a:p>
          <a:p>
            <a:pPr marL="457200" indent="-457200"/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rest parameter </a:t>
            </a:r>
            <a:r>
              <a:rPr lang="en-US" sz="2200" dirty="0">
                <a:latin typeface="Corbel" pitchFamily="34" charset="0"/>
              </a:rPr>
              <a:t>has to be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last argument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because it is used 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collect</a:t>
            </a:r>
            <a:r>
              <a:rPr lang="en-US" sz="2200" dirty="0">
                <a:latin typeface="Corbel" pitchFamily="34" charset="0"/>
              </a:rPr>
              <a:t> all of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remaining elements </a:t>
            </a:r>
            <a:r>
              <a:rPr lang="en-US" sz="2200" dirty="0">
                <a:latin typeface="Corbel" pitchFamily="34" charset="0"/>
              </a:rPr>
              <a:t>into an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array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4953000"/>
            <a:ext cx="5145206" cy="13920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17761" y="5175609"/>
            <a:ext cx="497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nsolas" pitchFamily="49" charset="0"/>
              </a:rPr>
              <a:t>function fun</a:t>
            </a:r>
            <a:r>
              <a:rPr lang="en-US" sz="2000" b="1" dirty="0">
                <a:latin typeface="Consolas" pitchFamily="49" charset="0"/>
              </a:rPr>
              <a:t>(a, b, 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</a:rPr>
              <a:t>...</a:t>
            </a:r>
            <a:r>
              <a:rPr lang="en-US" sz="2000" b="1" dirty="0" err="1">
                <a:solidFill>
                  <a:srgbClr val="00B0F0"/>
                </a:solidFill>
                <a:latin typeface="Consolas" pitchFamily="49" charset="0"/>
              </a:rPr>
              <a:t>theArgs</a:t>
            </a:r>
            <a:r>
              <a:rPr lang="en-US" sz="2000" b="1" dirty="0">
                <a:latin typeface="Consolas" pitchFamily="49" charset="0"/>
              </a:rPr>
              <a:t>) {  </a:t>
            </a:r>
          </a:p>
          <a:p>
            <a:r>
              <a:rPr lang="en-US" sz="2000" b="1" dirty="0">
                <a:latin typeface="Consolas" pitchFamily="49" charset="0"/>
              </a:rPr>
              <a:t>  // statements  </a:t>
            </a:r>
          </a:p>
          <a:p>
            <a:r>
              <a:rPr lang="en-US" sz="2000" b="1" dirty="0">
                <a:latin typeface="Consolas" pitchFamily="49" charset="0"/>
              </a:rPr>
              <a:t>}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4E73C2-2B82-CD8B-6826-CB0CAC2C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399" y="2327539"/>
            <a:ext cx="8108505" cy="26613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 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show(...</a:t>
            </a:r>
            <a:r>
              <a:rPr lang="en-US" b="1" dirty="0" err="1">
                <a:solidFill>
                  <a:srgbClr val="00FF00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)</a:t>
            </a:r>
            <a:r>
              <a:rPr lang="en-US" b="1" dirty="0">
                <a:latin typeface="Consolas" pitchFamily="49" charset="0"/>
              </a:rPr>
              <a:t> {  </a:t>
            </a:r>
          </a:p>
          <a:p>
            <a:r>
              <a:rPr lang="en-US" b="1" dirty="0">
                <a:latin typeface="Consolas" pitchFamily="49" charset="0"/>
              </a:rPr>
              <a:t>  let sum = 0;  </a:t>
            </a:r>
          </a:p>
          <a:p>
            <a:r>
              <a:rPr lang="en-US" b="1" dirty="0">
                <a:latin typeface="Consolas" pitchFamily="49" charset="0"/>
              </a:rPr>
              <a:t>  for (let </a:t>
            </a:r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</a:rPr>
              <a:t> of </a:t>
            </a:r>
            <a:r>
              <a:rPr lang="en-US" b="1" dirty="0" err="1">
                <a:latin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</a:rPr>
              <a:t>) {  </a:t>
            </a:r>
          </a:p>
          <a:p>
            <a:r>
              <a:rPr lang="en-US" b="1" dirty="0">
                <a:latin typeface="Consolas" pitchFamily="49" charset="0"/>
              </a:rPr>
              <a:t>      sum += </a:t>
            </a:r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</a:rPr>
              <a:t>;  </a:t>
            </a:r>
          </a:p>
          <a:p>
            <a:r>
              <a:rPr lang="en-US" b="1" dirty="0">
                <a:latin typeface="Consolas" pitchFamily="49" charset="0"/>
              </a:rPr>
              <a:t>  }  </a:t>
            </a:r>
          </a:p>
          <a:p>
            <a:r>
              <a:rPr lang="en-US" b="1" dirty="0">
                <a:latin typeface="Consolas" pitchFamily="49" charset="0"/>
              </a:rPr>
              <a:t>  console.log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("Sum = "+sum</a:t>
            </a:r>
            <a:r>
              <a:rPr lang="en-US" b="1" dirty="0">
                <a:latin typeface="Consolas" pitchFamily="49" charset="0"/>
              </a:rPr>
              <a:t>);  </a:t>
            </a:r>
          </a:p>
          <a:p>
            <a:r>
              <a:rPr lang="en-US" b="1" dirty="0">
                <a:latin typeface="Consolas" pitchFamily="49" charset="0"/>
              </a:rPr>
              <a:t>}  </a:t>
            </a:r>
          </a:p>
          <a:p>
            <a:r>
              <a:rPr lang="en-US" b="1" dirty="0">
                <a:latin typeface="Consolas" pitchFamily="49" charset="0"/>
              </a:rPr>
              <a:t>  </a:t>
            </a:r>
          </a:p>
          <a:p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show(10, 20, 30); </a:t>
            </a:r>
            <a:r>
              <a:rPr lang="en-US" b="1" dirty="0">
                <a:latin typeface="Consolas" pitchFamily="49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6678C-5BB7-4A89-8F7C-BF8862A5E4B7}"/>
              </a:ext>
            </a:extLst>
          </p:cNvPr>
          <p:cNvSpPr/>
          <p:nvPr/>
        </p:nvSpPr>
        <p:spPr>
          <a:xfrm>
            <a:off x="457199" y="5868589"/>
            <a:ext cx="8184705" cy="6960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Sum=60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EC69-1E35-4CBE-8072-309BEB16C4E7}"/>
              </a:ext>
            </a:extLst>
          </p:cNvPr>
          <p:cNvSpPr txBox="1"/>
          <p:nvPr/>
        </p:nvSpPr>
        <p:spPr>
          <a:xfrm>
            <a:off x="359999" y="5468479"/>
            <a:ext cx="12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11FFE7-35A8-E42C-D874-753055E5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4016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 the arguments </a:t>
            </a:r>
            <a:r>
              <a:rPr lang="en-US" sz="2400" dirty="0">
                <a:latin typeface="Corbel" pitchFamily="34" charset="0"/>
              </a:rPr>
              <a:t>that we have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passed</a:t>
            </a:r>
            <a:r>
              <a:rPr lang="en-US" sz="2400" dirty="0">
                <a:latin typeface="Corbel" pitchFamily="34" charset="0"/>
              </a:rPr>
              <a:t> in the function will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map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parameter list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stated previously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 parameter (...) </a:t>
            </a:r>
            <a:r>
              <a:rPr lang="en-US" sz="2400" dirty="0">
                <a:latin typeface="Corbel" pitchFamily="34" charset="0"/>
              </a:rPr>
              <a:t>should always be 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last </a:t>
            </a:r>
            <a:r>
              <a:rPr lang="en-US" sz="2400" dirty="0">
                <a:latin typeface="Corbel" pitchFamily="34" charset="0"/>
              </a:rPr>
              <a:t>in the list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arguments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we place </a:t>
            </a:r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anywhere else</a:t>
            </a:r>
            <a:r>
              <a:rPr lang="en-US" sz="2400" dirty="0">
                <a:latin typeface="Corbel" pitchFamily="34" charset="0"/>
              </a:rPr>
              <a:t>, it will cause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error</a:t>
            </a:r>
            <a:r>
              <a:rPr lang="en-US" sz="2400" b="1" dirty="0">
                <a:latin typeface="Corbel" pitchFamily="34" charset="0"/>
              </a:rPr>
              <a:t>.</a:t>
            </a:r>
            <a:endParaRPr lang="en-US" sz="2400" b="1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9C1D16-4D31-8C42-11A2-EDF4646B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4016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 parameter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and 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arguments object </a:t>
            </a:r>
            <a:r>
              <a:rPr lang="en-US" sz="2400" dirty="0">
                <a:latin typeface="Corbel" pitchFamily="34" charset="0"/>
              </a:rPr>
              <a:t>are different from each other. Let's see the difference between the rest parameter and the arguments object.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 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arguments object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array-like</a:t>
            </a:r>
            <a:r>
              <a:rPr lang="en-US" sz="2400" dirty="0">
                <a:latin typeface="Corbel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but not array</a:t>
            </a:r>
            <a:r>
              <a:rPr lang="en-US" sz="2400" dirty="0">
                <a:latin typeface="Corbel" pitchFamily="34" charset="0"/>
              </a:rPr>
              <a:t>), while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 parameters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 instances</a:t>
            </a:r>
            <a:r>
              <a:rPr lang="en-US" sz="2400" b="1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b="1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arguments object </a:t>
            </a:r>
            <a:r>
              <a:rPr lang="en-US" sz="2400" dirty="0">
                <a:latin typeface="Corbel" pitchFamily="34" charset="0"/>
              </a:rPr>
              <a:t>does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not include methods </a:t>
            </a:r>
            <a:r>
              <a:rPr lang="en-US" sz="2400" dirty="0">
                <a:latin typeface="Corbel" pitchFamily="34" charset="0"/>
              </a:rPr>
              <a:t>such as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sort()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forEach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US" sz="2400" dirty="0">
                <a:latin typeface="Corbel" pitchFamily="34" charset="0"/>
              </a:rPr>
              <a:t>, or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pop()</a:t>
            </a:r>
            <a:r>
              <a:rPr lang="en-US" sz="2400" dirty="0">
                <a:latin typeface="Corbel" pitchFamily="34" charset="0"/>
              </a:rPr>
              <a:t>, but these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can be directly used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 parameters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41AAAE-B991-1D80-7F5F-BC858C2B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Rest Parameter V/s arguments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434340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ES6 introduced a new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operator </a:t>
            </a:r>
            <a:r>
              <a:rPr lang="en-US" sz="2200" dirty="0">
                <a:latin typeface="Corbel" pitchFamily="34" charset="0"/>
              </a:rPr>
              <a:t>referred to as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spread operator</a:t>
            </a:r>
            <a:r>
              <a:rPr lang="en-US" sz="2200" dirty="0">
                <a:latin typeface="Corbel" pitchFamily="34" charset="0"/>
              </a:rPr>
              <a:t>, which consists of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three dots (...).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It allows an 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iterable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to expand in places where more than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zero arguments</a:t>
            </a:r>
            <a:r>
              <a:rPr lang="en-US" sz="2200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are expected. </a:t>
            </a:r>
          </a:p>
          <a:p>
            <a:pPr marL="457200" indent="-457200"/>
            <a:endParaRPr lang="en-US" sz="3500" dirty="0"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AF6C58-C3B7-2A68-F3DF-F8E1DF95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Spread Operator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9905</TotalTime>
  <Words>963</Words>
  <Application>Microsoft Office PowerPoint</Application>
  <PresentationFormat>On-screen Show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Corbel</vt:lpstr>
      <vt:lpstr>Wingdings</vt:lpstr>
      <vt:lpstr>Wingdings 3</vt:lpstr>
      <vt:lpstr>Ion Boardroom</vt:lpstr>
      <vt:lpstr>PowerPoint Presentation</vt:lpstr>
      <vt:lpstr>Today’s Agenda</vt:lpstr>
      <vt:lpstr> The Rest Parameter</vt:lpstr>
      <vt:lpstr> The Rest Parameter</vt:lpstr>
      <vt:lpstr> Syntax</vt:lpstr>
      <vt:lpstr> Example</vt:lpstr>
      <vt:lpstr> Example</vt:lpstr>
      <vt:lpstr> Rest Parameter V/s arguments</vt:lpstr>
      <vt:lpstr> The Spread Operator</vt:lpstr>
      <vt:lpstr> The Spread Operator</vt:lpstr>
      <vt:lpstr> Spread Operator And Array</vt:lpstr>
      <vt:lpstr> Spread Operator And Array</vt:lpstr>
      <vt:lpstr> Spread Operator And Array</vt:lpstr>
      <vt:lpstr> Spread Operator And Array</vt:lpstr>
      <vt:lpstr> Spread Operator And Array</vt:lpstr>
      <vt:lpstr> Spread Operator And Array</vt:lpstr>
      <vt:lpstr> Spread Operator And Array</vt:lpstr>
      <vt:lpstr> Spread Operator And Strings</vt:lpstr>
      <vt:lpstr> Spread Operator And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645</cp:revision>
  <dcterms:created xsi:type="dcterms:W3CDTF">2016-02-04T12:02:26Z</dcterms:created>
  <dcterms:modified xsi:type="dcterms:W3CDTF">2023-03-01T17:02:05Z</dcterms:modified>
</cp:coreProperties>
</file>