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774" r:id="rId4"/>
    <p:sldId id="772" r:id="rId5"/>
    <p:sldId id="773" r:id="rId6"/>
    <p:sldId id="775" r:id="rId7"/>
    <p:sldId id="776" r:id="rId8"/>
    <p:sldId id="777" r:id="rId9"/>
    <p:sldId id="778" r:id="rId10"/>
    <p:sldId id="779" r:id="rId11"/>
    <p:sldId id="780" r:id="rId12"/>
    <p:sldId id="781" r:id="rId13"/>
    <p:sldId id="783" r:id="rId14"/>
    <p:sldId id="782" r:id="rId15"/>
    <p:sldId id="784" r:id="rId16"/>
    <p:sldId id="785" r:id="rId17"/>
    <p:sldId id="786" r:id="rId18"/>
    <p:sldId id="788" r:id="rId19"/>
    <p:sldId id="78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5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jpe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EXERCISES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GRADE_TYPE_WEIGHT:</a:t>
            </a:r>
            <a:r>
              <a:rPr lang="en-IN" sz="2400" dirty="0"/>
              <a:t> Information on how the final grade for a particular section is computed (for example, the midterm constitutes 50 percent, the quiz 10 percent, and the final examination 40 percent of the final grade).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86124"/>
            <a:ext cx="8786874" cy="30544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GRADE:</a:t>
            </a:r>
            <a:r>
              <a:rPr lang="en-IN" sz="2400" u="sng" dirty="0">
                <a:solidFill>
                  <a:srgbClr val="7030A0"/>
                </a:solidFill>
              </a:rPr>
              <a:t> </a:t>
            </a:r>
            <a:r>
              <a:rPr lang="en-IN" sz="2400" dirty="0"/>
              <a:t>The individual grades a student received for a particular section (class)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86124"/>
            <a:ext cx="8858312" cy="30544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GRADE_CONVERSION:</a:t>
            </a:r>
            <a:r>
              <a:rPr lang="en-IN" sz="2400" dirty="0"/>
              <a:t> Converts a number grade to a letter grade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86124"/>
            <a:ext cx="8786874" cy="30544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, that determines </a:t>
            </a:r>
            <a:r>
              <a:rPr lang="en-IN" sz="2400" b="1" dirty="0">
                <a:solidFill>
                  <a:srgbClr val="7030A0"/>
                </a:solidFill>
              </a:rPr>
              <a:t>how many courses </a:t>
            </a:r>
            <a:r>
              <a:rPr lang="en-IN" sz="2400" dirty="0"/>
              <a:t>do not have a </a:t>
            </a:r>
            <a:r>
              <a:rPr lang="en-IN" sz="2400" b="1" dirty="0">
                <a:solidFill>
                  <a:srgbClr val="7030A0"/>
                </a:solidFill>
              </a:rPr>
              <a:t>prerequisite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WAQ,  that determines the </a:t>
            </a:r>
            <a:r>
              <a:rPr lang="en-IN" sz="2400" b="1" dirty="0">
                <a:solidFill>
                  <a:srgbClr val="7030A0"/>
                </a:solidFill>
              </a:rPr>
              <a:t>total number of students </a:t>
            </a:r>
            <a:r>
              <a:rPr lang="en-IN" sz="2400" dirty="0"/>
              <a:t>enrolled. Count each student </a:t>
            </a:r>
            <a:r>
              <a:rPr lang="en-IN" sz="2400" b="1" dirty="0">
                <a:solidFill>
                  <a:srgbClr val="7030A0"/>
                </a:solidFill>
              </a:rPr>
              <a:t>only once</a:t>
            </a:r>
            <a:r>
              <a:rPr lang="en-IN" sz="2400" dirty="0"/>
              <a:t>, no matter how many courses the student is enrolled in.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that </a:t>
            </a:r>
            <a:r>
              <a:rPr lang="en-IN" sz="2400" b="1" dirty="0">
                <a:solidFill>
                  <a:srgbClr val="7030A0"/>
                </a:solidFill>
              </a:rPr>
              <a:t>determines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date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7030A0"/>
                </a:solidFill>
              </a:rPr>
              <a:t>most recent</a:t>
            </a:r>
            <a:r>
              <a:rPr lang="en-IN" sz="2400" dirty="0"/>
              <a:t> </a:t>
            </a:r>
            <a:r>
              <a:rPr lang="en-IN" sz="2400" dirty="0" err="1"/>
              <a:t>enrollment</a:t>
            </a:r>
            <a:r>
              <a:rPr lang="en-IN" sz="2400" dirty="0"/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that shows </a:t>
            </a:r>
            <a:r>
              <a:rPr lang="en-IN" sz="2400" b="1" dirty="0">
                <a:solidFill>
                  <a:srgbClr val="7030A0"/>
                </a:solidFill>
              </a:rPr>
              <a:t>student IDs </a:t>
            </a:r>
            <a:r>
              <a:rPr lang="en-IN" sz="2400" dirty="0"/>
              <a:t>and the </a:t>
            </a:r>
            <a:r>
              <a:rPr lang="en-IN" sz="2400" b="1" dirty="0">
                <a:solidFill>
                  <a:srgbClr val="7030A0"/>
                </a:solidFill>
              </a:rPr>
              <a:t>number of courses </a:t>
            </a:r>
            <a:r>
              <a:rPr lang="en-IN" sz="2400" dirty="0"/>
              <a:t>each student is enrolled in. Show only those enrolled in more than two classes.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WAQ, that displays the </a:t>
            </a:r>
            <a:r>
              <a:rPr lang="en-IN" sz="2400" b="1" dirty="0">
                <a:solidFill>
                  <a:srgbClr val="7030A0"/>
                </a:solidFill>
              </a:rPr>
              <a:t>average room capacity </a:t>
            </a:r>
            <a:r>
              <a:rPr lang="en-IN" sz="2400" dirty="0"/>
              <a:t>for each </a:t>
            </a:r>
            <a:r>
              <a:rPr lang="en-IN" sz="2400" b="1" dirty="0">
                <a:solidFill>
                  <a:srgbClr val="7030A0"/>
                </a:solidFill>
              </a:rPr>
              <a:t>course</a:t>
            </a:r>
            <a:r>
              <a:rPr lang="en-IN" sz="2400" dirty="0"/>
              <a:t>. Display the </a:t>
            </a:r>
            <a:r>
              <a:rPr lang="en-IN" sz="2400" b="1" dirty="0">
                <a:solidFill>
                  <a:srgbClr val="7030A0"/>
                </a:solidFill>
              </a:rPr>
              <a:t>average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expressed to the nearest whole number</a:t>
            </a:r>
            <a:r>
              <a:rPr lang="en-IN" sz="2400" dirty="0"/>
              <a:t>, in </a:t>
            </a:r>
            <a:r>
              <a:rPr lang="en-IN" sz="2400" b="1" dirty="0">
                <a:solidFill>
                  <a:srgbClr val="7030A0"/>
                </a:solidFill>
              </a:rPr>
              <a:t>another column</a:t>
            </a:r>
            <a:r>
              <a:rPr lang="en-IN" sz="2400" dirty="0"/>
              <a:t>. Use a column alias for each column selected.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For all </a:t>
            </a:r>
            <a:r>
              <a:rPr lang="en-IN" sz="2400" b="1" dirty="0">
                <a:solidFill>
                  <a:srgbClr val="00B050"/>
                </a:solidFill>
              </a:rPr>
              <a:t>students</a:t>
            </a:r>
            <a:r>
              <a:rPr lang="en-IN" sz="2400" dirty="0"/>
              <a:t>, display </a:t>
            </a:r>
            <a:r>
              <a:rPr lang="en-IN" sz="2400" b="1" dirty="0">
                <a:solidFill>
                  <a:srgbClr val="7030A0"/>
                </a:solidFill>
              </a:rPr>
              <a:t>last name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city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state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zip code. </a:t>
            </a:r>
            <a:r>
              <a:rPr lang="en-IN" sz="2400" dirty="0"/>
              <a:t>Show the result ordered by </a:t>
            </a:r>
            <a:r>
              <a:rPr lang="en-IN" sz="2400" b="1" dirty="0">
                <a:solidFill>
                  <a:srgbClr val="7030A0"/>
                </a:solidFill>
              </a:rPr>
              <a:t>zip code</a:t>
            </a:r>
            <a:r>
              <a:rPr lang="en-IN" sz="2400" dirty="0"/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Select the </a:t>
            </a:r>
            <a:r>
              <a:rPr lang="en-IN" sz="2400" b="1" dirty="0">
                <a:solidFill>
                  <a:srgbClr val="7030A0"/>
                </a:solidFill>
              </a:rPr>
              <a:t>first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last names </a:t>
            </a:r>
            <a:r>
              <a:rPr lang="en-IN" sz="2400" dirty="0"/>
              <a:t>of all </a:t>
            </a:r>
            <a:r>
              <a:rPr lang="en-IN" sz="2400" b="1" dirty="0">
                <a:solidFill>
                  <a:srgbClr val="00B050"/>
                </a:solidFill>
              </a:rPr>
              <a:t>enrolled students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B050"/>
                </a:solidFill>
              </a:rPr>
              <a:t>order by </a:t>
            </a:r>
            <a:r>
              <a:rPr lang="en-IN" sz="2400" dirty="0"/>
              <a:t>their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last name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ascending order</a:t>
            </a:r>
            <a:r>
              <a:rPr lang="en-IN" sz="2400" dirty="0"/>
              <a:t>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A Complete Student Database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Exercises</a:t>
            </a: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STUDENT</a:t>
            </a:r>
            <a:r>
              <a:rPr lang="en-US" sz="2400" dirty="0"/>
              <a:t>:  Profile Information of a Student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SECTION</a:t>
            </a:r>
            <a:r>
              <a:rPr lang="en-US" sz="2400" dirty="0"/>
              <a:t>: </a:t>
            </a:r>
            <a:r>
              <a:rPr lang="en-IN" sz="2400" dirty="0"/>
              <a:t>Information for an individual section (class) of a particular course</a:t>
            </a:r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571744"/>
            <a:ext cx="8715435" cy="37862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7030A0"/>
                </a:solidFill>
              </a:rPr>
              <a:t>COURSE</a:t>
            </a:r>
            <a:r>
              <a:rPr lang="en-US" sz="2400" dirty="0"/>
              <a:t>: Information for a course</a:t>
            </a:r>
          </a:p>
          <a:p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ENROLLMENT</a:t>
            </a:r>
            <a:r>
              <a:rPr lang="en-IN" sz="2400" b="1" dirty="0"/>
              <a:t>:</a:t>
            </a:r>
            <a:r>
              <a:rPr lang="en-IN" sz="2400" dirty="0"/>
              <a:t> Information for a student registered for a particular section (class)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INSTRUCTOR:</a:t>
            </a:r>
            <a:r>
              <a:rPr lang="en-IN" sz="2400" dirty="0"/>
              <a:t> Profile information for an instructor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357430"/>
            <a:ext cx="8715436" cy="40005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ZIPCODE:</a:t>
            </a:r>
            <a:r>
              <a:rPr lang="en-IN" sz="2400" dirty="0"/>
              <a:t> City, state, and zip code information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656338"/>
            <a:ext cx="8715436" cy="37730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Student Database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7030A0"/>
                </a:solidFill>
              </a:rPr>
              <a:t>GRADE_TYPE:</a:t>
            </a:r>
            <a:r>
              <a:rPr lang="en-IN" sz="2400" u="sng" dirty="0">
                <a:solidFill>
                  <a:srgbClr val="7030A0"/>
                </a:solidFill>
              </a:rPr>
              <a:t> </a:t>
            </a:r>
            <a:r>
              <a:rPr lang="en-IN" sz="2400" dirty="0"/>
              <a:t>Lookup table of a grade type (code) and its description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urs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45208"/>
            <a:ext cx="8715436" cy="359531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6767</TotalTime>
  <Words>357</Words>
  <Application>Microsoft Office PowerPoint</Application>
  <PresentationFormat>On-screen Show (4:3)</PresentationFormat>
  <Paragraphs>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PowerPoint Presentation</vt:lpstr>
      <vt:lpstr>Today’s Agenda</vt:lpstr>
      <vt:lpstr> Student Database</vt:lpstr>
      <vt:lpstr> Student Database</vt:lpstr>
      <vt:lpstr> Student Database</vt:lpstr>
      <vt:lpstr> Student Database</vt:lpstr>
      <vt:lpstr> Student Database</vt:lpstr>
      <vt:lpstr> Student Database</vt:lpstr>
      <vt:lpstr> Student Database</vt:lpstr>
      <vt:lpstr> Student Database</vt:lpstr>
      <vt:lpstr> Student Database</vt:lpstr>
      <vt:lpstr> Student Database</vt:lpstr>
      <vt:lpstr> Queries</vt:lpstr>
      <vt:lpstr> Queries</vt:lpstr>
      <vt:lpstr> Queries</vt:lpstr>
      <vt:lpstr> Queries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Shubham Sonkar</cp:lastModifiedBy>
  <cp:revision>582</cp:revision>
  <dcterms:created xsi:type="dcterms:W3CDTF">2015-12-21T13:46:48Z</dcterms:created>
  <dcterms:modified xsi:type="dcterms:W3CDTF">2021-11-17T12:22:35Z</dcterms:modified>
</cp:coreProperties>
</file>