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438" r:id="rId4"/>
    <p:sldId id="399" r:id="rId5"/>
    <p:sldId id="439" r:id="rId6"/>
    <p:sldId id="440" r:id="rId7"/>
    <p:sldId id="441" r:id="rId8"/>
    <p:sldId id="442" r:id="rId9"/>
    <p:sldId id="444" r:id="rId10"/>
    <p:sldId id="445" r:id="rId11"/>
    <p:sldId id="446" r:id="rId12"/>
    <p:sldId id="447" r:id="rId13"/>
    <p:sldId id="448" r:id="rId14"/>
    <p:sldId id="449" r:id="rId15"/>
    <p:sldId id="452" r:id="rId16"/>
    <p:sldId id="451" r:id="rId17"/>
    <p:sldId id="453" r:id="rId18"/>
    <p:sldId id="454" r:id="rId19"/>
    <p:sldId id="455" r:id="rId20"/>
    <p:sldId id="456" r:id="rId21"/>
    <p:sldId id="457" r:id="rId22"/>
    <p:sldId id="436" r:id="rId23"/>
    <p:sldId id="359" r:id="rId24"/>
    <p:sldId id="466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371" r:id="rId34"/>
    <p:sldId id="43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775C199-2EAE-482A-9108-7DC62AEF2796}"/>
    <pc:docChg chg="addSld delSld modSld">
      <pc:chgData name="Sharma Computer Academy" userId="08476b32c11f4418" providerId="LiveId" clId="{5775C199-2EAE-482A-9108-7DC62AEF2796}" dt="2021-08-30T07:17:09.482" v="719" actId="20577"/>
      <pc:docMkLst>
        <pc:docMk/>
      </pc:docMkLst>
      <pc:sldChg chg="modSp modAnim">
        <pc:chgData name="Sharma Computer Academy" userId="08476b32c11f4418" providerId="LiveId" clId="{5775C199-2EAE-482A-9108-7DC62AEF2796}" dt="2021-08-30T07:01:27.469" v="647" actId="20577"/>
        <pc:sldMkLst>
          <pc:docMk/>
          <pc:sldMk cId="0" sldId="371"/>
        </pc:sldMkLst>
        <pc:spChg chg="mod">
          <ac:chgData name="Sharma Computer Academy" userId="08476b32c11f4418" providerId="LiveId" clId="{5775C199-2EAE-482A-9108-7DC62AEF2796}" dt="2021-08-30T07:01:27.469" v="647" actId="20577"/>
          <ac:spMkLst>
            <pc:docMk/>
            <pc:sldMk cId="0" sldId="37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7:16:15.366" v="703" actId="113"/>
        <pc:sldMkLst>
          <pc:docMk/>
          <pc:sldMk cId="0" sldId="436"/>
        </pc:sldMkLst>
        <pc:spChg chg="mod">
          <ac:chgData name="Sharma Computer Academy" userId="08476b32c11f4418" providerId="LiveId" clId="{5775C199-2EAE-482A-9108-7DC62AEF2796}" dt="2021-08-30T07:16:15.366" v="703" actId="113"/>
          <ac:spMkLst>
            <pc:docMk/>
            <pc:sldMk cId="0" sldId="4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775C199-2EAE-482A-9108-7DC62AEF2796}" dt="2021-08-30T06:38:51.248" v="2" actId="14100"/>
        <pc:sldMkLst>
          <pc:docMk/>
          <pc:sldMk cId="0" sldId="437"/>
        </pc:sldMkLst>
        <pc:picChg chg="mod">
          <ac:chgData name="Sharma Computer Academy" userId="08476b32c11f4418" providerId="LiveId" clId="{5775C199-2EAE-482A-9108-7DC62AEF2796}" dt="2021-08-30T06:38:51.248" v="2" actId="14100"/>
          <ac:picMkLst>
            <pc:docMk/>
            <pc:sldMk cId="0" sldId="437"/>
            <ac:picMk id="8" creationId="{00000000-0000-0000-0000-000000000000}"/>
          </ac:picMkLst>
        </pc:picChg>
      </pc:sldChg>
      <pc:sldChg chg="modSp">
        <pc:chgData name="Sharma Computer Academy" userId="08476b32c11f4418" providerId="LiveId" clId="{5775C199-2EAE-482A-9108-7DC62AEF2796}" dt="2021-08-30T06:40:58.026" v="20" actId="207"/>
        <pc:sldMkLst>
          <pc:docMk/>
          <pc:sldMk cId="0" sldId="440"/>
        </pc:sldMkLst>
        <pc:spChg chg="mod">
          <ac:chgData name="Sharma Computer Academy" userId="08476b32c11f4418" providerId="LiveId" clId="{5775C199-2EAE-482A-9108-7DC62AEF2796}" dt="2021-08-30T06:40:58.026" v="20" actId="207"/>
          <ac:spMkLst>
            <pc:docMk/>
            <pc:sldMk cId="0" sldId="44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6:45:07.779" v="61" actId="20577"/>
        <pc:sldMkLst>
          <pc:docMk/>
          <pc:sldMk cId="0" sldId="441"/>
        </pc:sldMkLst>
        <pc:spChg chg="mod">
          <ac:chgData name="Sharma Computer Academy" userId="08476b32c11f4418" providerId="LiveId" clId="{5775C199-2EAE-482A-9108-7DC62AEF2796}" dt="2021-08-30T06:45:07.779" v="61" actId="20577"/>
          <ac:spMkLst>
            <pc:docMk/>
            <pc:sldMk cId="0" sldId="44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6:53:17.129" v="421" actId="20577"/>
        <pc:sldMkLst>
          <pc:docMk/>
          <pc:sldMk cId="0" sldId="442"/>
        </pc:sldMkLst>
        <pc:spChg chg="mod">
          <ac:chgData name="Sharma Computer Academy" userId="08476b32c11f4418" providerId="LiveId" clId="{5775C199-2EAE-482A-9108-7DC62AEF2796}" dt="2021-08-30T06:53:17.129" v="421" actId="20577"/>
          <ac:spMkLst>
            <pc:docMk/>
            <pc:sldMk cId="0" sldId="44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775C199-2EAE-482A-9108-7DC62AEF2796}" dt="2021-08-30T06:51:39.989" v="318" actId="47"/>
        <pc:sldMkLst>
          <pc:docMk/>
          <pc:sldMk cId="0" sldId="443"/>
        </pc:sldMkLst>
      </pc:sldChg>
      <pc:sldChg chg="modSp">
        <pc:chgData name="Sharma Computer Academy" userId="08476b32c11f4418" providerId="LiveId" clId="{5775C199-2EAE-482A-9108-7DC62AEF2796}" dt="2021-08-30T07:03:12.311" v="674" actId="20577"/>
        <pc:sldMkLst>
          <pc:docMk/>
          <pc:sldMk cId="0" sldId="444"/>
        </pc:sldMkLst>
        <pc:spChg chg="mod">
          <ac:chgData name="Sharma Computer Academy" userId="08476b32c11f4418" providerId="LiveId" clId="{5775C199-2EAE-482A-9108-7DC62AEF2796}" dt="2021-08-30T07:03:12.311" v="674" actId="20577"/>
          <ac:spMkLst>
            <pc:docMk/>
            <pc:sldMk cId="0" sldId="44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6:54:50.919" v="435" actId="113"/>
        <pc:sldMkLst>
          <pc:docMk/>
          <pc:sldMk cId="0" sldId="445"/>
        </pc:sldMkLst>
        <pc:spChg chg="mod">
          <ac:chgData name="Sharma Computer Academy" userId="08476b32c11f4418" providerId="LiveId" clId="{5775C199-2EAE-482A-9108-7DC62AEF2796}" dt="2021-08-30T06:54:50.919" v="435" actId="113"/>
          <ac:spMkLst>
            <pc:docMk/>
            <pc:sldMk cId="0" sldId="44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6:55:26.121" v="468" actId="20577"/>
        <pc:sldMkLst>
          <pc:docMk/>
          <pc:sldMk cId="0" sldId="446"/>
        </pc:sldMkLst>
        <pc:spChg chg="mod">
          <ac:chgData name="Sharma Computer Academy" userId="08476b32c11f4418" providerId="LiveId" clId="{5775C199-2EAE-482A-9108-7DC62AEF2796}" dt="2021-08-30T06:55:26.121" v="468" actId="20577"/>
          <ac:spMkLst>
            <pc:docMk/>
            <pc:sldMk cId="0" sldId="44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775C199-2EAE-482A-9108-7DC62AEF2796}" dt="2021-08-30T07:00:43.111" v="642" actId="115"/>
        <pc:sldMkLst>
          <pc:docMk/>
          <pc:sldMk cId="0" sldId="447"/>
        </pc:sldMkLst>
        <pc:spChg chg="mod">
          <ac:chgData name="Sharma Computer Academy" userId="08476b32c11f4418" providerId="LiveId" clId="{5775C199-2EAE-482A-9108-7DC62AEF2796}" dt="2021-08-30T07:00:43.111" v="642" actId="115"/>
          <ac:spMkLst>
            <pc:docMk/>
            <pc:sldMk cId="0" sldId="4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7:15:35.099" v="697" actId="113"/>
        <pc:sldMkLst>
          <pc:docMk/>
          <pc:sldMk cId="0" sldId="448"/>
        </pc:sldMkLst>
        <pc:spChg chg="mod">
          <ac:chgData name="Sharma Computer Academy" userId="08476b32c11f4418" providerId="LiveId" clId="{5775C199-2EAE-482A-9108-7DC62AEF2796}" dt="2021-08-30T07:15:35.099" v="697" actId="113"/>
          <ac:spMkLst>
            <pc:docMk/>
            <pc:sldMk cId="0" sldId="44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7:13:26.005" v="679" actId="115"/>
        <pc:sldMkLst>
          <pc:docMk/>
          <pc:sldMk cId="0" sldId="452"/>
        </pc:sldMkLst>
        <pc:spChg chg="mod">
          <ac:chgData name="Sharma Computer Academy" userId="08476b32c11f4418" providerId="LiveId" clId="{5775C199-2EAE-482A-9108-7DC62AEF2796}" dt="2021-08-30T07:13:26.005" v="679" actId="115"/>
          <ac:spMkLst>
            <pc:docMk/>
            <pc:sldMk cId="0" sldId="4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775C199-2EAE-482A-9108-7DC62AEF2796}" dt="2021-08-30T07:16:55.056" v="711" actId="20577"/>
        <pc:sldMkLst>
          <pc:docMk/>
          <pc:sldMk cId="0" sldId="454"/>
        </pc:sldMkLst>
        <pc:spChg chg="mod">
          <ac:chgData name="Sharma Computer Academy" userId="08476b32c11f4418" providerId="LiveId" clId="{5775C199-2EAE-482A-9108-7DC62AEF2796}" dt="2021-08-30T07:16:55.056" v="711" actId="20577"/>
          <ac:spMkLst>
            <pc:docMk/>
            <pc:sldMk cId="0" sldId="45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5775C199-2EAE-482A-9108-7DC62AEF2796}" dt="2021-08-30T07:17:09.482" v="719" actId="20577"/>
        <pc:sldMkLst>
          <pc:docMk/>
          <pc:sldMk cId="0" sldId="455"/>
        </pc:sldMkLst>
        <pc:spChg chg="mod">
          <ac:chgData name="Sharma Computer Academy" userId="08476b32c11f4418" providerId="LiveId" clId="{5775C199-2EAE-482A-9108-7DC62AEF2796}" dt="2021-08-30T07:17:09.482" v="719" actId="20577"/>
          <ac:spMkLst>
            <pc:docMk/>
            <pc:sldMk cId="0" sldId="455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7:13:45.525" v="683" actId="113"/>
        <pc:sldMkLst>
          <pc:docMk/>
          <pc:sldMk cId="0" sldId="456"/>
        </pc:sldMkLst>
        <pc:spChg chg="mod">
          <ac:chgData name="Sharma Computer Academy" userId="08476b32c11f4418" providerId="LiveId" clId="{5775C199-2EAE-482A-9108-7DC62AEF2796}" dt="2021-08-30T07:13:45.525" v="683" actId="113"/>
          <ac:spMkLst>
            <pc:docMk/>
            <pc:sldMk cId="0" sldId="4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7:14:09.957" v="687" actId="113"/>
        <pc:sldMkLst>
          <pc:docMk/>
          <pc:sldMk cId="0" sldId="458"/>
        </pc:sldMkLst>
        <pc:spChg chg="mod">
          <ac:chgData name="Sharma Computer Academy" userId="08476b32c11f4418" providerId="LiveId" clId="{5775C199-2EAE-482A-9108-7DC62AEF2796}" dt="2021-08-30T07:14:09.957" v="687" actId="113"/>
          <ac:spMkLst>
            <pc:docMk/>
            <pc:sldMk cId="0" sldId="4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775C199-2EAE-482A-9108-7DC62AEF2796}" dt="2021-08-30T07:14:00.072" v="685" actId="113"/>
        <pc:sldMkLst>
          <pc:docMk/>
          <pc:sldMk cId="0" sldId="466"/>
        </pc:sldMkLst>
        <pc:spChg chg="mod">
          <ac:chgData name="Sharma Computer Academy" userId="08476b32c11f4418" providerId="LiveId" clId="{5775C199-2EAE-482A-9108-7DC62AEF2796}" dt="2021-08-30T07:14:00.072" v="685" actId="113"/>
          <ac:spMkLst>
            <pc:docMk/>
            <pc:sldMk cId="0" sldId="466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5775C199-2EAE-482A-9108-7DC62AEF2796}" dt="2021-08-30T06:45:22.601" v="62" actId="47"/>
        <pc:sldMkLst>
          <pc:docMk/>
          <pc:sldMk cId="1516658802" sldId="467"/>
        </pc:sldMkLst>
      </pc:sldChg>
    </pc:docChg>
  </pc:docChgLst>
  <pc:docChgLst>
    <pc:chgData name="Sharma Computer Academy" userId="08476b32c11f4418" providerId="LiveId" clId="{82D8EBB7-B425-45BA-BFB3-01F70C607622}"/>
    <pc:docChg chg="modSld">
      <pc:chgData name="Sharma Computer Academy" userId="08476b32c11f4418" providerId="LiveId" clId="{82D8EBB7-B425-45BA-BFB3-01F70C607622}" dt="2021-01-06T06:32:45.539" v="2" actId="20577"/>
      <pc:docMkLst>
        <pc:docMk/>
      </pc:docMkLst>
      <pc:sldChg chg="modSp">
        <pc:chgData name="Sharma Computer Academy" userId="08476b32c11f4418" providerId="LiveId" clId="{82D8EBB7-B425-45BA-BFB3-01F70C607622}" dt="2021-01-06T06:32:45.539" v="2" actId="20577"/>
        <pc:sldMkLst>
          <pc:docMk/>
          <pc:sldMk cId="0" sldId="462"/>
        </pc:sldMkLst>
        <pc:spChg chg="mod">
          <ac:chgData name="Sharma Computer Academy" userId="08476b32c11f4418" providerId="LiveId" clId="{82D8EBB7-B425-45BA-BFB3-01F70C607622}" dt="2021-01-06T06:32:45.539" v="2" actId="20577"/>
          <ac:spMkLst>
            <pc:docMk/>
            <pc:sldMk cId="0" sldId="4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Why Data Is Important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you think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seriously</a:t>
            </a:r>
            <a:r>
              <a:rPr lang="en-US" sz="2400" dirty="0">
                <a:latin typeface="Corbel" pitchFamily="34" charset="0"/>
              </a:rPr>
              <a:t> 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previous questions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very important </a:t>
            </a:r>
            <a:r>
              <a:rPr lang="en-US" sz="2400" dirty="0">
                <a:latin typeface="Corbel" pitchFamily="34" charset="0"/>
              </a:rPr>
              <a:t>for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training institute business </a:t>
            </a:r>
            <a:r>
              <a:rPr lang="en-US" sz="2400" dirty="0">
                <a:latin typeface="Corbel" pitchFamily="34" charset="0"/>
              </a:rPr>
              <a:t>and they can only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answered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if we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properly store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where a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comes into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picture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collection </a:t>
            </a:r>
            <a:r>
              <a:rPr lang="en-IN" sz="2400" dirty="0">
                <a:latin typeface="Corbel" pitchFamily="34" charset="0"/>
              </a:rPr>
              <a:t>of 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inter-related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information</a:t>
            </a:r>
            <a:r>
              <a:rPr lang="en-IN" sz="2400" dirty="0">
                <a:latin typeface="Corbel" pitchFamily="34" charset="0"/>
              </a:rPr>
              <a:t> that is organized so that it can easily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accessed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managed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updated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in our example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will be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collection/storage</a:t>
            </a:r>
            <a:r>
              <a:rPr lang="en-US" sz="2400" dirty="0">
                <a:latin typeface="Corbel" pitchFamily="34" charset="0"/>
              </a:rPr>
              <a:t> of all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facts</a:t>
            </a:r>
            <a:r>
              <a:rPr lang="en-US" sz="2400" dirty="0">
                <a:latin typeface="Corbel" pitchFamily="34" charset="0"/>
              </a:rPr>
              <a:t> related to all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business entities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Like storing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details</a:t>
            </a:r>
            <a:r>
              <a:rPr lang="en-US" sz="2400" dirty="0">
                <a:latin typeface="Corbel" pitchFamily="34" charset="0"/>
              </a:rPr>
              <a:t> about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Employees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details</a:t>
            </a:r>
            <a:r>
              <a:rPr lang="en-US" sz="2400" dirty="0">
                <a:latin typeface="Corbel" pitchFamily="34" charset="0"/>
              </a:rPr>
              <a:t> about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Products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details</a:t>
            </a:r>
            <a:r>
              <a:rPr lang="en-US" sz="2400" dirty="0">
                <a:latin typeface="Corbel" pitchFamily="34" charset="0"/>
              </a:rPr>
              <a:t> about 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Customers</a:t>
            </a:r>
            <a:r>
              <a:rPr lang="en-US" sz="2400" dirty="0">
                <a:latin typeface="Corbel" pitchFamily="34" charset="0"/>
              </a:rPr>
              <a:t> etc</a:t>
            </a:r>
            <a:endParaRPr lang="en-US" dirty="0"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Few more examples.</a:t>
            </a:r>
          </a:p>
          <a:p>
            <a:pPr lvl="2"/>
            <a:endParaRPr lang="en-IN" dirty="0">
              <a:latin typeface="Corbel" pitchFamily="34" charset="0"/>
            </a:endParaRPr>
          </a:p>
          <a:p>
            <a:pPr lvl="2"/>
            <a:r>
              <a:rPr lang="en-IN" sz="2200" dirty="0">
                <a:latin typeface="Corbel" pitchFamily="34" charset="0"/>
              </a:rPr>
              <a:t>Let's consider </a:t>
            </a:r>
            <a:r>
              <a:rPr lang="en-IN" sz="2200" b="1" u="sng" dirty="0">
                <a:solidFill>
                  <a:srgbClr val="C00000"/>
                </a:solidFill>
                <a:latin typeface="Corbel" pitchFamily="34" charset="0"/>
              </a:rPr>
              <a:t>Facebook</a:t>
            </a:r>
            <a:r>
              <a:rPr lang="en-IN" sz="2200" dirty="0">
                <a:latin typeface="Corbel" pitchFamily="34" charset="0"/>
              </a:rPr>
              <a:t>. It also needs to store, manipulate and present data related to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members</a:t>
            </a:r>
            <a:r>
              <a:rPr lang="en-IN" sz="2200" dirty="0">
                <a:latin typeface="Corbel" pitchFamily="34" charset="0"/>
              </a:rPr>
              <a:t>, their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friends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member activities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messages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advertisements</a:t>
            </a:r>
            <a:r>
              <a:rPr lang="en-IN" sz="2200" dirty="0">
                <a:latin typeface="Corbel" pitchFamily="34" charset="0"/>
              </a:rPr>
              <a:t> and lot more. Here also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200" dirty="0">
                <a:latin typeface="Corbel" pitchFamily="34" charset="0"/>
              </a:rPr>
              <a:t> is used</a:t>
            </a:r>
          </a:p>
          <a:p>
            <a:pPr lvl="2"/>
            <a:endParaRPr lang="en-IN" sz="2200" dirty="0">
              <a:latin typeface="Corbel" pitchFamily="34" charset="0"/>
            </a:endParaRPr>
          </a:p>
          <a:p>
            <a:pPr lvl="2"/>
            <a:r>
              <a:rPr lang="en-IN" sz="2200" dirty="0">
                <a:latin typeface="Corbel" pitchFamily="34" charset="0"/>
              </a:rPr>
              <a:t>All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educational institutes  </a:t>
            </a:r>
            <a:r>
              <a:rPr lang="en-IN" sz="2200" dirty="0">
                <a:latin typeface="Corbel" pitchFamily="34" charset="0"/>
              </a:rPr>
              <a:t>like </a:t>
            </a:r>
            <a:r>
              <a:rPr lang="en-IN" sz="2200" b="1" u="sng" dirty="0">
                <a:solidFill>
                  <a:schemeClr val="accent1"/>
                </a:solidFill>
                <a:latin typeface="Corbel" pitchFamily="34" charset="0"/>
              </a:rPr>
              <a:t>Colleges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u="sng" dirty="0">
                <a:solidFill>
                  <a:srgbClr val="00B050"/>
                </a:solidFill>
                <a:latin typeface="Corbel" pitchFamily="34" charset="0"/>
              </a:rPr>
              <a:t>Schools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u="sng" dirty="0">
                <a:solidFill>
                  <a:srgbClr val="7030A0"/>
                </a:solidFill>
                <a:latin typeface="Corbel" pitchFamily="34" charset="0"/>
              </a:rPr>
              <a:t>Universities</a:t>
            </a:r>
            <a:r>
              <a:rPr lang="en-IN" sz="2200" dirty="0">
                <a:latin typeface="Corbel" pitchFamily="34" charset="0"/>
              </a:rPr>
              <a:t> and </a:t>
            </a:r>
            <a:r>
              <a:rPr lang="en-IN" sz="22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Coachings</a:t>
            </a:r>
            <a:r>
              <a:rPr lang="en-IN" sz="2200" u="sng" dirty="0"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200" dirty="0">
                <a:latin typeface="Corbel" pitchFamily="34" charset="0"/>
              </a:rPr>
              <a:t>use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200" dirty="0">
                <a:latin typeface="Corbel" pitchFamily="34" charset="0"/>
              </a:rPr>
              <a:t> to store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course details 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students details</a:t>
            </a:r>
            <a:r>
              <a:rPr lang="en-IN" sz="2200" dirty="0">
                <a:latin typeface="Corbel" pitchFamily="34" charset="0"/>
              </a:rPr>
              <a:t> 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fee details</a:t>
            </a:r>
            <a:r>
              <a:rPr lang="en-IN" sz="2200" dirty="0">
                <a:latin typeface="Corbel" pitchFamily="34" charset="0"/>
              </a:rPr>
              <a:t> 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employee details </a:t>
            </a:r>
            <a:r>
              <a:rPr lang="en-IN" sz="2200" dirty="0">
                <a:latin typeface="Corbel" pitchFamily="34" charset="0"/>
              </a:rPr>
              <a:t>etc</a:t>
            </a:r>
          </a:p>
          <a:p>
            <a:pPr lvl="2"/>
            <a:endParaRPr lang="en-IN" sz="22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US" dirty="0"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How Databases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Store The Data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Most</a:t>
            </a:r>
            <a:r>
              <a:rPr lang="en-US" sz="2400" dirty="0">
                <a:latin typeface="Corbel" pitchFamily="34" charset="0"/>
              </a:rPr>
              <a:t> of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databases</a:t>
            </a:r>
            <a:r>
              <a:rPr lang="en-US" sz="2400" dirty="0">
                <a:latin typeface="Corbel" pitchFamily="34" charset="0"/>
              </a:rPr>
              <a:t> store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their data </a:t>
            </a:r>
            <a:r>
              <a:rPr lang="en-US" sz="2400" dirty="0">
                <a:latin typeface="Corbel" pitchFamily="34" charset="0"/>
              </a:rPr>
              <a:t>in the form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tables </a:t>
            </a:r>
            <a:r>
              <a:rPr lang="en-US" sz="2400" dirty="0">
                <a:latin typeface="Corbel" pitchFamily="34" charset="0"/>
              </a:rPr>
              <a:t>also called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relations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Each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 in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has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one or more columns</a:t>
            </a:r>
            <a:r>
              <a:rPr lang="en-IN" sz="2400" dirty="0">
                <a:latin typeface="Corbel" pitchFamily="34" charset="0"/>
              </a:rPr>
              <a:t>, and each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column</a:t>
            </a:r>
            <a:r>
              <a:rPr lang="en-IN" sz="2400" dirty="0">
                <a:latin typeface="Corbel" pitchFamily="34" charset="0"/>
              </a:rPr>
              <a:t> is assigned a specific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 type</a:t>
            </a:r>
            <a:r>
              <a:rPr lang="en-IN" sz="2400" dirty="0">
                <a:latin typeface="Corbel" pitchFamily="34" charset="0"/>
              </a:rPr>
              <a:t>, such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, a sequence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characters</a:t>
            </a:r>
            <a:r>
              <a:rPr lang="en-IN" sz="2400" dirty="0">
                <a:latin typeface="Corbel" pitchFamily="34" charset="0"/>
              </a:rPr>
              <a:t> (for text), or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Each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row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 has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 </a:t>
            </a:r>
            <a:r>
              <a:rPr lang="en-IN" sz="2400" dirty="0">
                <a:latin typeface="Corbel" pitchFamily="34" charset="0"/>
              </a:rPr>
              <a:t>for each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column</a:t>
            </a:r>
            <a:r>
              <a:rPr lang="en-IN" sz="2400" dirty="0">
                <a:latin typeface="Corbel" pitchFamily="34" charset="0"/>
              </a:rPr>
              <a:t>.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How Databases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Store The Data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57298"/>
            <a:ext cx="9144000" cy="5357850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Relational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understand</a:t>
            </a:r>
            <a:r>
              <a:rPr lang="en-IN" sz="2400" dirty="0"/>
              <a:t> what is a </a:t>
            </a:r>
            <a:r>
              <a:rPr lang="en-IN" sz="2400" b="1" dirty="0">
                <a:solidFill>
                  <a:srgbClr val="C00000"/>
                </a:solidFill>
              </a:rPr>
              <a:t>Relational Database  </a:t>
            </a:r>
            <a:r>
              <a:rPr lang="en-IN" sz="2400" dirty="0"/>
              <a:t>, try </a:t>
            </a:r>
            <a:r>
              <a:rPr lang="en-IN" sz="2400" b="1" dirty="0">
                <a:solidFill>
                  <a:srgbClr val="7030A0"/>
                </a:solidFill>
              </a:rPr>
              <a:t>answering</a:t>
            </a:r>
            <a:r>
              <a:rPr lang="en-IN" sz="2400" dirty="0"/>
              <a:t> the following </a:t>
            </a:r>
            <a:r>
              <a:rPr lang="en-IN" sz="2400" b="1" dirty="0">
                <a:solidFill>
                  <a:srgbClr val="00B050"/>
                </a:solidFill>
              </a:rPr>
              <a:t>questions </a:t>
            </a:r>
            <a:r>
              <a:rPr lang="en-IN" sz="2400" dirty="0"/>
              <a:t>considering the 2 tables , </a:t>
            </a:r>
            <a:r>
              <a:rPr lang="en-IN" sz="2400" b="1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Staff </a:t>
            </a:r>
            <a:r>
              <a:rPr lang="en-IN" sz="2400" dirty="0"/>
              <a:t> shown previously.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Can you name the staff members working in London 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Can you name the branch having maximum number of  staff 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Which branch pays the highest salary ?</a:t>
            </a:r>
            <a:endParaRPr lang="en-IN" sz="1900" b="1" dirty="0">
              <a:solidFill>
                <a:srgbClr val="002060"/>
              </a:solidFill>
            </a:endParaRPr>
          </a:p>
          <a:p>
            <a:endParaRPr lang="en-IN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Unfortunately</a:t>
            </a:r>
            <a:r>
              <a:rPr lang="en-US" sz="2400" dirty="0"/>
              <a:t> we </a:t>
            </a:r>
            <a:r>
              <a:rPr lang="en-US" sz="2400" b="1" u="sng" dirty="0">
                <a:solidFill>
                  <a:srgbClr val="00B050"/>
                </a:solidFill>
              </a:rPr>
              <a:t>cannot answer </a:t>
            </a:r>
            <a:r>
              <a:rPr lang="en-US" sz="2400" dirty="0"/>
              <a:t>because the tables </a:t>
            </a:r>
            <a:r>
              <a:rPr lang="en-US" sz="2400" b="1" dirty="0">
                <a:solidFill>
                  <a:srgbClr val="C00000"/>
                </a:solidFill>
              </a:rPr>
              <a:t>Branch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Staff</a:t>
            </a:r>
            <a:r>
              <a:rPr lang="en-US" sz="2400" dirty="0"/>
              <a:t> have </a:t>
            </a:r>
            <a:r>
              <a:rPr lang="en-US" sz="2400" b="1" u="sng" dirty="0">
                <a:solidFill>
                  <a:srgbClr val="7030A0"/>
                </a:solidFill>
              </a:rPr>
              <a:t>no relationships defined</a:t>
            </a:r>
            <a:r>
              <a:rPr lang="en-US" sz="2400" u="sng" dirty="0"/>
              <a:t> </a:t>
            </a:r>
            <a:r>
              <a:rPr lang="en-US" sz="2400" dirty="0"/>
              <a:t>between them</a:t>
            </a:r>
            <a:endParaRPr lang="en-IN" sz="2400" dirty="0"/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Relational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solutions</a:t>
            </a:r>
            <a:r>
              <a:rPr lang="en-US" sz="2400" dirty="0"/>
              <a:t> to all the above </a:t>
            </a:r>
            <a:r>
              <a:rPr lang="en-US" sz="2400" dirty="0">
                <a:solidFill>
                  <a:srgbClr val="FF0000"/>
                </a:solidFill>
              </a:rPr>
              <a:t>problems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Relational Database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Relational Database </a:t>
            </a:r>
            <a:r>
              <a:rPr lang="en-IN" sz="2400" dirty="0"/>
              <a:t>organizes data into </a:t>
            </a:r>
            <a:r>
              <a:rPr lang="en-IN" sz="2400" b="1" dirty="0">
                <a:solidFill>
                  <a:srgbClr val="0070C0"/>
                </a:solidFill>
              </a:rPr>
              <a:t>tables </a:t>
            </a:r>
            <a:r>
              <a:rPr lang="en-IN" sz="2400" dirty="0"/>
              <a:t>which can be </a:t>
            </a:r>
            <a:r>
              <a:rPr lang="en-IN" sz="2400" b="1" dirty="0">
                <a:solidFill>
                  <a:srgbClr val="00B050"/>
                </a:solidFill>
              </a:rPr>
              <a:t>linked</a:t>
            </a:r>
            <a:r>
              <a:rPr lang="en-IN" sz="2400" dirty="0"/>
              <a:t>—or </a:t>
            </a:r>
            <a:r>
              <a:rPr lang="en-IN" sz="2400" b="1" i="1" dirty="0">
                <a:solidFill>
                  <a:srgbClr val="00B050"/>
                </a:solidFill>
              </a:rPr>
              <a:t>related</a:t>
            </a:r>
            <a:r>
              <a:rPr lang="en-IN" sz="2400" i="1" dirty="0"/>
              <a:t>—</a:t>
            </a:r>
            <a:r>
              <a:rPr lang="en-IN" sz="2400" dirty="0"/>
              <a:t>based on data </a:t>
            </a:r>
            <a:r>
              <a:rPr lang="en-IN" sz="2400" b="1" dirty="0">
                <a:solidFill>
                  <a:srgbClr val="7030A0"/>
                </a:solidFill>
              </a:rPr>
              <a:t>common</a:t>
            </a:r>
            <a:r>
              <a:rPr lang="en-IN" sz="2400" dirty="0"/>
              <a:t> to each.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capability </a:t>
            </a:r>
            <a:r>
              <a:rPr lang="en-IN" sz="2400" b="1" dirty="0">
                <a:solidFill>
                  <a:srgbClr val="00B050"/>
                </a:solidFill>
              </a:rPr>
              <a:t>enables</a:t>
            </a:r>
            <a:r>
              <a:rPr lang="en-IN" sz="2400" dirty="0"/>
              <a:t> us to retrieve </a:t>
            </a:r>
            <a:r>
              <a:rPr lang="en-IN" sz="2400" b="1" dirty="0">
                <a:solidFill>
                  <a:srgbClr val="0070C0"/>
                </a:solidFill>
              </a:rPr>
              <a:t>information</a:t>
            </a:r>
            <a:r>
              <a:rPr lang="en-IN" sz="2400" dirty="0"/>
              <a:t> , from the data in </a:t>
            </a:r>
            <a:r>
              <a:rPr lang="en-IN" sz="2400" b="1" dirty="0">
                <a:solidFill>
                  <a:srgbClr val="C00000"/>
                </a:solidFill>
              </a:rPr>
              <a:t>one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more</a:t>
            </a:r>
            <a:r>
              <a:rPr lang="en-IN" sz="2400" dirty="0"/>
              <a:t> tables with a </a:t>
            </a:r>
            <a:r>
              <a:rPr lang="en-IN" sz="2400" b="1" dirty="0">
                <a:solidFill>
                  <a:srgbClr val="7030A0"/>
                </a:solidFill>
              </a:rPr>
              <a:t>single command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Relational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ampl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357298"/>
            <a:ext cx="9144000" cy="53409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What Is An RDBMS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RDBMS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program</a:t>
            </a:r>
            <a:r>
              <a:rPr lang="en-US" sz="2400" dirty="0">
                <a:latin typeface="Corbel" pitchFamily="34" charset="0"/>
              </a:rPr>
              <a:t> or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software</a:t>
            </a:r>
            <a:r>
              <a:rPr lang="en-US" sz="2400" dirty="0">
                <a:latin typeface="Corbel" pitchFamily="34" charset="0"/>
              </a:rPr>
              <a:t> that allows users to perform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operations </a:t>
            </a:r>
            <a:r>
              <a:rPr lang="en-US" sz="2400" dirty="0">
                <a:latin typeface="Corbel" pitchFamily="34" charset="0"/>
              </a:rPr>
              <a:t>on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operations</a:t>
            </a:r>
            <a:r>
              <a:rPr lang="en-US" sz="2400" dirty="0">
                <a:latin typeface="Corbel" pitchFamily="34" charset="0"/>
              </a:rPr>
              <a:t> include: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Creating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the database/tables</a:t>
            </a:r>
          </a:p>
          <a:p>
            <a:pPr lvl="1"/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Inserting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records into these tables</a:t>
            </a:r>
          </a:p>
          <a:p>
            <a:pPr lvl="1"/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Selecting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 records from these tables for displaying</a:t>
            </a:r>
          </a:p>
          <a:p>
            <a:pPr lvl="1"/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Updating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/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Deleting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 the records</a:t>
            </a:r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What Is An RDBMS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357849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Pre-requisites For This Course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What Is Oracle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What Is An OORDBMS?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History Of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Editions Of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Course Outline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Some Popular RDBMS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Some</a:t>
            </a:r>
            <a:r>
              <a:rPr lang="en-US" sz="2800" dirty="0">
                <a:latin typeface="Corbel" pitchFamily="34" charset="0"/>
              </a:rPr>
              <a:t> of the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most popular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RDBMS</a:t>
            </a:r>
            <a:r>
              <a:rPr lang="en-US" sz="2800" dirty="0">
                <a:latin typeface="Corbel" pitchFamily="34" charset="0"/>
              </a:rPr>
              <a:t> are: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Oracle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MySQL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MS SQL Server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SQLite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PostgreSQL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DB2</a:t>
            </a:r>
          </a:p>
          <a:p>
            <a:pPr lvl="1"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Corbel" pitchFamily="34" charset="0"/>
              </a:rPr>
              <a:t>and many more</a:t>
            </a:r>
          </a:p>
          <a:p>
            <a:pPr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The Market Leader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pic>
        <p:nvPicPr>
          <p:cNvPr id="6" name="Picture 5" descr="dbdemo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OORDBMS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 term </a:t>
            </a:r>
            <a:r>
              <a:rPr lang="en-US" sz="2400" b="1" dirty="0">
                <a:solidFill>
                  <a:srgbClr val="7030A0"/>
                </a:solidFill>
              </a:rPr>
              <a:t>OO</a:t>
            </a:r>
            <a:r>
              <a:rPr lang="en-US" sz="2400" dirty="0"/>
              <a:t> stands for </a:t>
            </a:r>
            <a:r>
              <a:rPr lang="en-US" sz="2400" b="1" dirty="0">
                <a:solidFill>
                  <a:srgbClr val="7030A0"/>
                </a:solidFill>
              </a:rPr>
              <a:t>Object Oriented </a:t>
            </a:r>
            <a:r>
              <a:rPr lang="en-US" sz="2400" dirty="0"/>
              <a:t>which means that the </a:t>
            </a:r>
            <a:r>
              <a:rPr lang="en-US" sz="2400" b="1" dirty="0">
                <a:solidFill>
                  <a:srgbClr val="C00000"/>
                </a:solidFill>
              </a:rPr>
              <a:t>RDBMS</a:t>
            </a:r>
            <a:r>
              <a:rPr lang="en-US" sz="2400" dirty="0"/>
              <a:t> supports the concepts of </a:t>
            </a:r>
            <a:r>
              <a:rPr lang="en-US" sz="2400" b="1" dirty="0">
                <a:solidFill>
                  <a:srgbClr val="7030A0"/>
                </a:solidFill>
              </a:rPr>
              <a:t>Object Oriented Programming </a:t>
            </a:r>
            <a:r>
              <a:rPr lang="en-US" sz="2400" dirty="0"/>
              <a:t>also.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has this </a:t>
            </a:r>
            <a:r>
              <a:rPr lang="en-US" sz="2400" b="1" dirty="0">
                <a:solidFill>
                  <a:srgbClr val="7030A0"/>
                </a:solidFill>
              </a:rPr>
              <a:t>feature </a:t>
            </a:r>
            <a:r>
              <a:rPr lang="en-US" sz="2400" dirty="0"/>
              <a:t>as it </a:t>
            </a:r>
            <a:r>
              <a:rPr lang="en-US" sz="2400" b="1" dirty="0">
                <a:solidFill>
                  <a:schemeClr val="accent1"/>
                </a:solidFill>
              </a:rPr>
              <a:t>allows us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store data </a:t>
            </a:r>
            <a:r>
              <a:rPr lang="en-US" sz="2400" dirty="0"/>
              <a:t>in the form of </a:t>
            </a:r>
            <a:r>
              <a:rPr lang="en-US" sz="2400" b="1" dirty="0">
                <a:solidFill>
                  <a:srgbClr val="C00000"/>
                </a:solidFill>
              </a:rPr>
              <a:t>objects </a:t>
            </a:r>
            <a:r>
              <a:rPr lang="en-US" sz="2400" dirty="0"/>
              <a:t>and also allows us to apply </a:t>
            </a:r>
            <a:r>
              <a:rPr lang="en-US" sz="2400" b="1" u="sng" dirty="0">
                <a:solidFill>
                  <a:srgbClr val="7030A0"/>
                </a:solidFill>
              </a:rPr>
              <a:t>Object Oriented Concepts </a:t>
            </a:r>
            <a:r>
              <a:rPr lang="en-US" sz="2400" dirty="0"/>
              <a:t>like </a:t>
            </a:r>
            <a:r>
              <a:rPr lang="en-US" sz="2400" b="1" dirty="0">
                <a:solidFill>
                  <a:srgbClr val="0070C0"/>
                </a:solidFill>
              </a:rPr>
              <a:t>Encapsulation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70C0"/>
                </a:solidFill>
              </a:rPr>
              <a:t>Polymorphism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70C0"/>
                </a:solidFill>
              </a:rPr>
              <a:t>Abstraction</a:t>
            </a:r>
            <a:r>
              <a:rPr lang="en-US" sz="2400" dirty="0"/>
              <a:t> while maintaining  the </a:t>
            </a:r>
            <a:r>
              <a:rPr lang="en-US" sz="2400" b="1" dirty="0">
                <a:solidFill>
                  <a:srgbClr val="C00000"/>
                </a:solidFill>
              </a:rPr>
              <a:t>database</a:t>
            </a:r>
            <a:r>
              <a:rPr lang="en-US" sz="2400" dirty="0"/>
              <a:t>.</a:t>
            </a:r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>
              <a:buNone/>
            </a:pPr>
            <a:endParaRPr lang="en-US" sz="2000" b="1" dirty="0"/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>
              <a:buNone/>
            </a:pPr>
            <a:endParaRPr lang="en-US" sz="2000" dirty="0"/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Started</a:t>
            </a:r>
            <a:r>
              <a:rPr lang="en-US" sz="2400" dirty="0"/>
              <a:t> by </a:t>
            </a:r>
            <a:r>
              <a:rPr lang="en-US" sz="2400" b="1" dirty="0">
                <a:solidFill>
                  <a:srgbClr val="C00000"/>
                </a:solidFill>
              </a:rPr>
              <a:t>Larry Ellison </a:t>
            </a:r>
            <a:r>
              <a:rPr lang="en-US" sz="2400" dirty="0"/>
              <a:t>in the year </a:t>
            </a:r>
            <a:r>
              <a:rPr lang="en-US" sz="2400" b="1" dirty="0">
                <a:solidFill>
                  <a:srgbClr val="0070C0"/>
                </a:solidFill>
              </a:rPr>
              <a:t>1977</a:t>
            </a:r>
            <a:r>
              <a:rPr lang="en-US" sz="2400" dirty="0"/>
              <a:t> by the name of </a:t>
            </a:r>
            <a:r>
              <a:rPr lang="en-US" sz="2400" b="1" dirty="0">
                <a:solidFill>
                  <a:srgbClr val="00B050"/>
                </a:solidFill>
              </a:rPr>
              <a:t>SDL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i.e. </a:t>
            </a:r>
            <a:r>
              <a:rPr lang="en-US" sz="2400" b="1" u="sng" dirty="0">
                <a:solidFill>
                  <a:srgbClr val="00B050"/>
                </a:solidFill>
              </a:rPr>
              <a:t>Software Development Laboratories</a:t>
            </a:r>
            <a:endParaRPr lang="en-US" sz="2000" b="1" u="sng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arry_Ellison_pictu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926" y="2643182"/>
            <a:ext cx="3144692" cy="3300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After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getting inspired </a:t>
            </a:r>
            <a:r>
              <a:rPr lang="en-US" sz="2400" dirty="0"/>
              <a:t>by </a:t>
            </a:r>
            <a:r>
              <a:rPr lang="en-US" sz="2400" b="1" dirty="0">
                <a:solidFill>
                  <a:srgbClr val="0070C0"/>
                </a:solidFill>
              </a:rPr>
              <a:t>RDBMS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concept the </a:t>
            </a:r>
            <a:r>
              <a:rPr lang="en-US" sz="2400" b="1" dirty="0">
                <a:solidFill>
                  <a:srgbClr val="7030A0"/>
                </a:solidFill>
              </a:rPr>
              <a:t>company</a:t>
            </a:r>
            <a:r>
              <a:rPr lang="en-US" sz="2400" dirty="0"/>
              <a:t> started developing </a:t>
            </a:r>
            <a:r>
              <a:rPr lang="en-US" sz="2400" b="1" dirty="0">
                <a:solidFill>
                  <a:srgbClr val="C00000"/>
                </a:solidFill>
              </a:rPr>
              <a:t>Oracle v 1.0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Assembly Language </a:t>
            </a:r>
            <a:r>
              <a:rPr lang="en-US" sz="2400" dirty="0"/>
              <a:t>but never released it publicly.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1979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v 2.0 </a:t>
            </a:r>
            <a:r>
              <a:rPr lang="en-US" sz="2400" dirty="0"/>
              <a:t>was released and the company changed it’s name to </a:t>
            </a:r>
            <a:r>
              <a:rPr lang="en-US" sz="2400" b="1" dirty="0">
                <a:solidFill>
                  <a:srgbClr val="00B050"/>
                </a:solidFill>
              </a:rPr>
              <a:t>RSI</a:t>
            </a:r>
            <a:r>
              <a:rPr lang="en-US" sz="2400" dirty="0"/>
              <a:t> ( </a:t>
            </a:r>
            <a:r>
              <a:rPr lang="en-US" sz="2400" b="1" dirty="0">
                <a:solidFill>
                  <a:srgbClr val="00B050"/>
                </a:solidFill>
              </a:rPr>
              <a:t>Relational Software Incorporation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1982</a:t>
            </a:r>
            <a:r>
              <a:rPr lang="en-US" sz="2400" dirty="0"/>
              <a:t> ,the company renamed itself to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Oracle Corp. 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1983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v 3.0 </a:t>
            </a:r>
            <a:r>
              <a:rPr lang="en-US" sz="2400" dirty="0"/>
              <a:t>was released which was completely </a:t>
            </a:r>
            <a:r>
              <a:rPr lang="en-US" sz="2400" b="1" dirty="0">
                <a:solidFill>
                  <a:srgbClr val="7030A0"/>
                </a:solidFill>
              </a:rPr>
              <a:t>rewritten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B050"/>
                </a:solidFill>
              </a:rPr>
              <a:t>C programming language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many versions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came but the </a:t>
            </a:r>
            <a:r>
              <a:rPr lang="en-US" sz="2400" b="1" u="sng" dirty="0">
                <a:solidFill>
                  <a:srgbClr val="7030A0"/>
                </a:solidFill>
              </a:rPr>
              <a:t>biggest revolution </a:t>
            </a:r>
            <a:r>
              <a:rPr lang="en-US" sz="2400" dirty="0"/>
              <a:t>was </a:t>
            </a:r>
            <a:r>
              <a:rPr lang="en-US" sz="2400" b="1" dirty="0">
                <a:solidFill>
                  <a:srgbClr val="C00000"/>
                </a:solidFill>
              </a:rPr>
              <a:t>Oracle 8i </a:t>
            </a:r>
            <a:r>
              <a:rPr lang="en-US" sz="2400" dirty="0"/>
              <a:t>which was launched in </a:t>
            </a:r>
            <a:r>
              <a:rPr lang="en-US" sz="2400" b="1" dirty="0">
                <a:solidFill>
                  <a:srgbClr val="0070C0"/>
                </a:solidFill>
              </a:rPr>
              <a:t>1999</a:t>
            </a:r>
            <a:r>
              <a:rPr lang="en-US" sz="2400" dirty="0"/>
              <a:t> and supported </a:t>
            </a:r>
            <a:r>
              <a:rPr lang="en-US" sz="2400" b="1" dirty="0">
                <a:solidFill>
                  <a:srgbClr val="7030A0"/>
                </a:solidFill>
              </a:rPr>
              <a:t>Internet applications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Then </a:t>
            </a:r>
            <a:r>
              <a:rPr lang="en-US" sz="2400" b="1" dirty="0">
                <a:solidFill>
                  <a:srgbClr val="C00000"/>
                </a:solidFill>
              </a:rPr>
              <a:t>Oracle 9i </a:t>
            </a:r>
            <a:r>
              <a:rPr lang="en-US" sz="2400" dirty="0"/>
              <a:t>was launched in the year </a:t>
            </a:r>
            <a:r>
              <a:rPr lang="en-US" sz="2400" b="1" dirty="0">
                <a:solidFill>
                  <a:srgbClr val="0070C0"/>
                </a:solidFill>
              </a:rPr>
              <a:t>2001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2003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10 g </a:t>
            </a:r>
            <a:r>
              <a:rPr lang="en-US" sz="2400" dirty="0"/>
              <a:t>was launched where </a:t>
            </a:r>
            <a:r>
              <a:rPr lang="en-US" sz="2400" b="1" dirty="0">
                <a:solidFill>
                  <a:srgbClr val="7030A0"/>
                </a:solidFill>
              </a:rPr>
              <a:t>g</a:t>
            </a:r>
            <a:r>
              <a:rPr lang="en-US" sz="2400" dirty="0"/>
              <a:t> stands for a concept called </a:t>
            </a:r>
            <a:r>
              <a:rPr lang="en-US" sz="2400" b="1" dirty="0">
                <a:solidFill>
                  <a:srgbClr val="7030A0"/>
                </a:solidFill>
              </a:rPr>
              <a:t>grid computing 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2007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11 g </a:t>
            </a:r>
            <a:r>
              <a:rPr lang="en-US" sz="2400" dirty="0"/>
              <a:t>was launched which supported </a:t>
            </a:r>
            <a:r>
              <a:rPr lang="en-US" sz="2400" b="1" dirty="0">
                <a:solidFill>
                  <a:srgbClr val="00B050"/>
                </a:solidFill>
              </a:rPr>
              <a:t>OLTP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OLAP</a:t>
            </a:r>
            <a:r>
              <a:rPr lang="en-US" sz="2400" dirty="0"/>
              <a:t>.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2014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C00000"/>
                </a:solidFill>
              </a:rPr>
              <a:t>Oracle 12 C </a:t>
            </a:r>
            <a:r>
              <a:rPr lang="en-IN" sz="2400" dirty="0"/>
              <a:t>was launched where </a:t>
            </a:r>
            <a:r>
              <a:rPr lang="en-IN" sz="2400" b="1" dirty="0">
                <a:solidFill>
                  <a:srgbClr val="7030A0"/>
                </a:solidFill>
              </a:rPr>
              <a:t>C</a:t>
            </a:r>
            <a:r>
              <a:rPr lang="en-IN" sz="2400" dirty="0"/>
              <a:t>  means </a:t>
            </a:r>
            <a:r>
              <a:rPr lang="en-IN" sz="2400" b="1" dirty="0">
                <a:solidFill>
                  <a:srgbClr val="7030A0"/>
                </a:solidFill>
              </a:rPr>
              <a:t>Cloud Computing </a:t>
            </a:r>
          </a:p>
          <a:p>
            <a:pPr fontAlgn="base"/>
            <a:endParaRPr lang="en-IN" sz="2400" dirty="0"/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2018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C00000"/>
                </a:solidFill>
              </a:rPr>
              <a:t>Oracle 18 C </a:t>
            </a:r>
            <a:r>
              <a:rPr lang="en-IN" sz="2400" dirty="0"/>
              <a:t>is launched which is </a:t>
            </a:r>
            <a:r>
              <a:rPr lang="en-IN" sz="2400" b="1" u="sng" dirty="0">
                <a:solidFill>
                  <a:srgbClr val="0070C0"/>
                </a:solidFill>
              </a:rPr>
              <a:t>worlds first autonomous database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Finally in </a:t>
            </a:r>
            <a:r>
              <a:rPr lang="en-US" sz="2400" b="1" dirty="0">
                <a:solidFill>
                  <a:srgbClr val="0070C0"/>
                </a:solidFill>
              </a:rPr>
              <a:t>2019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19 C </a:t>
            </a:r>
            <a:r>
              <a:rPr lang="en-US" sz="2400" dirty="0"/>
              <a:t>was launched which is the </a:t>
            </a:r>
            <a:r>
              <a:rPr lang="en-US" sz="2400" b="1" dirty="0">
                <a:solidFill>
                  <a:srgbClr val="7030A0"/>
                </a:solidFill>
              </a:rPr>
              <a:t>current latest version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 as of now.</a:t>
            </a:r>
          </a:p>
          <a:p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istory-of-oracle-database-vers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" y="1428736"/>
            <a:ext cx="8905875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sz="2400" b="1" dirty="0">
                <a:solidFill>
                  <a:srgbClr val="00B050"/>
                </a:solidFill>
              </a:rPr>
              <a:t>Oracle Database </a:t>
            </a:r>
            <a:r>
              <a:rPr lang="en-IN" sz="2400" dirty="0"/>
              <a:t>is available in </a:t>
            </a:r>
            <a:r>
              <a:rPr lang="en-IN" sz="2400" b="1" u="sng" dirty="0">
                <a:solidFill>
                  <a:srgbClr val="7030A0"/>
                </a:solidFill>
              </a:rPr>
              <a:t>five editions</a:t>
            </a:r>
            <a:r>
              <a:rPr lang="en-IN" sz="2400" dirty="0"/>
              <a:t>, but </a:t>
            </a:r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</a:rPr>
              <a:t>three editions </a:t>
            </a:r>
            <a:r>
              <a:rPr lang="en-IN" sz="2400" dirty="0"/>
              <a:t>amongst them are </a:t>
            </a:r>
            <a:r>
              <a:rPr lang="en-IN" sz="2400" b="1" dirty="0">
                <a:solidFill>
                  <a:schemeClr val="accent1"/>
                </a:solidFill>
              </a:rPr>
              <a:t>more common and popular</a:t>
            </a:r>
            <a:r>
              <a:rPr lang="en-IN" sz="2400" dirty="0"/>
              <a:t>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These are:</a:t>
            </a:r>
          </a:p>
          <a:p>
            <a:pPr lvl="1" fontAlgn="base"/>
            <a:endParaRPr lang="en-US" sz="2000" b="1" dirty="0"/>
          </a:p>
          <a:p>
            <a:pPr lvl="1" fontAlgn="base"/>
            <a:r>
              <a:rPr lang="en-US" sz="2000" b="1" dirty="0">
                <a:solidFill>
                  <a:srgbClr val="00B050"/>
                </a:solidFill>
              </a:rPr>
              <a:t>Oracle Enterprise Edition</a:t>
            </a:r>
          </a:p>
          <a:p>
            <a:pPr lvl="1" fontAlgn="base"/>
            <a:endParaRPr lang="en-US" sz="2000" b="1" dirty="0"/>
          </a:p>
          <a:p>
            <a:pPr lvl="1" fontAlgn="base"/>
            <a:r>
              <a:rPr lang="en-US" sz="2000" b="1" dirty="0">
                <a:solidFill>
                  <a:srgbClr val="C00000"/>
                </a:solidFill>
              </a:rPr>
              <a:t>Oracle Standard Edition</a:t>
            </a:r>
          </a:p>
          <a:p>
            <a:pPr lvl="1" fontAlgn="base"/>
            <a:endParaRPr lang="en-US" sz="2000" b="1" dirty="0"/>
          </a:p>
          <a:p>
            <a:pPr lvl="1" fontAlgn="base"/>
            <a:r>
              <a:rPr lang="en-US" sz="2000" b="1" dirty="0">
                <a:solidFill>
                  <a:srgbClr val="0070C0"/>
                </a:solidFill>
              </a:rPr>
              <a:t>Oracle Express Edition</a:t>
            </a:r>
            <a:endParaRPr lang="en-IN" sz="2000" b="1" dirty="0">
              <a:solidFill>
                <a:srgbClr val="0070C0"/>
              </a:solidFill>
            </a:endParaRP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For </a:t>
            </a:r>
            <a:r>
              <a:rPr lang="en-US" sz="2400" b="1" dirty="0">
                <a:solidFill>
                  <a:srgbClr val="7030A0"/>
                </a:solidFill>
              </a:rPr>
              <a:t>learning purpose </a:t>
            </a:r>
            <a:r>
              <a:rPr lang="en-US" sz="2400" dirty="0"/>
              <a:t>all are </a:t>
            </a:r>
            <a:r>
              <a:rPr lang="en-US" sz="2400" b="1" dirty="0">
                <a:solidFill>
                  <a:srgbClr val="00B050"/>
                </a:solidFill>
              </a:rPr>
              <a:t>free to download </a:t>
            </a:r>
            <a:r>
              <a:rPr lang="en-US" sz="2400" dirty="0"/>
              <a:t>but for </a:t>
            </a:r>
            <a:r>
              <a:rPr lang="en-US" sz="2400" b="1" dirty="0">
                <a:solidFill>
                  <a:srgbClr val="FF0000"/>
                </a:solidFill>
              </a:rPr>
              <a:t>commercial use </a:t>
            </a:r>
            <a:r>
              <a:rPr lang="en-US" sz="2400" dirty="0"/>
              <a:t>first 2 are </a:t>
            </a:r>
            <a:r>
              <a:rPr lang="en-US" sz="2400" b="1" dirty="0">
                <a:solidFill>
                  <a:srgbClr val="0070C0"/>
                </a:solidFill>
              </a:rPr>
              <a:t>paid</a:t>
            </a:r>
            <a:r>
              <a:rPr lang="en-US" sz="2400" dirty="0"/>
              <a:t> while 3</a:t>
            </a:r>
            <a:r>
              <a:rPr lang="en-US" sz="2400" baseline="30000" dirty="0"/>
              <a:t>rd</a:t>
            </a:r>
            <a:r>
              <a:rPr lang="en-US" sz="2400" dirty="0"/>
              <a:t> </a:t>
            </a:r>
            <a:r>
              <a:rPr lang="en-US" sz="2400"/>
              <a:t>one is </a:t>
            </a:r>
            <a:r>
              <a:rPr lang="en-US" sz="2400" b="1" dirty="0">
                <a:solidFill>
                  <a:srgbClr val="00B050"/>
                </a:solidFill>
              </a:rPr>
              <a:t>free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FF0000"/>
                </a:solidFill>
              </a:rPr>
              <a:t>commercial use </a:t>
            </a:r>
            <a:r>
              <a:rPr lang="en-US" sz="2400" dirty="0"/>
              <a:t>also</a:t>
            </a:r>
          </a:p>
          <a:p>
            <a:pPr fontAlgn="base"/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You Should Know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 start learning </a:t>
            </a:r>
            <a:r>
              <a:rPr lang="en-US" sz="2400" b="1" u="sng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, there is no strict </a:t>
            </a:r>
            <a:r>
              <a:rPr lang="en-US" sz="2400" b="1" dirty="0">
                <a:solidFill>
                  <a:srgbClr val="7030A0"/>
                </a:solidFill>
              </a:rPr>
              <a:t>pre-requisite</a:t>
            </a:r>
          </a:p>
          <a:p>
            <a:endParaRPr lang="en-US" sz="1700" dirty="0"/>
          </a:p>
          <a:p>
            <a:endParaRPr lang="en-US" sz="2200" dirty="0"/>
          </a:p>
          <a:p>
            <a:endParaRPr lang="en-US" sz="2200" b="1" dirty="0">
              <a:solidFill>
                <a:srgbClr val="C00000"/>
              </a:solidFill>
            </a:endParaRPr>
          </a:p>
          <a:p>
            <a:r>
              <a:rPr lang="en-US" sz="2200" b="1" u="sng" dirty="0">
                <a:solidFill>
                  <a:srgbClr val="C00000"/>
                </a:solidFill>
              </a:rPr>
              <a:t>No specific programming language</a:t>
            </a:r>
            <a:r>
              <a:rPr lang="en-US" sz="2200" u="sng" dirty="0"/>
              <a:t> </a:t>
            </a:r>
            <a:r>
              <a:rPr lang="en-US" sz="2200" dirty="0"/>
              <a:t>knowledge is needed.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Just </a:t>
            </a:r>
            <a:r>
              <a:rPr lang="en-US" sz="2200" b="1" dirty="0">
                <a:solidFill>
                  <a:srgbClr val="0070C0"/>
                </a:solidFill>
              </a:rPr>
              <a:t>basic knowledge </a:t>
            </a:r>
            <a:r>
              <a:rPr lang="en-US" sz="2200" dirty="0"/>
              <a:t>in </a:t>
            </a:r>
            <a:r>
              <a:rPr lang="en-US" sz="2200" b="1" u="sng" dirty="0">
                <a:solidFill>
                  <a:schemeClr val="accent1"/>
                </a:solidFill>
              </a:rPr>
              <a:t>any programming language </a:t>
            </a:r>
            <a:r>
              <a:rPr lang="en-US" sz="2200" dirty="0"/>
              <a:t>is more than  </a:t>
            </a:r>
            <a:r>
              <a:rPr lang="en-US" sz="2200" b="1" dirty="0">
                <a:solidFill>
                  <a:srgbClr val="00B050"/>
                </a:solidFill>
              </a:rPr>
              <a:t>sufficient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B050"/>
                </a:solidFill>
              </a:rPr>
              <a:t>Oracle Enterprise Edition (EE)</a:t>
            </a:r>
            <a:r>
              <a:rPr lang="en-IN" sz="2400" dirty="0"/>
              <a:t> is the most </a:t>
            </a:r>
            <a:r>
              <a:rPr lang="en-IN" sz="2400" b="1" dirty="0">
                <a:solidFill>
                  <a:srgbClr val="7030A0"/>
                </a:solidFill>
              </a:rPr>
              <a:t>expensive edition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Oracle Database </a:t>
            </a:r>
            <a:r>
              <a:rPr lang="en-IN" sz="2400" dirty="0"/>
              <a:t>and has the following characteristics: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No maximum number of CPUs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No limits on memory or database size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Include premium features that are not available in other editions.</a:t>
            </a:r>
          </a:p>
          <a:p>
            <a:pPr fontAlgn="base"/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Oracle Standard Edition (SE)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7030A0"/>
                </a:solidFill>
              </a:rPr>
              <a:t>limited edition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Enterprise Edition </a:t>
            </a:r>
            <a:r>
              <a:rPr lang="en-IN" sz="2400" dirty="0"/>
              <a:t>that has the following characteristics:</a:t>
            </a:r>
          </a:p>
          <a:p>
            <a:pPr lvl="1"/>
            <a:endParaRPr lang="en-IN" sz="1900" dirty="0"/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Limited to four or fewer CPUs</a:t>
            </a:r>
          </a:p>
          <a:p>
            <a:pPr lvl="1"/>
            <a:endParaRPr lang="en-IN" sz="2000" b="1" dirty="0"/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No limit on memory or database size</a:t>
            </a:r>
          </a:p>
          <a:p>
            <a:pPr lvl="1"/>
            <a:endParaRPr lang="en-IN" sz="2000" b="1" dirty="0"/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Include many features, but no as many as EE</a:t>
            </a:r>
          </a:p>
          <a:p>
            <a:pPr fontAlgn="base"/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Oracle Express Edition (XE)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7030A0"/>
                </a:solidFill>
              </a:rPr>
              <a:t>free-to-use</a:t>
            </a:r>
            <a:r>
              <a:rPr lang="en-IN" sz="2400" dirty="0"/>
              <a:t> version of the </a:t>
            </a:r>
            <a:r>
              <a:rPr lang="en-IN" sz="2400" b="1" dirty="0">
                <a:solidFill>
                  <a:srgbClr val="00B050"/>
                </a:solidFill>
              </a:rPr>
              <a:t>Oracle Database </a:t>
            </a:r>
            <a:r>
              <a:rPr lang="en-IN" sz="2400" dirty="0"/>
              <a:t>but it is </a:t>
            </a:r>
            <a:r>
              <a:rPr lang="en-IN" sz="2400" b="1" dirty="0">
                <a:solidFill>
                  <a:srgbClr val="FF0000"/>
                </a:solidFill>
              </a:rPr>
              <a:t>not available </a:t>
            </a:r>
            <a:r>
              <a:rPr lang="en-IN" sz="2400" dirty="0"/>
              <a:t>for </a:t>
            </a:r>
            <a:r>
              <a:rPr lang="en-IN" sz="2400" b="1" u="sng" dirty="0">
                <a:solidFill>
                  <a:schemeClr val="accent2">
                    <a:lumMod val="50000"/>
                  </a:schemeClr>
                </a:solidFill>
              </a:rPr>
              <a:t>every version</a:t>
            </a:r>
            <a:r>
              <a:rPr lang="en-IN" sz="2400" dirty="0"/>
              <a:t>. These are the features of </a:t>
            </a:r>
            <a:r>
              <a:rPr lang="en-IN" sz="2400" b="1" u="sng" dirty="0">
                <a:solidFill>
                  <a:schemeClr val="accent2">
                    <a:lumMod val="50000"/>
                  </a:schemeClr>
                </a:solidFill>
              </a:rPr>
              <a:t>Oracle Database XE 18c</a:t>
            </a:r>
            <a:r>
              <a:rPr lang="en-IN" sz="2400" dirty="0"/>
              <a:t>:</a:t>
            </a:r>
          </a:p>
          <a:p>
            <a:pPr lvl="1"/>
            <a:endParaRPr lang="en-IN" sz="1900" dirty="0"/>
          </a:p>
          <a:p>
            <a:pPr lvl="1"/>
            <a:r>
              <a:rPr lang="en-IN" sz="2000" b="1" dirty="0"/>
              <a:t>Limited to 2 CPUs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Can use the maximum of 2GB of RAM, and has 12GB of user data.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Very limited features</a:t>
            </a:r>
          </a:p>
          <a:p>
            <a:pPr fontAlgn="base"/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/>
              <a:t>We will be covering complete </a:t>
            </a:r>
            <a:r>
              <a:rPr lang="en-US" sz="2200" b="1" dirty="0">
                <a:solidFill>
                  <a:srgbClr val="0070C0"/>
                </a:solidFill>
              </a:rPr>
              <a:t>SQL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0070C0"/>
                </a:solidFill>
              </a:rPr>
              <a:t>PL-SQL</a:t>
            </a:r>
            <a:r>
              <a:rPr lang="en-US" sz="2200" dirty="0"/>
              <a:t> in this course.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Course Duration </a:t>
            </a:r>
            <a:r>
              <a:rPr lang="en-US" sz="2200" dirty="0"/>
              <a:t>: Around </a:t>
            </a:r>
            <a:r>
              <a:rPr lang="en-US" sz="2200" b="1" dirty="0"/>
              <a:t>50</a:t>
            </a:r>
            <a:r>
              <a:rPr lang="en-US" sz="2200" dirty="0"/>
              <a:t> hours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Class Timings: </a:t>
            </a:r>
            <a:r>
              <a:rPr lang="en-US" sz="2200" dirty="0"/>
              <a:t>9 PM to 10 PM ( M,W,F)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2143116"/>
          <a:ext cx="8572560" cy="284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PL-SQL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Commands like DDL,DML,DCL,TCL,DQL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Writing PLSQL Scripts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Exception Handling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</a:t>
                      </a:r>
                      <a:r>
                        <a:rPr lang="en-US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types &amp; Operators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Control Statements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Stored Procedures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Clauses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Loop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Stored Functions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Joins &amp;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SubQueries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Case Structure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Packages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Constraints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Cursor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Triggers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Views &amp; Sequences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Cursor For Loop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Fee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44" y="1395106"/>
            <a:ext cx="8858311" cy="537321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Oracle?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Oracle </a:t>
            </a:r>
            <a:r>
              <a:rPr lang="en-US" sz="2400" dirty="0"/>
              <a:t> is an </a:t>
            </a:r>
            <a:r>
              <a:rPr lang="en-US" sz="2400" b="1" u="sng" dirty="0">
                <a:solidFill>
                  <a:srgbClr val="00B050"/>
                </a:solidFill>
              </a:rPr>
              <a:t>OORDBMS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IN" sz="1800" b="1" dirty="0">
              <a:solidFill>
                <a:srgbClr val="C00000"/>
              </a:solidFill>
            </a:endParaRPr>
          </a:p>
          <a:p>
            <a:endParaRPr lang="en-IN" sz="1800" b="1" dirty="0">
              <a:solidFill>
                <a:srgbClr val="C00000"/>
              </a:solidFill>
            </a:endParaRPr>
          </a:p>
          <a:p>
            <a:r>
              <a:rPr lang="en-US" sz="2400" dirty="0"/>
              <a:t>The term </a:t>
            </a:r>
            <a:r>
              <a:rPr lang="en-US" sz="2400" b="1" u="sng" dirty="0">
                <a:solidFill>
                  <a:srgbClr val="00B050"/>
                </a:solidFill>
              </a:rPr>
              <a:t>OORDBMS</a:t>
            </a:r>
            <a:r>
              <a:rPr lang="en-US" sz="2400" dirty="0"/>
              <a:t> stands for: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O</a:t>
            </a:r>
            <a:r>
              <a:rPr lang="en-US" sz="1900" b="1" dirty="0">
                <a:solidFill>
                  <a:srgbClr val="002060"/>
                </a:solidFill>
              </a:rPr>
              <a:t>bject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O</a:t>
            </a:r>
            <a:r>
              <a:rPr lang="en-US" sz="1900" b="1" dirty="0">
                <a:solidFill>
                  <a:srgbClr val="002060"/>
                </a:solidFill>
              </a:rPr>
              <a:t>riented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R</a:t>
            </a:r>
            <a:r>
              <a:rPr lang="en-US" sz="1900" b="1" dirty="0">
                <a:solidFill>
                  <a:srgbClr val="002060"/>
                </a:solidFill>
              </a:rPr>
              <a:t>elational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D</a:t>
            </a:r>
            <a:r>
              <a:rPr lang="en-US" sz="1900" b="1" dirty="0">
                <a:solidFill>
                  <a:srgbClr val="002060"/>
                </a:solidFill>
              </a:rPr>
              <a:t>atabase 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M</a:t>
            </a:r>
            <a:r>
              <a:rPr lang="en-US" sz="1900" b="1" dirty="0">
                <a:solidFill>
                  <a:srgbClr val="002060"/>
                </a:solidFill>
              </a:rPr>
              <a:t>anagement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S</a:t>
            </a:r>
            <a:r>
              <a:rPr lang="en-US" sz="1900" b="1" dirty="0">
                <a:solidFill>
                  <a:srgbClr val="002060"/>
                </a:solidFill>
              </a:rPr>
              <a:t>ystem</a:t>
            </a:r>
          </a:p>
          <a:p>
            <a:pPr>
              <a:buNone/>
            </a:pPr>
            <a:endParaRPr lang="en-US" sz="2000" dirty="0"/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Oracle?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fully understand </a:t>
            </a:r>
            <a:r>
              <a:rPr lang="en-US" sz="2400" dirty="0"/>
              <a:t>the above </a:t>
            </a:r>
            <a:r>
              <a:rPr lang="en-US" sz="2400" b="1" dirty="0">
                <a:solidFill>
                  <a:srgbClr val="7030A0"/>
                </a:solidFill>
              </a:rPr>
              <a:t>full-form</a:t>
            </a:r>
            <a:r>
              <a:rPr lang="en-US" sz="2400" dirty="0"/>
              <a:t> , we must </a:t>
            </a:r>
            <a:r>
              <a:rPr lang="en-US" sz="2400" b="1" dirty="0">
                <a:solidFill>
                  <a:srgbClr val="C00000"/>
                </a:solidFill>
              </a:rPr>
              <a:t>break it </a:t>
            </a:r>
            <a:r>
              <a:rPr lang="en-US" sz="2400" dirty="0"/>
              <a:t>into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smaller parts </a:t>
            </a:r>
            <a:r>
              <a:rPr lang="en-US" sz="2400" dirty="0"/>
              <a:t>and try 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understand</a:t>
            </a:r>
            <a:r>
              <a:rPr lang="en-US" sz="2400" dirty="0"/>
              <a:t> every part </a:t>
            </a:r>
            <a:r>
              <a:rPr lang="en-US" sz="2400" b="1" dirty="0">
                <a:solidFill>
                  <a:srgbClr val="0070C0"/>
                </a:solidFill>
              </a:rPr>
              <a:t>separately</a:t>
            </a:r>
            <a:r>
              <a:rPr lang="en-US" sz="2400" dirty="0"/>
              <a:t>.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IN" sz="1800" b="1" dirty="0">
              <a:solidFill>
                <a:srgbClr val="C00000"/>
              </a:solidFill>
            </a:endParaRPr>
          </a:p>
          <a:p>
            <a:r>
              <a:rPr lang="en-US" sz="2400" dirty="0"/>
              <a:t>These are :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Data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Database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Database Management System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Relational DBMS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Object Oriented RDBMS</a:t>
            </a:r>
            <a:endParaRPr lang="en-US" sz="1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Any kind of </a:t>
            </a:r>
            <a:r>
              <a:rPr lang="en-IN" sz="2000" dirty="0"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fact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information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is called 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For example:</a:t>
            </a:r>
          </a:p>
          <a:p>
            <a:pPr lvl="1"/>
            <a:endParaRPr lang="en-IN" sz="15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Your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 name</a:t>
            </a:r>
            <a:r>
              <a:rPr lang="en-IN" sz="2000" dirty="0">
                <a:latin typeface="Corbel" pitchFamily="34" charset="0"/>
              </a:rPr>
              <a:t>, your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age</a:t>
            </a:r>
            <a:r>
              <a:rPr lang="en-IN" sz="2000" dirty="0">
                <a:latin typeface="Corbel" pitchFamily="34" charset="0"/>
              </a:rPr>
              <a:t> , the 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population </a:t>
            </a:r>
            <a:r>
              <a:rPr lang="en-IN" sz="2000" dirty="0">
                <a:latin typeface="Corbel" pitchFamily="34" charset="0"/>
              </a:rPr>
              <a:t>of a </a:t>
            </a:r>
            <a:r>
              <a:rPr lang="en-IN" sz="2000" b="1" dirty="0">
                <a:solidFill>
                  <a:schemeClr val="accent1"/>
                </a:solidFill>
                <a:latin typeface="Corbel" pitchFamily="34" charset="0"/>
              </a:rPr>
              <a:t>country</a:t>
            </a:r>
            <a:r>
              <a:rPr lang="en-IN" sz="2000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names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of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political parties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in our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country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>
                <a:solidFill>
                  <a:schemeClr val="accent1"/>
                </a:solidFill>
                <a:latin typeface="Corbel" pitchFamily="34" charset="0"/>
              </a:rPr>
              <a:t>today’s temperature </a:t>
            </a:r>
            <a:r>
              <a:rPr lang="en-IN" sz="2000" dirty="0">
                <a:latin typeface="Corbel" pitchFamily="34" charset="0"/>
              </a:rPr>
              <a:t>etc</a:t>
            </a: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r>
              <a:rPr lang="en-IN" sz="2000" dirty="0">
                <a:latin typeface="Corbel" pitchFamily="34" charset="0"/>
              </a:rPr>
              <a:t>A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picture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pdf</a:t>
            </a:r>
            <a:r>
              <a:rPr lang="en-IN" sz="2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etc can also be considered data.</a:t>
            </a: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From Where Data Is Generated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Every kind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data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accent1"/>
                </a:solidFill>
              </a:rPr>
              <a:t>generated</a:t>
            </a:r>
            <a:r>
              <a:rPr lang="en-US" sz="2400" dirty="0"/>
              <a:t> by all the </a:t>
            </a:r>
            <a:r>
              <a:rPr lang="en-US" sz="2400" b="1" u="sng" dirty="0">
                <a:solidFill>
                  <a:srgbClr val="00B050"/>
                </a:solidFill>
              </a:rPr>
              <a:t>businesses</a:t>
            </a:r>
            <a:r>
              <a:rPr lang="en-US" sz="2400" dirty="0"/>
              <a:t> around the world.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, consider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E-Commerce Company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Amazon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a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business</a:t>
            </a:r>
            <a:r>
              <a:rPr lang="en-US" sz="2400" dirty="0">
                <a:latin typeface="Corbel" pitchFamily="34" charset="0"/>
              </a:rPr>
              <a:t> and has many constituent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ENTITIES</a:t>
            </a:r>
            <a:r>
              <a:rPr lang="en-US" sz="2400" b="1" u="sng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their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ACTIVITIES</a:t>
            </a: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From Where Data Is Generated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Can you tell </a:t>
            </a:r>
            <a:r>
              <a:rPr lang="en-US" sz="2400" dirty="0"/>
              <a:t>what are the </a:t>
            </a:r>
            <a:r>
              <a:rPr lang="en-US" sz="2400" b="1" dirty="0">
                <a:solidFill>
                  <a:srgbClr val="0070C0"/>
                </a:solidFill>
              </a:rPr>
              <a:t>objects/entities</a:t>
            </a:r>
            <a:r>
              <a:rPr lang="en-US" sz="2400" dirty="0"/>
              <a:t> connected to </a:t>
            </a:r>
            <a:r>
              <a:rPr lang="en-US" sz="2400" b="1" dirty="0">
                <a:solidFill>
                  <a:srgbClr val="C00000"/>
                </a:solidFill>
              </a:rPr>
              <a:t>Amazon </a:t>
            </a:r>
            <a:r>
              <a:rPr lang="en-US" sz="2400" dirty="0"/>
              <a:t>or any </a:t>
            </a:r>
            <a:r>
              <a:rPr lang="en-US" sz="2400" b="1" dirty="0">
                <a:solidFill>
                  <a:srgbClr val="C00000"/>
                </a:solidFill>
              </a:rPr>
              <a:t>other e-commerce company</a:t>
            </a:r>
            <a:r>
              <a:rPr lang="en-US" sz="2400" dirty="0"/>
              <a:t>?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Broadly speaking </a:t>
            </a:r>
            <a:r>
              <a:rPr lang="en-US" sz="2400" dirty="0">
                <a:latin typeface="Corbel" pitchFamily="34" charset="0"/>
              </a:rPr>
              <a:t>there are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4 main entities 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Employees</a:t>
            </a:r>
            <a:r>
              <a:rPr lang="en-US" sz="1900" dirty="0" err="1">
                <a:latin typeface="Corbel" pitchFamily="34" charset="0"/>
                <a:sym typeface="Wingdings" pitchFamily="2" charset="2"/>
              </a:rPr>
              <a:t>which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can be further divided into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Technical 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and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non technical staff</a:t>
            </a:r>
          </a:p>
          <a:p>
            <a:pPr lvl="1"/>
            <a:endParaRPr lang="en-US" sz="1900" dirty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Products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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items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which are being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sold</a:t>
            </a:r>
          </a:p>
          <a:p>
            <a:endParaRPr lang="en-US" sz="2400" dirty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Customers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 Those who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buy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these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products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Orders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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details 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of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order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like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sym typeface="Wingdings" pitchFamily="2" charset="2"/>
              </a:rPr>
              <a:t>order date 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,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sym typeface="Wingdings" pitchFamily="2" charset="2"/>
              </a:rPr>
              <a:t>products ordered 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,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sym typeface="Wingdings" pitchFamily="2" charset="2"/>
              </a:rPr>
              <a:t>bill amt </a:t>
            </a:r>
            <a:endParaRPr lang="en-US" sz="1900" b="1" dirty="0">
              <a:solidFill>
                <a:srgbClr val="C00000"/>
              </a:solidFill>
              <a:latin typeface="Corbel" pitchFamily="34" charset="0"/>
              <a:sym typeface="Wingdings" pitchFamily="2" charset="2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Why Data Is Important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Now for </a:t>
            </a:r>
            <a:r>
              <a:rPr lang="en-US" sz="2400" b="1" dirty="0">
                <a:solidFill>
                  <a:srgbClr val="00B050"/>
                </a:solidFill>
              </a:rPr>
              <a:t>smooth functioning </a:t>
            </a:r>
            <a:r>
              <a:rPr lang="en-US" sz="2400" dirty="0"/>
              <a:t>of </a:t>
            </a:r>
            <a:r>
              <a:rPr lang="en-US" sz="2400" b="1" u="sng" dirty="0">
                <a:solidFill>
                  <a:srgbClr val="C00000"/>
                </a:solidFill>
              </a:rPr>
              <a:t>AMAZON</a:t>
            </a:r>
            <a:r>
              <a:rPr lang="en-US" sz="2400" dirty="0"/>
              <a:t>  and for </a:t>
            </a:r>
            <a:r>
              <a:rPr lang="en-US" sz="2400" b="1" dirty="0">
                <a:solidFill>
                  <a:srgbClr val="0070C0"/>
                </a:solidFill>
              </a:rPr>
              <a:t>taking future decisions </a:t>
            </a:r>
            <a:r>
              <a:rPr lang="en-US" sz="2400" dirty="0"/>
              <a:t>for their business </a:t>
            </a:r>
            <a:r>
              <a:rPr lang="en-US" sz="2400" b="1" u="sng" dirty="0">
                <a:solidFill>
                  <a:srgbClr val="002060"/>
                </a:solidFill>
              </a:rPr>
              <a:t>the DATA GENERATED BY ENTITIES IS VERY-VERY IMPORTANT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For example: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What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products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were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offered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during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GREAT INDIAN FESTIVAL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last year?</a:t>
            </a:r>
            <a:endParaRPr lang="en-US" sz="1900" dirty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dirty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How many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customers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 bought these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products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during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  <a:sym typeface="Wingdings" pitchFamily="2" charset="2"/>
              </a:rPr>
              <a:t>SALE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?</a:t>
            </a:r>
          </a:p>
          <a:p>
            <a:pPr lvl="1"/>
            <a:endParaRPr lang="en-US" sz="1900" b="1" dirty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Which was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most popular product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?</a:t>
            </a:r>
            <a:endParaRPr lang="en-US" sz="1900" dirty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dirty="0">
              <a:latin typeface="Corbel" pitchFamily="34" charset="0"/>
              <a:sym typeface="Wingdings" pitchFamily="2" charset="2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3948</TotalTime>
  <Words>1416</Words>
  <Application>Microsoft Office PowerPoint</Application>
  <PresentationFormat>On-screen Show (4:3)</PresentationFormat>
  <Paragraphs>371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What You Should Know ?</vt:lpstr>
      <vt:lpstr>What Is Oracle?</vt:lpstr>
      <vt:lpstr>What Is Oracle?</vt:lpstr>
      <vt:lpstr>What Is Data?</vt:lpstr>
      <vt:lpstr>From Where Data Is Generated ?</vt:lpstr>
      <vt:lpstr>From Where Data Is Generated ?</vt:lpstr>
      <vt:lpstr>Why Data Is Important ?</vt:lpstr>
      <vt:lpstr>Why Data Is Important ?</vt:lpstr>
      <vt:lpstr>What Is A Database ?</vt:lpstr>
      <vt:lpstr>What Is A Database ?</vt:lpstr>
      <vt:lpstr> How Databases  Store The Data ?</vt:lpstr>
      <vt:lpstr> How Databases  Store The Data ?</vt:lpstr>
      <vt:lpstr>What Is A Relational Database ?</vt:lpstr>
      <vt:lpstr>What Is A Relational Database ?</vt:lpstr>
      <vt:lpstr>What Is A Relational Database ?</vt:lpstr>
      <vt:lpstr> What Is An RDBMS ?</vt:lpstr>
      <vt:lpstr> What Is An RDBMS ?</vt:lpstr>
      <vt:lpstr> Some Popular RDBMS</vt:lpstr>
      <vt:lpstr> The Market Leader</vt:lpstr>
      <vt:lpstr>What Is OORDBMS ?</vt:lpstr>
      <vt:lpstr>History Of Oracle</vt:lpstr>
      <vt:lpstr>History Of Oracle</vt:lpstr>
      <vt:lpstr>History Of Oracle</vt:lpstr>
      <vt:lpstr>History Of Oracle</vt:lpstr>
      <vt:lpstr>History Of Oracle</vt:lpstr>
      <vt:lpstr>History Of Oracle</vt:lpstr>
      <vt:lpstr>Editions Of Oracle</vt:lpstr>
      <vt:lpstr>Editions Of Oracle</vt:lpstr>
      <vt:lpstr>Editions Of Oracle</vt:lpstr>
      <vt:lpstr>Editions Of Oracle</vt:lpstr>
      <vt:lpstr>Course Outline </vt:lpstr>
      <vt:lpstr>Course Fee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341</cp:revision>
  <dcterms:created xsi:type="dcterms:W3CDTF">2015-12-21T13:46:48Z</dcterms:created>
  <dcterms:modified xsi:type="dcterms:W3CDTF">2021-08-30T07:17:12Z</dcterms:modified>
</cp:coreProperties>
</file>