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574" r:id="rId4"/>
    <p:sldId id="593" r:id="rId5"/>
    <p:sldId id="620" r:id="rId6"/>
    <p:sldId id="621" r:id="rId7"/>
    <p:sldId id="622" r:id="rId8"/>
    <p:sldId id="575" r:id="rId9"/>
    <p:sldId id="638" r:id="rId10"/>
    <p:sldId id="576" r:id="rId11"/>
    <p:sldId id="623" r:id="rId12"/>
    <p:sldId id="624" r:id="rId13"/>
    <p:sldId id="627" r:id="rId14"/>
    <p:sldId id="625" r:id="rId15"/>
    <p:sldId id="626" r:id="rId16"/>
    <p:sldId id="628" r:id="rId17"/>
    <p:sldId id="629" r:id="rId18"/>
    <p:sldId id="630" r:id="rId19"/>
    <p:sldId id="631" r:id="rId20"/>
    <p:sldId id="632" r:id="rId21"/>
    <p:sldId id="634" r:id="rId22"/>
    <p:sldId id="635" r:id="rId23"/>
    <p:sldId id="636" r:id="rId24"/>
    <p:sldId id="637" r:id="rId25"/>
    <p:sldId id="639" r:id="rId26"/>
    <p:sldId id="640" r:id="rId27"/>
    <p:sldId id="641" r:id="rId28"/>
    <p:sldId id="642" r:id="rId29"/>
    <p:sldId id="643" r:id="rId30"/>
    <p:sldId id="644" r:id="rId31"/>
    <p:sldId id="646" r:id="rId32"/>
    <p:sldId id="645" r:id="rId33"/>
    <p:sldId id="647" r:id="rId34"/>
    <p:sldId id="648" r:id="rId35"/>
    <p:sldId id="649" r:id="rId36"/>
    <p:sldId id="650" r:id="rId37"/>
    <p:sldId id="651" r:id="rId38"/>
    <p:sldId id="652" r:id="rId39"/>
    <p:sldId id="65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94D6896-CF79-4106-A81E-CC29FCD430FE}"/>
    <pc:docChg chg="custSel modSld">
      <pc:chgData name="Sharma Computer Academy" userId="08476b32c11f4418" providerId="LiveId" clId="{594D6896-CF79-4106-A81E-CC29FCD430FE}" dt="2021-09-22T08:38:33.273" v="160" actId="113"/>
      <pc:docMkLst>
        <pc:docMk/>
      </pc:docMkLst>
      <pc:sldChg chg="modSp mod">
        <pc:chgData name="Sharma Computer Academy" userId="08476b32c11f4418" providerId="LiveId" clId="{594D6896-CF79-4106-A81E-CC29FCD430FE}" dt="2021-09-20T08:56:31.939" v="37" actId="113"/>
        <pc:sldMkLst>
          <pc:docMk/>
          <pc:sldMk cId="0" sldId="574"/>
        </pc:sldMkLst>
        <pc:spChg chg="mod">
          <ac:chgData name="Sharma Computer Academy" userId="08476b32c11f4418" providerId="LiveId" clId="{594D6896-CF79-4106-A81E-CC29FCD430FE}" dt="2021-09-20T08:56:31.939" v="37" actId="113"/>
          <ac:spMkLst>
            <pc:docMk/>
            <pc:sldMk cId="0" sldId="57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94D6896-CF79-4106-A81E-CC29FCD430FE}" dt="2021-09-20T08:58:25.411" v="67" actId="113"/>
        <pc:sldMkLst>
          <pc:docMk/>
          <pc:sldMk cId="0" sldId="575"/>
        </pc:sldMkLst>
        <pc:spChg chg="mod">
          <ac:chgData name="Sharma Computer Academy" userId="08476b32c11f4418" providerId="LiveId" clId="{594D6896-CF79-4106-A81E-CC29FCD430FE}" dt="2021-09-20T08:58:25.411" v="67" actId="113"/>
          <ac:spMkLst>
            <pc:docMk/>
            <pc:sldMk cId="0" sldId="57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94D6896-CF79-4106-A81E-CC29FCD430FE}" dt="2021-09-20T08:57:00.949" v="47" actId="113"/>
        <pc:sldMkLst>
          <pc:docMk/>
          <pc:sldMk cId="0" sldId="593"/>
        </pc:sldMkLst>
        <pc:spChg chg="mod">
          <ac:chgData name="Sharma Computer Academy" userId="08476b32c11f4418" providerId="LiveId" clId="{594D6896-CF79-4106-A81E-CC29FCD430FE}" dt="2021-09-20T08:57:00.949" v="47" actId="113"/>
          <ac:spMkLst>
            <pc:docMk/>
            <pc:sldMk cId="0" sldId="59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94D6896-CF79-4106-A81E-CC29FCD430FE}" dt="2021-09-20T08:57:17.460" v="49" actId="113"/>
        <pc:sldMkLst>
          <pc:docMk/>
          <pc:sldMk cId="0" sldId="620"/>
        </pc:sldMkLst>
        <pc:spChg chg="mod">
          <ac:chgData name="Sharma Computer Academy" userId="08476b32c11f4418" providerId="LiveId" clId="{594D6896-CF79-4106-A81E-CC29FCD430FE}" dt="2021-09-20T08:57:17.460" v="49" actId="113"/>
          <ac:spMkLst>
            <pc:docMk/>
            <pc:sldMk cId="0" sldId="6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94D6896-CF79-4106-A81E-CC29FCD430FE}" dt="2021-09-20T08:57:46.435" v="55" actId="113"/>
        <pc:sldMkLst>
          <pc:docMk/>
          <pc:sldMk cId="0" sldId="621"/>
        </pc:sldMkLst>
        <pc:spChg chg="mod">
          <ac:chgData name="Sharma Computer Academy" userId="08476b32c11f4418" providerId="LiveId" clId="{594D6896-CF79-4106-A81E-CC29FCD430FE}" dt="2021-09-20T08:57:46.435" v="55" actId="113"/>
          <ac:spMkLst>
            <pc:docMk/>
            <pc:sldMk cId="0" sldId="62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594D6896-CF79-4106-A81E-CC29FCD430FE}" dt="2021-09-20T09:03:09.075" v="79" actId="113"/>
        <pc:sldMkLst>
          <pc:docMk/>
          <pc:sldMk cId="0" sldId="623"/>
        </pc:sldMkLst>
        <pc:spChg chg="mod">
          <ac:chgData name="Sharma Computer Academy" userId="08476b32c11f4418" providerId="LiveId" clId="{594D6896-CF79-4106-A81E-CC29FCD430FE}" dt="2021-09-20T09:03:09.075" v="79" actId="113"/>
          <ac:spMkLst>
            <pc:docMk/>
            <pc:sldMk cId="0" sldId="623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94D6896-CF79-4106-A81E-CC29FCD430FE}" dt="2021-09-20T09:04:01.815" v="82"/>
        <pc:sldMkLst>
          <pc:docMk/>
          <pc:sldMk cId="0" sldId="625"/>
        </pc:sldMkLst>
      </pc:sldChg>
      <pc:sldChg chg="modAnim">
        <pc:chgData name="Sharma Computer Academy" userId="08476b32c11f4418" providerId="LiveId" clId="{594D6896-CF79-4106-A81E-CC29FCD430FE}" dt="2021-09-20T09:04:18.579" v="86"/>
        <pc:sldMkLst>
          <pc:docMk/>
          <pc:sldMk cId="0" sldId="628"/>
        </pc:sldMkLst>
      </pc:sldChg>
      <pc:sldChg chg="modAnim">
        <pc:chgData name="Sharma Computer Academy" userId="08476b32c11f4418" providerId="LiveId" clId="{594D6896-CF79-4106-A81E-CC29FCD430FE}" dt="2021-09-20T09:04:56.672" v="94"/>
        <pc:sldMkLst>
          <pc:docMk/>
          <pc:sldMk cId="0" sldId="630"/>
        </pc:sldMkLst>
      </pc:sldChg>
      <pc:sldChg chg="modSp mod">
        <pc:chgData name="Sharma Computer Academy" userId="08476b32c11f4418" providerId="LiveId" clId="{594D6896-CF79-4106-A81E-CC29FCD430FE}" dt="2021-09-22T08:36:50.412" v="145" actId="6549"/>
        <pc:sldMkLst>
          <pc:docMk/>
          <pc:sldMk cId="0" sldId="639"/>
        </pc:sldMkLst>
        <pc:spChg chg="mod">
          <ac:chgData name="Sharma Computer Academy" userId="08476b32c11f4418" providerId="LiveId" clId="{594D6896-CF79-4106-A81E-CC29FCD430FE}" dt="2021-09-22T08:36:50.412" v="145" actId="6549"/>
          <ac:spMkLst>
            <pc:docMk/>
            <pc:sldMk cId="0" sldId="63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94D6896-CF79-4106-A81E-CC29FCD430FE}" dt="2021-09-22T08:37:24.930" v="147" actId="113"/>
        <pc:sldMkLst>
          <pc:docMk/>
          <pc:sldMk cId="0" sldId="641"/>
        </pc:sldMkLst>
        <pc:spChg chg="mod">
          <ac:chgData name="Sharma Computer Academy" userId="08476b32c11f4418" providerId="LiveId" clId="{594D6896-CF79-4106-A81E-CC29FCD430FE}" dt="2021-09-22T08:37:24.930" v="147" actId="113"/>
          <ac:spMkLst>
            <pc:docMk/>
            <pc:sldMk cId="0" sldId="6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94D6896-CF79-4106-A81E-CC29FCD430FE}" dt="2021-09-22T08:38:07.231" v="154" actId="207"/>
        <pc:sldMkLst>
          <pc:docMk/>
          <pc:sldMk cId="0" sldId="645"/>
        </pc:sldMkLst>
        <pc:spChg chg="mod">
          <ac:chgData name="Sharma Computer Academy" userId="08476b32c11f4418" providerId="LiveId" clId="{594D6896-CF79-4106-A81E-CC29FCD430FE}" dt="2021-09-22T08:38:07.231" v="154" actId="207"/>
          <ac:spMkLst>
            <pc:docMk/>
            <pc:sldMk cId="0" sldId="64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94D6896-CF79-4106-A81E-CC29FCD430FE}" dt="2021-09-22T08:38:33.273" v="160" actId="113"/>
        <pc:sldMkLst>
          <pc:docMk/>
          <pc:sldMk cId="0" sldId="647"/>
        </pc:sldMkLst>
        <pc:spChg chg="mod">
          <ac:chgData name="Sharma Computer Academy" userId="08476b32c11f4418" providerId="LiveId" clId="{594D6896-CF79-4106-A81E-CC29FCD430FE}" dt="2021-09-22T08:38:33.273" v="160" actId="113"/>
          <ac:spMkLst>
            <pc:docMk/>
            <pc:sldMk cId="0" sldId="64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r>
              <a:rPr lang="en-US" sz="3200" b="1" dirty="0" err="1"/>
              <a:t>Sysdate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Return the current </a:t>
            </a:r>
            <a:r>
              <a:rPr lang="en-IN" sz="2400" b="1" dirty="0">
                <a:solidFill>
                  <a:srgbClr val="7030A0"/>
                </a:solidFill>
              </a:rPr>
              <a:t>system date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time</a:t>
            </a:r>
            <a:r>
              <a:rPr lang="en-IN" sz="2400" dirty="0"/>
              <a:t> of the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operating system.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mpstruc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638319"/>
            <a:ext cx="8786874" cy="236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Add_months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</a:rPr>
              <a:t>adds a number </a:t>
            </a:r>
            <a:r>
              <a:rPr lang="en-IN" sz="2400" dirty="0"/>
              <a:t>(</a:t>
            </a:r>
            <a:r>
              <a:rPr lang="en-IN" sz="2400" b="1" dirty="0">
                <a:solidFill>
                  <a:srgbClr val="C00000"/>
                </a:solidFill>
              </a:rPr>
              <a:t>n</a:t>
            </a:r>
            <a:r>
              <a:rPr lang="en-IN" sz="2400" dirty="0"/>
              <a:t>) representing </a:t>
            </a:r>
            <a:r>
              <a:rPr lang="en-IN" sz="2400" b="1" dirty="0">
                <a:solidFill>
                  <a:srgbClr val="7030A0"/>
                </a:solidFill>
              </a:rPr>
              <a:t>month</a:t>
            </a:r>
            <a:r>
              <a:rPr lang="en-IN" sz="2400" dirty="0"/>
              <a:t> to a </a:t>
            </a:r>
            <a:r>
              <a:rPr lang="en-IN" sz="2400" b="1" dirty="0">
                <a:solidFill>
                  <a:srgbClr val="00B050"/>
                </a:solidFill>
              </a:rPr>
              <a:t>date 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returns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same day </a:t>
            </a:r>
            <a:r>
              <a:rPr lang="en-IN" sz="2400" b="1" u="sng" dirty="0">
                <a:solidFill>
                  <a:srgbClr val="C00000"/>
                </a:solidFill>
              </a:rPr>
              <a:t>n</a:t>
            </a:r>
            <a:r>
              <a:rPr lang="en-IN" sz="2400" dirty="0"/>
              <a:t> months away.</a:t>
            </a: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ADD_MONTHS(</a:t>
            </a:r>
            <a:r>
              <a:rPr lang="en-IN" sz="1900" b="1" dirty="0" err="1">
                <a:solidFill>
                  <a:srgbClr val="0070C0"/>
                </a:solidFill>
              </a:rPr>
              <a:t>date_expression</a:t>
            </a:r>
            <a:r>
              <a:rPr lang="en-IN" sz="1900" b="1" dirty="0">
                <a:solidFill>
                  <a:srgbClr val="0070C0"/>
                </a:solidFill>
              </a:rPr>
              <a:t>, month)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Return Value</a:t>
            </a:r>
          </a:p>
          <a:p>
            <a:pPr lvl="1"/>
            <a:r>
              <a:rPr lang="en-IN" sz="1900" dirty="0"/>
              <a:t>If  </a:t>
            </a:r>
            <a:r>
              <a:rPr lang="en-IN" sz="1900" b="1" dirty="0" err="1">
                <a:solidFill>
                  <a:srgbClr val="7030A0"/>
                </a:solidFill>
              </a:rPr>
              <a:t>date_expression</a:t>
            </a:r>
            <a:r>
              <a:rPr lang="en-IN" sz="1900" dirty="0"/>
              <a:t> is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last day </a:t>
            </a:r>
            <a:r>
              <a:rPr lang="en-IN" sz="1900" dirty="0"/>
              <a:t>of the </a:t>
            </a:r>
            <a:r>
              <a:rPr lang="en-IN" sz="1900" b="1" dirty="0">
                <a:solidFill>
                  <a:schemeClr val="accent1"/>
                </a:solidFill>
              </a:rPr>
              <a:t>month</a:t>
            </a:r>
            <a:r>
              <a:rPr lang="en-IN" sz="1900" dirty="0"/>
              <a:t>, the resulting date is always the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last day </a:t>
            </a:r>
            <a:r>
              <a:rPr lang="en-IN" sz="1900" dirty="0"/>
              <a:t>of the </a:t>
            </a:r>
            <a:r>
              <a:rPr lang="en-IN" sz="1900" b="1" dirty="0">
                <a:solidFill>
                  <a:schemeClr val="accent1"/>
                </a:solidFill>
              </a:rPr>
              <a:t>month</a:t>
            </a:r>
            <a:r>
              <a:rPr lang="en-IN" sz="1900" dirty="0"/>
              <a:t> e.g., adding </a:t>
            </a:r>
            <a:r>
              <a:rPr lang="en-IN" sz="1900" b="1" dirty="0">
                <a:solidFill>
                  <a:srgbClr val="0070C0"/>
                </a:solidFill>
              </a:rPr>
              <a:t>1 month </a:t>
            </a:r>
            <a:r>
              <a:rPr lang="en-IN" sz="1900" dirty="0"/>
              <a:t>to </a:t>
            </a:r>
            <a:r>
              <a:rPr lang="en-IN" sz="1900" b="1" dirty="0">
                <a:solidFill>
                  <a:srgbClr val="C00000"/>
                </a:solidFill>
              </a:rPr>
              <a:t>29-FEB-2020</a:t>
            </a:r>
            <a:r>
              <a:rPr lang="en-IN" sz="1900" dirty="0"/>
              <a:t> will result in </a:t>
            </a:r>
            <a:r>
              <a:rPr lang="en-IN" sz="1900" b="1" dirty="0">
                <a:solidFill>
                  <a:srgbClr val="C00000"/>
                </a:solidFill>
              </a:rPr>
              <a:t>31-MAR-2020</a:t>
            </a:r>
            <a:r>
              <a:rPr lang="en-IN" sz="1900" dirty="0"/>
              <a:t>, not </a:t>
            </a:r>
            <a:r>
              <a:rPr lang="en-IN" sz="1900" b="1" dirty="0">
                <a:solidFill>
                  <a:srgbClr val="C00000"/>
                </a:solidFill>
              </a:rPr>
              <a:t>29-MAR-2020</a:t>
            </a:r>
            <a:r>
              <a:rPr lang="en-IN" sz="1900" dirty="0"/>
              <a:t>.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Otherwise</a:t>
            </a:r>
            <a:r>
              <a:rPr lang="en-IN" sz="1900" dirty="0"/>
              <a:t>, the function returns a </a:t>
            </a:r>
            <a:r>
              <a:rPr lang="en-IN" sz="1900" b="1" dirty="0">
                <a:solidFill>
                  <a:schemeClr val="accent1"/>
                </a:solidFill>
              </a:rPr>
              <a:t>date </a:t>
            </a:r>
            <a:r>
              <a:rPr lang="en-IN" sz="1900" dirty="0"/>
              <a:t>whose </a:t>
            </a:r>
            <a:r>
              <a:rPr lang="en-IN" sz="1900" b="1" dirty="0">
                <a:solidFill>
                  <a:srgbClr val="0070C0"/>
                </a:solidFill>
              </a:rPr>
              <a:t>day</a:t>
            </a:r>
            <a:r>
              <a:rPr lang="en-IN" sz="1900" dirty="0"/>
              <a:t> is the </a:t>
            </a:r>
            <a:r>
              <a:rPr lang="en-IN" sz="1900" b="1" dirty="0">
                <a:solidFill>
                  <a:srgbClr val="00B050"/>
                </a:solidFill>
              </a:rPr>
              <a:t>same</a:t>
            </a:r>
            <a:r>
              <a:rPr lang="en-IN" sz="1900" dirty="0"/>
              <a:t> as the </a:t>
            </a:r>
            <a:r>
              <a:rPr lang="en-IN" sz="1900" b="1" dirty="0">
                <a:solidFill>
                  <a:srgbClr val="002060"/>
                </a:solidFill>
              </a:rPr>
              <a:t>day component</a:t>
            </a:r>
            <a:r>
              <a:rPr lang="en-IN" sz="1900" dirty="0"/>
              <a:t> of the </a:t>
            </a:r>
            <a:r>
              <a:rPr lang="en-IN" sz="1900" b="1" dirty="0" err="1">
                <a:solidFill>
                  <a:srgbClr val="7030A0"/>
                </a:solidFill>
              </a:rPr>
              <a:t>date_expression</a:t>
            </a:r>
            <a:endParaRPr lang="en-IN" sz="19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Add_months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9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Add_months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Last_day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takes </a:t>
            </a:r>
            <a:r>
              <a:rPr lang="en-IN" sz="2400" dirty="0"/>
              <a:t>a </a:t>
            </a:r>
            <a:r>
              <a:rPr lang="en-IN" sz="2400" b="1" dirty="0">
                <a:solidFill>
                  <a:schemeClr val="accent1"/>
                </a:solidFill>
              </a:rPr>
              <a:t>DATE argument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returns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last day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month</a:t>
            </a:r>
            <a:r>
              <a:rPr lang="en-IN" sz="2400" dirty="0"/>
              <a:t> of that </a:t>
            </a:r>
            <a:r>
              <a:rPr lang="en-IN" sz="2400" b="1" dirty="0">
                <a:solidFill>
                  <a:srgbClr val="00B050"/>
                </a:solidFill>
              </a:rPr>
              <a:t>date</a:t>
            </a:r>
            <a:r>
              <a:rPr lang="en-IN" sz="2400" dirty="0"/>
              <a:t>.</a:t>
            </a:r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LAST_DAY(date)</a:t>
            </a:r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Return Value</a:t>
            </a:r>
          </a:p>
          <a:p>
            <a:pPr lvl="1"/>
            <a:r>
              <a:rPr lang="en-IN" sz="2000" dirty="0"/>
              <a:t>Always returns a </a:t>
            </a:r>
            <a:r>
              <a:rPr lang="en-IN" sz="2000" b="1" dirty="0">
                <a:solidFill>
                  <a:schemeClr val="accent1"/>
                </a:solidFill>
              </a:rPr>
              <a:t>DATE value </a:t>
            </a:r>
            <a:r>
              <a:rPr lang="en-IN" sz="2000" dirty="0"/>
              <a:t>that </a:t>
            </a:r>
            <a:r>
              <a:rPr lang="en-IN" sz="2000" b="1" dirty="0">
                <a:solidFill>
                  <a:srgbClr val="0070C0"/>
                </a:solidFill>
              </a:rPr>
              <a:t>represents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00B050"/>
                </a:solidFill>
              </a:rPr>
              <a:t>last day </a:t>
            </a:r>
            <a:r>
              <a:rPr lang="en-IN" sz="2000" dirty="0"/>
              <a:t>of the </a:t>
            </a:r>
            <a:r>
              <a:rPr lang="en-IN" sz="2000" b="1" dirty="0">
                <a:solidFill>
                  <a:srgbClr val="C00000"/>
                </a:solidFill>
              </a:rPr>
              <a:t>month</a:t>
            </a:r>
            <a:r>
              <a:rPr lang="en-IN" sz="2000" dirty="0"/>
              <a:t> of that </a:t>
            </a:r>
            <a:r>
              <a:rPr lang="en-IN" sz="2000" b="1" dirty="0">
                <a:solidFill>
                  <a:srgbClr val="00B050"/>
                </a:solidFill>
              </a:rPr>
              <a:t>input date</a:t>
            </a:r>
            <a:r>
              <a:rPr lang="en-IN" sz="2000" dirty="0"/>
              <a:t>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Last_day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Next_day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00B050"/>
                </a:solidFill>
              </a:rPr>
              <a:t>date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1"/>
                </a:solidFill>
              </a:rPr>
              <a:t>first weekday </a:t>
            </a:r>
            <a:r>
              <a:rPr lang="en-IN" sz="2400" dirty="0"/>
              <a:t>specified by </a:t>
            </a:r>
            <a:r>
              <a:rPr lang="en-IN" sz="2400" b="1" dirty="0">
                <a:solidFill>
                  <a:srgbClr val="7030A0"/>
                </a:solidFill>
              </a:rPr>
              <a:t>day name </a:t>
            </a:r>
            <a:r>
              <a:rPr lang="en-IN" sz="2400" dirty="0"/>
              <a:t>that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later</a:t>
            </a:r>
            <a:r>
              <a:rPr lang="en-IN" sz="2400" dirty="0"/>
              <a:t> than the </a:t>
            </a:r>
            <a:r>
              <a:rPr lang="en-IN" sz="2400" b="1" dirty="0">
                <a:solidFill>
                  <a:srgbClr val="00B050"/>
                </a:solidFill>
              </a:rPr>
              <a:t>given date</a:t>
            </a:r>
            <a:r>
              <a:rPr lang="en-IN" sz="2400" dirty="0"/>
              <a:t>.</a:t>
            </a:r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NEXT_DAY(</a:t>
            </a:r>
            <a:r>
              <a:rPr lang="en-IN" sz="2000" b="1" dirty="0" err="1">
                <a:solidFill>
                  <a:srgbClr val="0070C0"/>
                </a:solidFill>
              </a:rPr>
              <a:t>date,weekday</a:t>
            </a:r>
            <a:r>
              <a:rPr lang="en-IN" sz="2000" b="1" dirty="0">
                <a:solidFill>
                  <a:srgbClr val="0070C0"/>
                </a:solidFill>
              </a:rPr>
              <a:t>)</a:t>
            </a:r>
            <a:endParaRPr lang="en-US" sz="2400" b="1" u="sng" dirty="0">
              <a:solidFill>
                <a:srgbClr val="0070C0"/>
              </a:solidFill>
            </a:endParaRPr>
          </a:p>
          <a:p>
            <a:pPr lvl="1"/>
            <a:r>
              <a:rPr lang="en-IN" sz="1900" dirty="0"/>
              <a:t>The </a:t>
            </a:r>
            <a:r>
              <a:rPr lang="en-IN" sz="1900" b="1" dirty="0">
                <a:solidFill>
                  <a:srgbClr val="0070C0"/>
                </a:solidFill>
              </a:rPr>
              <a:t>weekday</a:t>
            </a:r>
            <a:r>
              <a:rPr lang="en-IN" sz="1900" dirty="0"/>
              <a:t> can be </a:t>
            </a:r>
            <a:r>
              <a:rPr lang="en-IN" sz="1900" b="1" dirty="0">
                <a:solidFill>
                  <a:srgbClr val="C00000"/>
                </a:solidFill>
              </a:rPr>
              <a:t>full name </a:t>
            </a:r>
            <a:r>
              <a:rPr lang="en-IN" sz="1900" dirty="0"/>
              <a:t>e.g., </a:t>
            </a:r>
            <a:r>
              <a:rPr lang="en-IN" sz="1900" b="1" dirty="0">
                <a:solidFill>
                  <a:srgbClr val="00B050"/>
                </a:solidFill>
              </a:rPr>
              <a:t>Tuesday</a:t>
            </a:r>
            <a:r>
              <a:rPr lang="en-IN" sz="1900" dirty="0"/>
              <a:t> or 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abbreviation</a:t>
            </a:r>
            <a:r>
              <a:rPr lang="en-IN" sz="1900" dirty="0"/>
              <a:t> e.g., </a:t>
            </a:r>
            <a:r>
              <a:rPr lang="en-IN" sz="1900" b="1" dirty="0">
                <a:solidFill>
                  <a:srgbClr val="7030A0"/>
                </a:solidFill>
              </a:rPr>
              <a:t>Tue</a:t>
            </a:r>
            <a:r>
              <a:rPr lang="en-IN" sz="1900" dirty="0"/>
              <a:t>.</a:t>
            </a:r>
            <a:endParaRPr lang="en-US" sz="1900" b="1" u="sng" dirty="0"/>
          </a:p>
          <a:p>
            <a:endParaRPr lang="en-US" sz="2400" b="1" u="sng" dirty="0"/>
          </a:p>
          <a:p>
            <a:r>
              <a:rPr lang="en-US" sz="2400" b="1" u="sng" dirty="0"/>
              <a:t>Return Value</a:t>
            </a:r>
          </a:p>
          <a:p>
            <a:pPr lvl="1"/>
            <a:r>
              <a:rPr lang="en-IN" sz="2000" dirty="0"/>
              <a:t>Always returns a </a:t>
            </a:r>
            <a:r>
              <a:rPr lang="en-IN" sz="2000" b="1" dirty="0">
                <a:solidFill>
                  <a:schemeClr val="accent1"/>
                </a:solidFill>
              </a:rPr>
              <a:t>DATE value </a:t>
            </a:r>
            <a:r>
              <a:rPr lang="en-IN" sz="2000" dirty="0"/>
              <a:t>that </a:t>
            </a:r>
            <a:r>
              <a:rPr lang="en-IN" sz="2000" b="1" dirty="0">
                <a:solidFill>
                  <a:srgbClr val="7030A0"/>
                </a:solidFill>
              </a:rPr>
              <a:t>represents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rgbClr val="C00000"/>
                </a:solidFill>
              </a:rPr>
              <a:t>next weekday </a:t>
            </a:r>
            <a:r>
              <a:rPr lang="en-IN" sz="2000" dirty="0"/>
              <a:t>after the </a:t>
            </a:r>
            <a:r>
              <a:rPr lang="en-IN" sz="2000" b="1" dirty="0">
                <a:solidFill>
                  <a:srgbClr val="0070C0"/>
                </a:solidFill>
              </a:rPr>
              <a:t>date</a:t>
            </a:r>
            <a:r>
              <a:rPr lang="en-IN" sz="2000" dirty="0"/>
              <a:t>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Next_day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Months_between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number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months</a:t>
            </a:r>
            <a:r>
              <a:rPr lang="en-IN" sz="2400" dirty="0"/>
              <a:t> between </a:t>
            </a:r>
            <a:r>
              <a:rPr lang="en-IN" sz="2400" b="1" dirty="0">
                <a:solidFill>
                  <a:schemeClr val="accent1"/>
                </a:solidFill>
              </a:rPr>
              <a:t>two dates</a:t>
            </a:r>
            <a:r>
              <a:rPr lang="en-IN" sz="2400" dirty="0"/>
              <a:t>.</a:t>
            </a: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MONTHS_BETWEEN (date1, date2)</a:t>
            </a:r>
          </a:p>
          <a:p>
            <a:endParaRPr lang="en-US" sz="2400" b="1" u="sng" dirty="0"/>
          </a:p>
          <a:p>
            <a:r>
              <a:rPr lang="en-US" sz="2400" b="1" u="sng" dirty="0"/>
              <a:t>Return Value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date1</a:t>
            </a:r>
            <a:r>
              <a:rPr lang="en-IN" dirty="0"/>
              <a:t> comes after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date2</a:t>
            </a:r>
            <a:r>
              <a:rPr lang="en-IN" dirty="0"/>
              <a:t>, then </a:t>
            </a:r>
            <a:r>
              <a:rPr lang="en-IN" b="1" dirty="0">
                <a:solidFill>
                  <a:srgbClr val="0070C0"/>
                </a:solidFill>
              </a:rPr>
              <a:t>MONTHS_BETWEEN</a:t>
            </a:r>
            <a:r>
              <a:rPr lang="en-IN" dirty="0"/>
              <a:t> returns a </a:t>
            </a:r>
            <a:r>
              <a:rPr lang="en-IN" b="1" dirty="0">
                <a:solidFill>
                  <a:srgbClr val="00B050"/>
                </a:solidFill>
              </a:rPr>
              <a:t>positive number.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date1</a:t>
            </a:r>
            <a:r>
              <a:rPr lang="en-IN" dirty="0"/>
              <a:t> comes before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date2</a:t>
            </a:r>
            <a:r>
              <a:rPr lang="en-IN" dirty="0"/>
              <a:t>, then </a:t>
            </a:r>
            <a:r>
              <a:rPr lang="en-IN" b="1" dirty="0">
                <a:solidFill>
                  <a:srgbClr val="0070C0"/>
                </a:solidFill>
              </a:rPr>
              <a:t>MONTHS_BETWEEN </a:t>
            </a:r>
            <a:r>
              <a:rPr lang="en-IN" dirty="0"/>
              <a:t>returns a </a:t>
            </a:r>
            <a:r>
              <a:rPr lang="en-IN" b="1" dirty="0">
                <a:solidFill>
                  <a:srgbClr val="00B050"/>
                </a:solidFill>
              </a:rPr>
              <a:t>negative number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date1</a:t>
            </a:r>
            <a:r>
              <a:rPr lang="en-IN" dirty="0"/>
              <a:t> and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date2</a:t>
            </a:r>
            <a:r>
              <a:rPr lang="en-IN" dirty="0"/>
              <a:t> both fall on the </a:t>
            </a:r>
            <a:r>
              <a:rPr lang="en-IN" b="1" dirty="0">
                <a:solidFill>
                  <a:srgbClr val="7030A0"/>
                </a:solidFill>
              </a:rPr>
              <a:t>last day </a:t>
            </a:r>
            <a:r>
              <a:rPr lang="en-IN" dirty="0"/>
              <a:t>or </a:t>
            </a:r>
            <a:r>
              <a:rPr lang="en-IN" b="1" dirty="0">
                <a:solidFill>
                  <a:srgbClr val="7030A0"/>
                </a:solidFill>
              </a:rPr>
              <a:t>same day </a:t>
            </a:r>
            <a:r>
              <a:rPr lang="en-IN" dirty="0"/>
              <a:t>of their </a:t>
            </a:r>
            <a:r>
              <a:rPr lang="en-IN" b="1" dirty="0">
                <a:solidFill>
                  <a:srgbClr val="00B050"/>
                </a:solidFill>
              </a:rPr>
              <a:t>respective months</a:t>
            </a:r>
            <a:r>
              <a:rPr lang="en-IN" dirty="0"/>
              <a:t>, then </a:t>
            </a:r>
            <a:r>
              <a:rPr lang="en-IN" b="1" dirty="0">
                <a:solidFill>
                  <a:srgbClr val="0070C0"/>
                </a:solidFill>
              </a:rPr>
              <a:t>MONTHS_BETWEEN</a:t>
            </a:r>
            <a:r>
              <a:rPr lang="en-IN" dirty="0"/>
              <a:t> returns a </a:t>
            </a:r>
            <a:r>
              <a:rPr lang="en-IN" b="1" dirty="0">
                <a:solidFill>
                  <a:schemeClr val="accent1"/>
                </a:solidFill>
              </a:rPr>
              <a:t>whole number </a:t>
            </a:r>
            <a:r>
              <a:rPr lang="en-IN" dirty="0"/>
              <a:t>(no fractional component).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date1</a:t>
            </a:r>
            <a:r>
              <a:rPr lang="en-IN" dirty="0"/>
              <a:t> and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date2</a:t>
            </a:r>
            <a:r>
              <a:rPr lang="en-IN" dirty="0"/>
              <a:t> are in </a:t>
            </a:r>
            <a:r>
              <a:rPr lang="en-IN" b="1" dirty="0">
                <a:solidFill>
                  <a:srgbClr val="00B050"/>
                </a:solidFill>
              </a:rPr>
              <a:t>different months </a:t>
            </a:r>
            <a:r>
              <a:rPr lang="en-IN" dirty="0"/>
              <a:t>and at least </a:t>
            </a:r>
            <a:r>
              <a:rPr lang="en-IN" b="1" dirty="0">
                <a:solidFill>
                  <a:schemeClr val="accent6"/>
                </a:solidFill>
              </a:rPr>
              <a:t>one of the dates </a:t>
            </a:r>
            <a:r>
              <a:rPr lang="en-IN" dirty="0"/>
              <a:t>is not a </a:t>
            </a:r>
            <a:r>
              <a:rPr lang="en-IN" b="1" dirty="0">
                <a:solidFill>
                  <a:srgbClr val="00B050"/>
                </a:solidFill>
              </a:rPr>
              <a:t>last day </a:t>
            </a:r>
            <a:r>
              <a:rPr lang="en-IN" dirty="0"/>
              <a:t>in the month, </a:t>
            </a:r>
            <a:r>
              <a:rPr lang="en-IN" b="1" dirty="0">
                <a:solidFill>
                  <a:srgbClr val="0070C0"/>
                </a:solidFill>
              </a:rPr>
              <a:t>MONTHS_BETWEEN</a:t>
            </a:r>
            <a:r>
              <a:rPr lang="en-IN" dirty="0"/>
              <a:t> returns a </a:t>
            </a:r>
            <a:r>
              <a:rPr lang="en-IN" b="1" dirty="0">
                <a:solidFill>
                  <a:srgbClr val="C00000"/>
                </a:solidFill>
              </a:rPr>
              <a:t>fractional number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fractional component </a:t>
            </a:r>
            <a:r>
              <a:rPr lang="en-IN" dirty="0"/>
              <a:t>is calculated on a </a:t>
            </a:r>
            <a:r>
              <a:rPr lang="en-IN" b="1" dirty="0">
                <a:solidFill>
                  <a:srgbClr val="00B050"/>
                </a:solidFill>
              </a:rPr>
              <a:t>31-day month </a:t>
            </a:r>
            <a:r>
              <a:rPr lang="en-IN" dirty="0"/>
              <a:t>basis 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</a:t>
            </a:r>
            <a:br>
              <a:rPr lang="en-US" sz="3200" b="1" dirty="0"/>
            </a:br>
            <a:r>
              <a:rPr lang="en-US" sz="3200" b="1" dirty="0" err="1"/>
              <a:t>Months_between</a:t>
            </a:r>
            <a:r>
              <a:rPr lang="en-US" sz="3200" b="1" dirty="0"/>
              <a:t>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d_month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Functions In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DUAL Table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Various DATE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chemeClr val="accent1"/>
                </a:solidFill>
                <a:latin typeface="Corbel" pitchFamily="34" charset="0"/>
              </a:rPr>
              <a:t>Date Arithmetic</a:t>
            </a:r>
            <a:endParaRPr lang="en-US" sz="2900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Greatest()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greatest</a:t>
            </a:r>
            <a:r>
              <a:rPr lang="en-IN" sz="2400" dirty="0"/>
              <a:t>  </a:t>
            </a:r>
            <a:r>
              <a:rPr lang="en-IN" sz="2400" b="1" dirty="0">
                <a:solidFill>
                  <a:srgbClr val="7030A0"/>
                </a:solidFill>
              </a:rPr>
              <a:t>date 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chemeClr val="accent1"/>
                </a:solidFill>
              </a:rPr>
              <a:t>set of dates </a:t>
            </a:r>
            <a:r>
              <a:rPr lang="en-IN" sz="2400" dirty="0"/>
              <a:t>passed as argument.</a:t>
            </a:r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GREATEST(date1, date2, . . . . .)</a:t>
            </a:r>
          </a:p>
          <a:p>
            <a:endParaRPr lang="en-US" sz="2400" b="1" u="sng" dirty="0"/>
          </a:p>
          <a:p>
            <a:r>
              <a:rPr lang="en-US" sz="2400" b="1" u="sng" dirty="0"/>
              <a:t>Return Value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date</a:t>
            </a:r>
            <a:r>
              <a:rPr lang="en-US" dirty="0"/>
              <a:t> which is </a:t>
            </a:r>
            <a:r>
              <a:rPr lang="en-US" b="1" dirty="0">
                <a:solidFill>
                  <a:srgbClr val="7030A0"/>
                </a:solidFill>
              </a:rPr>
              <a:t>greater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greater date </a:t>
            </a:r>
            <a:r>
              <a:rPr lang="en-US" dirty="0"/>
              <a:t>is one which </a:t>
            </a:r>
            <a:r>
              <a:rPr lang="en-US" b="1" dirty="0">
                <a:solidFill>
                  <a:srgbClr val="00B050"/>
                </a:solidFill>
              </a:rPr>
              <a:t>falls</a:t>
            </a:r>
            <a:r>
              <a:rPr lang="en-US" dirty="0"/>
              <a:t> after the </a:t>
            </a:r>
            <a:r>
              <a:rPr lang="en-US" b="1" dirty="0">
                <a:solidFill>
                  <a:srgbClr val="0070C0"/>
                </a:solidFill>
              </a:rPr>
              <a:t>other dates</a:t>
            </a:r>
            <a:r>
              <a:rPr lang="en-US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Greatest()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endParaRPr lang="en-IN" sz="2400" b="1" u="sng" dirty="0"/>
          </a:p>
          <a:p>
            <a:endParaRPr lang="en-IN" sz="2400" b="1" u="sng" dirty="0"/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output </a:t>
            </a:r>
            <a:r>
              <a:rPr lang="en-US" sz="2400" dirty="0"/>
              <a:t>is very </a:t>
            </a:r>
            <a:r>
              <a:rPr lang="en-US" sz="2400" b="1" dirty="0">
                <a:solidFill>
                  <a:srgbClr val="00B050"/>
                </a:solidFill>
              </a:rPr>
              <a:t>surprising</a:t>
            </a:r>
            <a:r>
              <a:rPr lang="en-US" sz="2400" dirty="0"/>
              <a:t> . How can </a:t>
            </a:r>
            <a:r>
              <a:rPr lang="en-US" sz="2400" b="1" dirty="0">
                <a:solidFill>
                  <a:schemeClr val="accent1"/>
                </a:solidFill>
              </a:rPr>
              <a:t>1-JAN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0070C0"/>
                </a:solidFill>
              </a:rPr>
              <a:t>greater</a:t>
            </a:r>
            <a:r>
              <a:rPr lang="en-US" sz="2400" dirty="0"/>
              <a:t> than </a:t>
            </a:r>
            <a:r>
              <a:rPr lang="en-US" sz="2400" b="1" dirty="0">
                <a:solidFill>
                  <a:schemeClr val="accent1"/>
                </a:solidFill>
              </a:rPr>
              <a:t>1-APR</a:t>
            </a:r>
            <a:r>
              <a:rPr lang="en-US" sz="2400" dirty="0"/>
              <a:t> ?.</a:t>
            </a:r>
          </a:p>
          <a:p>
            <a:endParaRPr lang="en-US" sz="2400" dirty="0"/>
          </a:p>
          <a:p>
            <a:r>
              <a:rPr lang="en-US" sz="2400" dirty="0"/>
              <a:t>This is because in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the function </a:t>
            </a:r>
            <a:r>
              <a:rPr lang="en-US" sz="2400" b="1" dirty="0">
                <a:solidFill>
                  <a:srgbClr val="0070C0"/>
                </a:solidFill>
              </a:rPr>
              <a:t>greatest() </a:t>
            </a:r>
            <a:r>
              <a:rPr lang="en-US" sz="2400" dirty="0"/>
              <a:t>is overloaded to work on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Numbers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70C0"/>
                </a:solidFill>
              </a:rPr>
              <a:t>Varchar2</a:t>
            </a:r>
            <a:r>
              <a:rPr lang="en-US" sz="2400" dirty="0"/>
              <a:t> as well as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Date</a:t>
            </a:r>
            <a:endParaRPr lang="en-IN" sz="24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So , in this case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is assuming all the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dates</a:t>
            </a:r>
            <a:r>
              <a:rPr lang="en-US" sz="2400" dirty="0"/>
              <a:t> to be </a:t>
            </a:r>
            <a:r>
              <a:rPr lang="en-US" sz="2400" b="1" dirty="0">
                <a:solidFill>
                  <a:srgbClr val="0070C0"/>
                </a:solidFill>
              </a:rPr>
              <a:t>varchar2</a:t>
            </a:r>
            <a:r>
              <a:rPr lang="en-US" sz="2400" dirty="0"/>
              <a:t> and as we know</a:t>
            </a:r>
            <a:r>
              <a:rPr lang="en-US" sz="2400" b="1" dirty="0">
                <a:solidFill>
                  <a:srgbClr val="C00000"/>
                </a:solidFill>
              </a:rPr>
              <a:t> ‘J’ </a:t>
            </a:r>
            <a:r>
              <a:rPr lang="en-US" sz="2400" dirty="0"/>
              <a:t>is greater than </a:t>
            </a:r>
            <a:r>
              <a:rPr lang="en-US" sz="2400" b="1" dirty="0">
                <a:solidFill>
                  <a:srgbClr val="C00000"/>
                </a:solidFill>
              </a:rPr>
              <a:t>‘A’ 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chemeClr val="accent1"/>
                </a:solidFill>
              </a:rPr>
              <a:t>1-JAN </a:t>
            </a:r>
            <a:r>
              <a:rPr lang="en-US" sz="2400" dirty="0"/>
              <a:t>is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greater</a:t>
            </a:r>
            <a:r>
              <a:rPr lang="en-US" sz="2400" dirty="0"/>
              <a:t> than </a:t>
            </a:r>
            <a:r>
              <a:rPr lang="en-US" sz="2400" b="1" dirty="0">
                <a:solidFill>
                  <a:schemeClr val="accent1"/>
                </a:solidFill>
              </a:rPr>
              <a:t>1-APR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ea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142147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solve</a:t>
            </a:r>
            <a:r>
              <a:rPr lang="en-US" sz="2400" dirty="0"/>
              <a:t> the above problem , we must </a:t>
            </a:r>
            <a:r>
              <a:rPr lang="en-US" sz="2400" b="1" dirty="0">
                <a:solidFill>
                  <a:srgbClr val="0070C0"/>
                </a:solidFill>
              </a:rPr>
              <a:t>forcibly convert </a:t>
            </a:r>
            <a:r>
              <a:rPr lang="en-US" sz="2400" dirty="0"/>
              <a:t>these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dates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70C0"/>
                </a:solidFill>
              </a:rPr>
              <a:t>varchar2</a:t>
            </a:r>
            <a:r>
              <a:rPr lang="en-US" sz="2400" dirty="0"/>
              <a:t> and this is done by using a </a:t>
            </a:r>
            <a:r>
              <a:rPr lang="en-US" sz="2400" b="1" dirty="0">
                <a:solidFill>
                  <a:srgbClr val="7030A0"/>
                </a:solidFill>
              </a:rPr>
              <a:t>function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chemeClr val="accent1"/>
                </a:solidFill>
              </a:rPr>
              <a:t>TO_DATE()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ea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0372"/>
            <a:ext cx="8715436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Least()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smallest</a:t>
            </a:r>
            <a:r>
              <a:rPr lang="en-IN" sz="2400" dirty="0"/>
              <a:t>  </a:t>
            </a:r>
            <a:r>
              <a:rPr lang="en-IN" sz="2400" b="1" dirty="0">
                <a:solidFill>
                  <a:srgbClr val="7030A0"/>
                </a:solidFill>
              </a:rPr>
              <a:t>date 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chemeClr val="accent1"/>
                </a:solidFill>
              </a:rPr>
              <a:t>set of dates </a:t>
            </a:r>
            <a:r>
              <a:rPr lang="en-IN" sz="2400" dirty="0"/>
              <a:t>passed as argument.</a:t>
            </a:r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LEAST(date1, date2, . . . . .)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r>
              <a:rPr lang="en-US" sz="2400" b="1" u="sng" dirty="0"/>
              <a:t>Return Value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date</a:t>
            </a:r>
            <a:r>
              <a:rPr lang="en-US" dirty="0"/>
              <a:t> which is </a:t>
            </a:r>
            <a:r>
              <a:rPr lang="en-US" b="1" dirty="0">
                <a:solidFill>
                  <a:srgbClr val="7030A0"/>
                </a:solidFill>
              </a:rPr>
              <a:t>smallest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accent1"/>
                </a:solidFill>
              </a:rPr>
              <a:t>smaller date </a:t>
            </a:r>
            <a:r>
              <a:rPr lang="en-US" dirty="0"/>
              <a:t>is one which </a:t>
            </a:r>
            <a:r>
              <a:rPr lang="en-US" b="1" dirty="0">
                <a:solidFill>
                  <a:srgbClr val="00B050"/>
                </a:solidFill>
              </a:rPr>
              <a:t>falls</a:t>
            </a:r>
            <a:r>
              <a:rPr lang="en-US" dirty="0"/>
              <a:t> before the </a:t>
            </a:r>
            <a:r>
              <a:rPr lang="en-US" b="1" dirty="0">
                <a:solidFill>
                  <a:srgbClr val="0070C0"/>
                </a:solidFill>
              </a:rPr>
              <a:t>other dates</a:t>
            </a:r>
            <a:r>
              <a:rPr lang="en-US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Least()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function </a:t>
            </a:r>
            <a:r>
              <a:rPr lang="en-US" sz="2400" b="1" dirty="0">
                <a:solidFill>
                  <a:srgbClr val="0070C0"/>
                </a:solidFill>
              </a:rPr>
              <a:t>least()</a:t>
            </a:r>
            <a:r>
              <a:rPr lang="en-US" sz="2400" dirty="0"/>
              <a:t> is also overloaded so here also we must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forcibly convert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dates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70C0"/>
                </a:solidFill>
              </a:rPr>
              <a:t>varchar2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7030A0"/>
                </a:solidFill>
              </a:rPr>
              <a:t>function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1"/>
                </a:solidFill>
              </a:rPr>
              <a:t>TO_DATE()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ea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20506"/>
            <a:ext cx="8715436" cy="20087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Extract()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extracts a </a:t>
            </a:r>
            <a:r>
              <a:rPr lang="en-IN" sz="2400" b="1" dirty="0">
                <a:solidFill>
                  <a:srgbClr val="0070C0"/>
                </a:solidFill>
              </a:rPr>
              <a:t>specific component </a:t>
            </a:r>
            <a:r>
              <a:rPr lang="en-IN" sz="2400" dirty="0"/>
              <a:t>(</a:t>
            </a:r>
            <a:r>
              <a:rPr lang="en-IN" sz="2400" b="1" dirty="0">
                <a:solidFill>
                  <a:srgbClr val="7030A0"/>
                </a:solidFill>
              </a:rPr>
              <a:t>year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month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day</a:t>
            </a:r>
            <a:r>
              <a:rPr lang="en-IN" sz="2400" dirty="0"/>
              <a:t>) from the </a:t>
            </a:r>
            <a:r>
              <a:rPr lang="en-IN" sz="2400" b="1" dirty="0">
                <a:solidFill>
                  <a:srgbClr val="C00000"/>
                </a:solidFill>
              </a:rPr>
              <a:t>date passed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00B050"/>
                </a:solidFill>
              </a:rPr>
              <a:t>argument</a:t>
            </a:r>
            <a:r>
              <a:rPr lang="en-IN" sz="2400" dirty="0"/>
              <a:t>.</a:t>
            </a:r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EXTRACT(&lt;field&gt; FROM &lt;</a:t>
            </a:r>
            <a:r>
              <a:rPr lang="en-IN" sz="2000" b="1" dirty="0" err="1">
                <a:solidFill>
                  <a:srgbClr val="0070C0"/>
                </a:solidFill>
              </a:rPr>
              <a:t>source_date</a:t>
            </a:r>
            <a:r>
              <a:rPr lang="en-IN" sz="2000" b="1" dirty="0">
                <a:solidFill>
                  <a:srgbClr val="0070C0"/>
                </a:solidFill>
              </a:rPr>
              <a:t>&gt;)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Field can be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YEAR</a:t>
            </a:r>
            <a:r>
              <a:rPr lang="en-IN" sz="2000" dirty="0"/>
              <a:t> /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MONTH</a:t>
            </a:r>
            <a:r>
              <a:rPr lang="en-IN" sz="2000" dirty="0"/>
              <a:t> /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DAY</a:t>
            </a:r>
            <a:r>
              <a:rPr lang="en-IN" sz="2000" dirty="0"/>
              <a:t>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/>
          </a:p>
          <a:p>
            <a:r>
              <a:rPr lang="en-US" sz="2400" b="1" u="sng" dirty="0"/>
              <a:t>Return Value</a:t>
            </a:r>
          </a:p>
          <a:p>
            <a:pPr lvl="1"/>
            <a:r>
              <a:rPr lang="en-IN" dirty="0"/>
              <a:t>Returns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  <a:r>
              <a:rPr lang="en-IN" dirty="0"/>
              <a:t> of the field of the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source.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Least()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reates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7"/>
            <a:ext cx="8786874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Date Arithmetic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0070C0"/>
                </a:solidFill>
              </a:rPr>
              <a:t>perform </a:t>
            </a:r>
            <a:r>
              <a:rPr lang="en-IN" sz="2400" dirty="0"/>
              <a:t>lot of </a:t>
            </a:r>
            <a:r>
              <a:rPr lang="en-IN" sz="2400" b="1" dirty="0">
                <a:solidFill>
                  <a:srgbClr val="7030A0"/>
                </a:solidFill>
              </a:rPr>
              <a:t>arithmetic operations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DATE </a:t>
            </a:r>
            <a:r>
              <a:rPr lang="en-IN" sz="2400" dirty="0" err="1"/>
              <a:t>datatype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These are :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Adding</a:t>
            </a:r>
            <a:r>
              <a:rPr lang="en-IN" sz="1900" dirty="0"/>
              <a:t> or </a:t>
            </a:r>
            <a:r>
              <a:rPr lang="en-IN" sz="1900" b="1" dirty="0">
                <a:solidFill>
                  <a:srgbClr val="7030A0"/>
                </a:solidFill>
              </a:rPr>
              <a:t>subtracting</a:t>
            </a:r>
            <a:r>
              <a:rPr lang="en-IN" sz="1900" dirty="0"/>
              <a:t> a </a:t>
            </a:r>
            <a:r>
              <a:rPr lang="en-IN" sz="1900" b="1" dirty="0">
                <a:solidFill>
                  <a:srgbClr val="C00000"/>
                </a:solidFill>
              </a:rPr>
              <a:t>number </a:t>
            </a:r>
            <a:r>
              <a:rPr lang="en-IN" sz="1900" dirty="0"/>
              <a:t>to or from a </a:t>
            </a:r>
            <a:r>
              <a:rPr lang="en-IN" sz="1900" b="1" dirty="0">
                <a:solidFill>
                  <a:srgbClr val="0070C0"/>
                </a:solidFill>
              </a:rPr>
              <a:t>date 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Subtracting</a:t>
            </a:r>
            <a:r>
              <a:rPr lang="en-IN" sz="1900" dirty="0"/>
              <a:t> two </a:t>
            </a:r>
            <a:r>
              <a:rPr lang="en-IN" sz="1900" b="1" dirty="0">
                <a:solidFill>
                  <a:srgbClr val="0070C0"/>
                </a:solidFill>
              </a:rPr>
              <a:t>dates</a:t>
            </a:r>
            <a:r>
              <a:rPr lang="en-IN" sz="1900" dirty="0"/>
              <a:t> to find the </a:t>
            </a:r>
            <a:r>
              <a:rPr lang="en-IN" sz="1900" b="1" dirty="0">
                <a:solidFill>
                  <a:srgbClr val="C00000"/>
                </a:solidFill>
              </a:rPr>
              <a:t>number of days </a:t>
            </a:r>
            <a:r>
              <a:rPr lang="en-IN" sz="1900" dirty="0"/>
              <a:t>between those </a:t>
            </a:r>
          </a:p>
          <a:p>
            <a:pPr lvl="1"/>
            <a:r>
              <a:rPr lang="en-IN" sz="1900" b="1" dirty="0">
                <a:solidFill>
                  <a:srgbClr val="7030A0"/>
                </a:solidFill>
              </a:rPr>
              <a:t>Adding</a:t>
            </a:r>
            <a:r>
              <a:rPr lang="en-IN" sz="1900" dirty="0"/>
              <a:t> hours to a </a:t>
            </a:r>
            <a:r>
              <a:rPr lang="en-IN" sz="1900" b="1" dirty="0">
                <a:solidFill>
                  <a:srgbClr val="0070C0"/>
                </a:solidFill>
              </a:rPr>
              <a:t>date</a:t>
            </a:r>
            <a:endParaRPr lang="en-US" sz="19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And Subtracting</a:t>
            </a:r>
            <a:br>
              <a:rPr lang="en-US" sz="3200" b="1" dirty="0"/>
            </a:br>
            <a:r>
              <a:rPr lang="en-US" sz="3200" b="1" dirty="0"/>
              <a:t>Days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5" cy="32147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4282" y="4786322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Adding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subtracting </a:t>
            </a:r>
            <a:r>
              <a:rPr lang="en-IN" sz="2400" dirty="0"/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IN" sz="2400" dirty="0"/>
              <a:t> form a </a:t>
            </a:r>
            <a:r>
              <a:rPr lang="en-IN" sz="2400" b="1" dirty="0">
                <a:solidFill>
                  <a:srgbClr val="0070C0"/>
                </a:solidFill>
              </a:rPr>
              <a:t>date </a:t>
            </a:r>
            <a:r>
              <a:rPr lang="en-IN" sz="2400" dirty="0"/>
              <a:t>always performs operation on the </a:t>
            </a:r>
            <a:r>
              <a:rPr lang="en-IN" sz="2400" b="1" dirty="0">
                <a:solidFill>
                  <a:srgbClr val="C00000"/>
                </a:solidFill>
              </a:rPr>
              <a:t>day part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date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Year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7"/>
            <a:ext cx="8715435" cy="33891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Functions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accent1"/>
                </a:solidFill>
              </a:rPr>
              <a:t>Function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7030A0"/>
                </a:solidFill>
              </a:rPr>
              <a:t>named block of code </a:t>
            </a:r>
            <a:r>
              <a:rPr lang="en-US" sz="2400" dirty="0"/>
              <a:t>designed to </a:t>
            </a:r>
            <a:r>
              <a:rPr lang="en-US" sz="2400" b="1" dirty="0">
                <a:solidFill>
                  <a:srgbClr val="0070C0"/>
                </a:solidFill>
              </a:rPr>
              <a:t>achieve a particular task</a:t>
            </a:r>
            <a:r>
              <a:rPr lang="en-US" sz="2400" dirty="0"/>
              <a:t> and just like a </a:t>
            </a:r>
            <a:r>
              <a:rPr lang="en-US" sz="2400" b="1" dirty="0">
                <a:solidFill>
                  <a:srgbClr val="002060"/>
                </a:solidFill>
              </a:rPr>
              <a:t>programming language 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rgbClr val="C00000"/>
                </a:solidFill>
              </a:rPr>
              <a:t>Oracle database </a:t>
            </a:r>
            <a:r>
              <a:rPr lang="en-US" sz="2400" dirty="0"/>
              <a:t>too has a </a:t>
            </a:r>
            <a:r>
              <a:rPr lang="en-US" sz="2400" b="1" dirty="0">
                <a:solidFill>
                  <a:srgbClr val="00B050"/>
                </a:solidFill>
              </a:rPr>
              <a:t>huge collection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7030A0"/>
                </a:solidFill>
              </a:rPr>
              <a:t>predefined functions.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These functions </a:t>
            </a:r>
            <a:r>
              <a:rPr lang="en-US" sz="2400" dirty="0"/>
              <a:t>are further </a:t>
            </a:r>
            <a:r>
              <a:rPr lang="en-US" sz="2400" b="1" dirty="0">
                <a:solidFill>
                  <a:srgbClr val="7030A0"/>
                </a:solidFill>
              </a:rPr>
              <a:t>sub-divided</a:t>
            </a:r>
            <a:r>
              <a:rPr lang="en-US" sz="2400" dirty="0"/>
              <a:t> into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following categories: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Date Functions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String Functions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Numeric Functions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Conversion Functions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Group Functions</a:t>
            </a:r>
          </a:p>
          <a:p>
            <a:pPr lvl="1"/>
            <a:r>
              <a:rPr lang="en-US" sz="1900" b="1" dirty="0">
                <a:solidFill>
                  <a:schemeClr val="accent6"/>
                </a:solidFill>
              </a:rPr>
              <a:t>Miscellaneous Functions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Subtracting 2 Dates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5" cy="26576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4282" y="4572008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Subtracting </a:t>
            </a:r>
            <a:r>
              <a:rPr lang="en-IN" sz="2400" dirty="0"/>
              <a:t>two </a:t>
            </a:r>
            <a:r>
              <a:rPr lang="en-IN" sz="2400" b="1" dirty="0">
                <a:solidFill>
                  <a:srgbClr val="00B050"/>
                </a:solidFill>
              </a:rPr>
              <a:t>dates </a:t>
            </a:r>
            <a:r>
              <a:rPr lang="en-IN" sz="2400" dirty="0"/>
              <a:t>always returns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days</a:t>
            </a:r>
            <a:r>
              <a:rPr lang="en-IN" sz="2400" dirty="0"/>
              <a:t> between them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Guess The Output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Select </a:t>
            </a:r>
            <a:r>
              <a:rPr lang="en-US" sz="2400" b="1" dirty="0" err="1">
                <a:solidFill>
                  <a:srgbClr val="7030A0"/>
                </a:solidFill>
              </a:rPr>
              <a:t>sysdate</a:t>
            </a:r>
            <a:r>
              <a:rPr lang="en-US" sz="2400" dirty="0" err="1"/>
              <a:t>-</a:t>
            </a:r>
            <a:r>
              <a:rPr lang="en-US" sz="2400" b="1" dirty="0" err="1">
                <a:solidFill>
                  <a:srgbClr val="7030A0"/>
                </a:solidFill>
              </a:rPr>
              <a:t>to_date</a:t>
            </a:r>
            <a:r>
              <a:rPr lang="en-US" sz="2400" b="1" dirty="0">
                <a:solidFill>
                  <a:srgbClr val="7030A0"/>
                </a:solidFill>
              </a:rPr>
              <a:t>(‘12-Jun-20’)</a:t>
            </a:r>
            <a:r>
              <a:rPr lang="en-US" sz="2400" dirty="0"/>
              <a:t> from dual;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Surprised !!!</a:t>
            </a:r>
          </a:p>
          <a:p>
            <a:endParaRPr lang="en-US" sz="2400" dirty="0"/>
          </a:p>
          <a:p>
            <a:r>
              <a:rPr lang="en-US" sz="2400" dirty="0"/>
              <a:t>Many of us will </a:t>
            </a:r>
            <a:r>
              <a:rPr lang="en-US" sz="2400" b="1" dirty="0">
                <a:solidFill>
                  <a:srgbClr val="0070C0"/>
                </a:solidFill>
              </a:rPr>
              <a:t>expect</a:t>
            </a:r>
            <a:r>
              <a:rPr lang="en-US" sz="2400" dirty="0"/>
              <a:t> the output to be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as </a:t>
            </a:r>
            <a:r>
              <a:rPr lang="en-US" sz="2400" b="1" dirty="0">
                <a:solidFill>
                  <a:srgbClr val="7030A0"/>
                </a:solidFill>
              </a:rPr>
              <a:t>both the dates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00B050"/>
                </a:solidFill>
              </a:rPr>
              <a:t>same</a:t>
            </a:r>
            <a:r>
              <a:rPr lang="en-US" sz="2400" dirty="0"/>
              <a:t> , but it is not the case .</a:t>
            </a:r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aTEM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72" y="2428868"/>
            <a:ext cx="8811855" cy="19479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Reason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Why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B050"/>
                </a:solidFill>
              </a:rPr>
              <a:t>result</a:t>
            </a:r>
            <a:r>
              <a:rPr lang="en-US" sz="2400" dirty="0"/>
              <a:t> is not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is </a:t>
            </a:r>
            <a:r>
              <a:rPr lang="en-US" sz="2400" b="1" dirty="0">
                <a:solidFill>
                  <a:srgbClr val="C00000"/>
                </a:solidFill>
              </a:rPr>
              <a:t>because</a:t>
            </a:r>
            <a:r>
              <a:rPr lang="en-US" sz="2400" dirty="0"/>
              <a:t> the function </a:t>
            </a:r>
            <a:r>
              <a:rPr lang="en-US" sz="2400" b="1" dirty="0" err="1">
                <a:solidFill>
                  <a:srgbClr val="0070C0"/>
                </a:solidFill>
              </a:rPr>
              <a:t>sysdate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stores </a:t>
            </a:r>
            <a:r>
              <a:rPr lang="en-US" sz="2400" b="1" dirty="0">
                <a:solidFill>
                  <a:srgbClr val="7030A0"/>
                </a:solidFill>
              </a:rPr>
              <a:t>time up to the current second </a:t>
            </a:r>
            <a:r>
              <a:rPr lang="en-US" sz="2400" dirty="0"/>
              <a:t>while date constant like ‘</a:t>
            </a:r>
            <a:r>
              <a:rPr lang="en-US" sz="2400" b="1" dirty="0">
                <a:solidFill>
                  <a:srgbClr val="0070C0"/>
                </a:solidFill>
              </a:rPr>
              <a:t>12-Jun-20</a:t>
            </a:r>
            <a:r>
              <a:rPr lang="en-US" sz="2400" dirty="0"/>
              <a:t>’ store </a:t>
            </a:r>
            <a:r>
              <a:rPr lang="en-US" sz="2400" b="1" dirty="0">
                <a:solidFill>
                  <a:srgbClr val="00B050"/>
                </a:solidFill>
              </a:rPr>
              <a:t>time of midnight </a:t>
            </a:r>
            <a:r>
              <a:rPr lang="en-US" sz="2400" b="1" dirty="0" err="1">
                <a:solidFill>
                  <a:srgbClr val="00B050"/>
                </a:solidFill>
              </a:rPr>
              <a:t>i.e</a:t>
            </a:r>
            <a:r>
              <a:rPr lang="en-US" sz="2400" b="1" dirty="0">
                <a:solidFill>
                  <a:srgbClr val="00B050"/>
                </a:solidFill>
              </a:rPr>
              <a:t> 12:00:00 AM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the difference is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current time </a:t>
            </a:r>
            <a:r>
              <a:rPr lang="en-US" sz="2400" dirty="0"/>
              <a:t>–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midnight</a:t>
            </a:r>
            <a:r>
              <a:rPr lang="en-US" sz="2400" dirty="0"/>
              <a:t> , converted into </a:t>
            </a:r>
            <a:r>
              <a:rPr lang="en-US" sz="2400" b="1" dirty="0">
                <a:solidFill>
                  <a:srgbClr val="7030A0"/>
                </a:solidFill>
              </a:rPr>
              <a:t>days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solve the above problem </a:t>
            </a:r>
            <a:r>
              <a:rPr lang="en-US" sz="2400" dirty="0"/>
              <a:t>we must set the </a:t>
            </a:r>
            <a:r>
              <a:rPr lang="en-US" sz="2400" b="1" dirty="0">
                <a:solidFill>
                  <a:srgbClr val="00B050"/>
                </a:solidFill>
              </a:rPr>
              <a:t>current time </a:t>
            </a:r>
            <a:r>
              <a:rPr lang="en-US" sz="2400" dirty="0"/>
              <a:t>in </a:t>
            </a:r>
            <a:r>
              <a:rPr lang="en-US" sz="2400" b="1" dirty="0" err="1">
                <a:solidFill>
                  <a:srgbClr val="0070C0"/>
                </a:solidFill>
              </a:rPr>
              <a:t>sysdate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midnight 12:00:00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This is done </a:t>
            </a:r>
            <a:r>
              <a:rPr lang="en-US" sz="2400" dirty="0"/>
              <a:t>by </a:t>
            </a:r>
            <a:r>
              <a:rPr lang="en-US" sz="2400" b="1" dirty="0">
                <a:solidFill>
                  <a:srgbClr val="7030A0"/>
                </a:solidFill>
              </a:rPr>
              <a:t>calling</a:t>
            </a:r>
            <a:r>
              <a:rPr lang="en-US" sz="2400" dirty="0"/>
              <a:t> the function </a:t>
            </a:r>
            <a:r>
              <a:rPr lang="en-US" sz="2400" b="1" dirty="0">
                <a:solidFill>
                  <a:srgbClr val="0070C0"/>
                </a:solidFill>
              </a:rPr>
              <a:t>TRUNC()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which accepts a </a:t>
            </a:r>
            <a:r>
              <a:rPr lang="en-US" sz="2400" b="1" dirty="0">
                <a:solidFill>
                  <a:srgbClr val="C00000"/>
                </a:solidFill>
              </a:rPr>
              <a:t>DATE</a:t>
            </a:r>
            <a:r>
              <a:rPr lang="en-US" sz="2400" dirty="0"/>
              <a:t> as argument and </a:t>
            </a:r>
            <a:r>
              <a:rPr lang="en-US" sz="2400" b="1" dirty="0">
                <a:solidFill>
                  <a:srgbClr val="00B050"/>
                </a:solidFill>
              </a:rPr>
              <a:t>truncates</a:t>
            </a:r>
            <a:r>
              <a:rPr lang="en-US" sz="2400" dirty="0"/>
              <a:t> it’s </a:t>
            </a:r>
            <a:r>
              <a:rPr lang="en-US" sz="2400" b="1" dirty="0">
                <a:solidFill>
                  <a:srgbClr val="C00000"/>
                </a:solidFill>
              </a:rPr>
              <a:t>time part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7030A0"/>
                </a:solidFill>
              </a:rPr>
              <a:t>midnight 12:00:00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42" cy="228601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number of days remaining</a:t>
            </a:r>
            <a:r>
              <a:rPr lang="en-US" sz="2400" dirty="0"/>
              <a:t> in the </a:t>
            </a:r>
            <a:r>
              <a:rPr lang="en-US" sz="2400" b="1" dirty="0">
                <a:solidFill>
                  <a:srgbClr val="C00000"/>
                </a:solidFill>
              </a:rPr>
              <a:t>current month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number of days </a:t>
            </a:r>
            <a:r>
              <a:rPr lang="en-US" sz="2400" dirty="0"/>
              <a:t>since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lockdown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00306"/>
            <a:ext cx="8715436" cy="1362265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5000636"/>
            <a:ext cx="8786874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 of every  employee </a:t>
            </a:r>
            <a:r>
              <a:rPr lang="en-US" sz="2400" dirty="0"/>
              <a:t>along with </a:t>
            </a:r>
            <a:r>
              <a:rPr lang="en-US" sz="2400" b="1" dirty="0">
                <a:solidFill>
                  <a:srgbClr val="0070C0"/>
                </a:solidFill>
              </a:rPr>
              <a:t>no of years </a:t>
            </a:r>
            <a:r>
              <a:rPr lang="en-US" sz="2400" dirty="0"/>
              <a:t>for which he has been working in the company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3" y="2428868"/>
            <a:ext cx="8786875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convert the </a:t>
            </a:r>
            <a:r>
              <a:rPr lang="en-US" sz="2400" b="1" dirty="0">
                <a:solidFill>
                  <a:srgbClr val="7030A0"/>
                </a:solidFill>
              </a:rPr>
              <a:t>years</a:t>
            </a:r>
            <a:r>
              <a:rPr lang="en-US" sz="2400" dirty="0"/>
              <a:t> into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whole number </a:t>
            </a:r>
            <a:r>
              <a:rPr lang="en-US" sz="2400" dirty="0"/>
              <a:t>we can use the function </a:t>
            </a:r>
            <a:r>
              <a:rPr lang="en-US" sz="2400" b="1" dirty="0">
                <a:solidFill>
                  <a:srgbClr val="0070C0"/>
                </a:solidFill>
              </a:rPr>
              <a:t>ROUND() </a:t>
            </a:r>
            <a:r>
              <a:rPr lang="en-US" sz="2400" dirty="0"/>
              <a:t>which </a:t>
            </a:r>
            <a:r>
              <a:rPr lang="en-US" sz="2400" b="1" dirty="0">
                <a:solidFill>
                  <a:schemeClr val="accent1"/>
                </a:solidFill>
              </a:rPr>
              <a:t>rounds off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fractional part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871543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Suppose you are </a:t>
            </a:r>
            <a:r>
              <a:rPr lang="en-US" sz="2400" b="1" dirty="0">
                <a:solidFill>
                  <a:srgbClr val="7030A0"/>
                </a:solidFill>
              </a:rPr>
              <a:t>hired</a:t>
            </a:r>
            <a:r>
              <a:rPr lang="en-US" sz="2400" dirty="0"/>
              <a:t> on a new job </a:t>
            </a:r>
            <a:r>
              <a:rPr lang="en-US" sz="2400" b="1" dirty="0">
                <a:solidFill>
                  <a:schemeClr val="accent1"/>
                </a:solidFill>
              </a:rPr>
              <a:t>today</a:t>
            </a:r>
            <a:r>
              <a:rPr lang="en-US" sz="2400" dirty="0"/>
              <a:t> , but with a </a:t>
            </a:r>
            <a:r>
              <a:rPr lang="en-US" sz="2400" b="1" dirty="0">
                <a:solidFill>
                  <a:srgbClr val="00B050"/>
                </a:solidFill>
              </a:rPr>
              <a:t>salary</a:t>
            </a:r>
            <a:r>
              <a:rPr lang="en-US" sz="2400" dirty="0"/>
              <a:t> which is </a:t>
            </a:r>
            <a:r>
              <a:rPr lang="en-US" sz="2400" b="1" dirty="0">
                <a:solidFill>
                  <a:srgbClr val="0070C0"/>
                </a:solidFill>
              </a:rPr>
              <a:t>less than </a:t>
            </a:r>
            <a:r>
              <a:rPr lang="en-US" sz="2400" dirty="0"/>
              <a:t>what you had </a:t>
            </a:r>
            <a:r>
              <a:rPr lang="en-US" sz="2400" b="1" dirty="0">
                <a:solidFill>
                  <a:srgbClr val="7030A0"/>
                </a:solidFill>
              </a:rPr>
              <a:t>expected</a:t>
            </a:r>
            <a:r>
              <a:rPr lang="en-US" sz="2400" dirty="0"/>
              <a:t> . However the </a:t>
            </a:r>
            <a:r>
              <a:rPr lang="en-US" sz="2400" b="1" dirty="0">
                <a:solidFill>
                  <a:srgbClr val="C00000"/>
                </a:solidFill>
              </a:rPr>
              <a:t>HR manager</a:t>
            </a:r>
            <a:r>
              <a:rPr lang="en-US" sz="2400" dirty="0"/>
              <a:t> has </a:t>
            </a:r>
            <a:r>
              <a:rPr lang="en-US" sz="2400" b="1" dirty="0">
                <a:solidFill>
                  <a:srgbClr val="00B050"/>
                </a:solidFill>
              </a:rPr>
              <a:t>promised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raise your salary </a:t>
            </a:r>
            <a:r>
              <a:rPr lang="en-US" sz="2400" dirty="0"/>
              <a:t>on the </a:t>
            </a:r>
            <a:r>
              <a:rPr lang="en-US" sz="2400" b="1" dirty="0">
                <a:solidFill>
                  <a:srgbClr val="0070C0"/>
                </a:solidFill>
              </a:rPr>
              <a:t>first day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7030A0"/>
                </a:solidFill>
              </a:rPr>
              <a:t>next month </a:t>
            </a:r>
            <a:r>
              <a:rPr lang="en-US" sz="2400" dirty="0"/>
              <a:t>after </a:t>
            </a:r>
            <a:r>
              <a:rPr lang="en-US" sz="2400" b="1" dirty="0">
                <a:solidFill>
                  <a:schemeClr val="accent1"/>
                </a:solidFill>
              </a:rPr>
              <a:t>6 months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Find out:</a:t>
            </a:r>
          </a:p>
          <a:p>
            <a:pPr lvl="1"/>
            <a:r>
              <a:rPr lang="en-US" sz="2000" b="1" dirty="0"/>
              <a:t>Your increment date</a:t>
            </a:r>
          </a:p>
          <a:p>
            <a:pPr lvl="1"/>
            <a:r>
              <a:rPr lang="en-US" sz="2000" b="1" dirty="0"/>
              <a:t>No of days you have to wait for increment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42" cy="2071702"/>
          </a:xfrm>
          <a:prstGeom prst="rect">
            <a:avLst/>
          </a:prstGeom>
        </p:spPr>
      </p:pic>
      <p:pic>
        <p:nvPicPr>
          <p:cNvPr id="8" name="Picture 7" descr="datem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214818"/>
            <a:ext cx="8786874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Dual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To understand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DUAL</a:t>
            </a:r>
            <a:r>
              <a:rPr lang="en-IN" sz="2400" dirty="0"/>
              <a:t> table , try to </a:t>
            </a:r>
            <a:r>
              <a:rPr lang="en-IN" sz="2400" b="1" dirty="0">
                <a:solidFill>
                  <a:srgbClr val="7030A0"/>
                </a:solidFill>
              </a:rPr>
              <a:t>predict</a:t>
            </a:r>
            <a:r>
              <a:rPr lang="en-IN" sz="2400" dirty="0"/>
              <a:t> the output of the following query:</a:t>
            </a:r>
          </a:p>
          <a:p>
            <a:pPr lvl="1"/>
            <a:endParaRPr lang="en-US" sz="1900" b="1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2+2 from Students;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You might think </a:t>
            </a:r>
            <a:r>
              <a:rPr lang="en-US" sz="2400" dirty="0"/>
              <a:t>that the </a:t>
            </a:r>
            <a:r>
              <a:rPr lang="en-US" sz="2400" b="1" dirty="0">
                <a:solidFill>
                  <a:srgbClr val="00B050"/>
                </a:solidFill>
              </a:rPr>
              <a:t>above query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1"/>
                </a:solidFill>
              </a:rPr>
              <a:t>wrong </a:t>
            </a:r>
            <a:r>
              <a:rPr lang="en-US" sz="2400" dirty="0"/>
              <a:t>and will give </a:t>
            </a:r>
            <a:r>
              <a:rPr lang="en-US" sz="2400" b="1" dirty="0">
                <a:solidFill>
                  <a:srgbClr val="7030A0"/>
                </a:solidFill>
              </a:rPr>
              <a:t>error</a:t>
            </a:r>
            <a:r>
              <a:rPr lang="en-US" sz="2400" dirty="0"/>
              <a:t>. But it is not so. </a:t>
            </a:r>
          </a:p>
          <a:p>
            <a:endParaRPr lang="en-US" sz="2400" dirty="0"/>
          </a:p>
          <a:p>
            <a:r>
              <a:rPr lang="en-US" sz="2400" dirty="0"/>
              <a:t>The query is </a:t>
            </a:r>
            <a:r>
              <a:rPr lang="en-US" sz="2400" b="1" dirty="0">
                <a:solidFill>
                  <a:srgbClr val="00B050"/>
                </a:solidFill>
              </a:rPr>
              <a:t>perfectly valid </a:t>
            </a:r>
            <a:r>
              <a:rPr lang="en-US" sz="2400" dirty="0"/>
              <a:t>and will return </a:t>
            </a:r>
            <a:r>
              <a:rPr lang="en-US" sz="2400" b="1" dirty="0">
                <a:solidFill>
                  <a:srgbClr val="C00000"/>
                </a:solidFill>
              </a:rPr>
              <a:t>4</a:t>
            </a:r>
            <a:r>
              <a:rPr lang="en-US" sz="2400" dirty="0"/>
              <a:t> because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permits us to write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expressions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function calls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Select command </a:t>
            </a:r>
            <a:r>
              <a:rPr lang="en-US" sz="2400" dirty="0"/>
              <a:t>.</a:t>
            </a:r>
          </a:p>
          <a:p>
            <a:endParaRPr lang="en-IN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Dual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only </a:t>
            </a:r>
            <a:r>
              <a:rPr lang="en-US" sz="2400" b="1" dirty="0">
                <a:solidFill>
                  <a:srgbClr val="0070C0"/>
                </a:solidFill>
              </a:rPr>
              <a:t>problem </a:t>
            </a:r>
            <a:r>
              <a:rPr lang="en-US" sz="2400" dirty="0"/>
              <a:t>is that  the output </a:t>
            </a:r>
            <a:r>
              <a:rPr lang="en-US" sz="2400" b="1" dirty="0">
                <a:solidFill>
                  <a:srgbClr val="C00000"/>
                </a:solidFill>
              </a:rPr>
              <a:t>4 </a:t>
            </a:r>
            <a:r>
              <a:rPr lang="en-US" sz="2400" dirty="0"/>
              <a:t>will be </a:t>
            </a:r>
            <a:r>
              <a:rPr lang="en-IN" sz="2400" dirty="0"/>
              <a:t>returned </a:t>
            </a:r>
            <a:r>
              <a:rPr lang="en-IN" sz="2400" b="1" dirty="0">
                <a:solidFill>
                  <a:srgbClr val="7030A0"/>
                </a:solidFill>
              </a:rPr>
              <a:t>as many times</a:t>
            </a:r>
            <a:r>
              <a:rPr lang="en-IN" sz="2400" dirty="0"/>
              <a:t> as there are </a:t>
            </a:r>
            <a:r>
              <a:rPr lang="en-IN" sz="2400" b="1" dirty="0">
                <a:solidFill>
                  <a:srgbClr val="7030A0"/>
                </a:solidFill>
              </a:rPr>
              <a:t>rows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chemeClr val="accent1"/>
                </a:solidFill>
              </a:rPr>
              <a:t>table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So </a:t>
            </a:r>
            <a:r>
              <a:rPr lang="en-US" sz="2400" b="1" dirty="0">
                <a:solidFill>
                  <a:srgbClr val="00B050"/>
                </a:solidFill>
              </a:rPr>
              <a:t>if we imagine </a:t>
            </a:r>
            <a:r>
              <a:rPr lang="en-US" sz="2400" dirty="0"/>
              <a:t>that our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STUDENTS</a:t>
            </a:r>
            <a:r>
              <a:rPr lang="en-US" sz="2400" dirty="0"/>
              <a:t> table contains </a:t>
            </a:r>
            <a:r>
              <a:rPr lang="en-US" sz="2400" b="1" dirty="0">
                <a:solidFill>
                  <a:srgbClr val="0070C0"/>
                </a:solidFill>
              </a:rPr>
              <a:t>6 </a:t>
            </a:r>
            <a:r>
              <a:rPr lang="en-US" sz="2400" dirty="0"/>
              <a:t>rows , then the output will be: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2+2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==========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                       4</a:t>
            </a:r>
          </a:p>
          <a:p>
            <a:pPr lvl="1">
              <a:buNone/>
            </a:pPr>
            <a:r>
              <a:rPr lang="en-US" sz="1900" b="1" dirty="0">
                <a:solidFill>
                  <a:srgbClr val="7030A0"/>
                </a:solidFill>
              </a:rPr>
              <a:t>                       4</a:t>
            </a:r>
          </a:p>
          <a:p>
            <a:pPr lvl="1"/>
            <a:endParaRPr lang="en-US" sz="1900" b="1" dirty="0"/>
          </a:p>
          <a:p>
            <a:endParaRPr lang="en-IN" sz="2000" b="1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Dual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To overcome </a:t>
            </a:r>
            <a:r>
              <a:rPr lang="en-US" sz="2400" dirty="0"/>
              <a:t>this </a:t>
            </a:r>
            <a:r>
              <a:rPr lang="en-US" sz="2400" b="1" dirty="0">
                <a:solidFill>
                  <a:srgbClr val="00B050"/>
                </a:solidFill>
              </a:rPr>
              <a:t>problem</a:t>
            </a:r>
            <a:r>
              <a:rPr lang="en-US" sz="2400" dirty="0"/>
              <a:t> we have </a:t>
            </a:r>
            <a:r>
              <a:rPr lang="en-US" sz="2400" b="1" dirty="0">
                <a:solidFill>
                  <a:srgbClr val="002060"/>
                </a:solidFill>
              </a:rPr>
              <a:t>2 solutions</a:t>
            </a:r>
            <a:r>
              <a:rPr lang="en-US" sz="2400" dirty="0"/>
              <a:t>: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Create a table with just one row and then use it for such general purpose queries</a:t>
            </a:r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OR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Use the DUAL table provided by Oracle for such situations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DUAL</a:t>
            </a:r>
            <a:r>
              <a:rPr lang="en-IN" sz="2400" dirty="0"/>
              <a:t> table is a </a:t>
            </a:r>
            <a:r>
              <a:rPr lang="en-IN" sz="2400" b="1" dirty="0">
                <a:solidFill>
                  <a:srgbClr val="00B050"/>
                </a:solidFill>
              </a:rPr>
              <a:t>special table </a:t>
            </a:r>
            <a:r>
              <a:rPr lang="en-IN" sz="2400" dirty="0"/>
              <a:t>that belongs to the user </a:t>
            </a:r>
            <a:r>
              <a:rPr lang="en-IN" sz="2400" b="1" dirty="0">
                <a:solidFill>
                  <a:srgbClr val="C00000"/>
                </a:solidFill>
              </a:rPr>
              <a:t>SYS</a:t>
            </a:r>
            <a:r>
              <a:rPr lang="en-IN" sz="2400" dirty="0"/>
              <a:t> but it is </a:t>
            </a:r>
            <a:r>
              <a:rPr lang="en-IN" sz="2400" b="1" dirty="0">
                <a:solidFill>
                  <a:schemeClr val="accent1"/>
                </a:solidFill>
              </a:rPr>
              <a:t>accessible</a:t>
            </a:r>
            <a:r>
              <a:rPr lang="en-IN" sz="2400" dirty="0"/>
              <a:t> to all </a:t>
            </a:r>
            <a:r>
              <a:rPr lang="en-IN" sz="2400" b="1" dirty="0">
                <a:solidFill>
                  <a:srgbClr val="7030A0"/>
                </a:solidFill>
              </a:rPr>
              <a:t>users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has </a:t>
            </a:r>
            <a:r>
              <a:rPr lang="en-IN" sz="2400" b="1" dirty="0">
                <a:solidFill>
                  <a:srgbClr val="7030A0"/>
                </a:solidFill>
              </a:rPr>
              <a:t>just one column </a:t>
            </a:r>
            <a:r>
              <a:rPr lang="en-IN" sz="2400" dirty="0"/>
              <a:t>named </a:t>
            </a:r>
            <a:r>
              <a:rPr lang="en-IN" sz="2400" b="1" dirty="0">
                <a:solidFill>
                  <a:srgbClr val="C00000"/>
                </a:solidFill>
              </a:rPr>
              <a:t>DUMMY</a:t>
            </a:r>
            <a:r>
              <a:rPr lang="en-IN" sz="2400" dirty="0"/>
              <a:t> with the  data type </a:t>
            </a:r>
            <a:r>
              <a:rPr lang="en-IN" sz="2400" b="1" dirty="0">
                <a:solidFill>
                  <a:srgbClr val="0070C0"/>
                </a:solidFill>
              </a:rPr>
              <a:t>VARCHAR2</a:t>
            </a:r>
            <a:r>
              <a:rPr lang="en-IN" sz="2400" dirty="0"/>
              <a:t> and contains one row with a value </a:t>
            </a:r>
            <a:r>
              <a:rPr lang="en-IN" sz="2400" b="1" dirty="0">
                <a:solidFill>
                  <a:srgbClr val="0070C0"/>
                </a:solidFill>
              </a:rPr>
              <a:t>X.</a:t>
            </a:r>
          </a:p>
          <a:p>
            <a:endParaRPr lang="en-IN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Dual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This can be </a:t>
            </a:r>
            <a:r>
              <a:rPr lang="en-US" sz="2400" b="1" dirty="0">
                <a:solidFill>
                  <a:srgbClr val="C00000"/>
                </a:solidFill>
              </a:rPr>
              <a:t>verified</a:t>
            </a:r>
            <a:r>
              <a:rPr lang="en-US" sz="2400" dirty="0"/>
              <a:t> from the following </a:t>
            </a:r>
            <a:r>
              <a:rPr lang="en-US" sz="2400" b="1" dirty="0">
                <a:solidFill>
                  <a:srgbClr val="7030A0"/>
                </a:solidFill>
              </a:rPr>
              <a:t>screenshot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for all our </a:t>
            </a:r>
            <a:r>
              <a:rPr lang="en-US" sz="2400" b="1" dirty="0">
                <a:solidFill>
                  <a:srgbClr val="0070C0"/>
                </a:solidFill>
              </a:rPr>
              <a:t>general purpose queries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function calls </a:t>
            </a:r>
            <a:r>
              <a:rPr lang="en-US" sz="2400" dirty="0"/>
              <a:t>we will be 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DUAL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u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214554"/>
            <a:ext cx="8572560" cy="3071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Date Functions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Given on next slide </a:t>
            </a:r>
            <a:r>
              <a:rPr lang="en-US" sz="2400" dirty="0"/>
              <a:t>are </a:t>
            </a:r>
            <a:r>
              <a:rPr lang="en-IN" sz="2400" dirty="0"/>
              <a:t> the </a:t>
            </a:r>
            <a:r>
              <a:rPr lang="en-IN" sz="2400" b="1" dirty="0">
                <a:solidFill>
                  <a:srgbClr val="00B050"/>
                </a:solidFill>
              </a:rPr>
              <a:t>most commonly </a:t>
            </a:r>
            <a:r>
              <a:rPr lang="en-IN" sz="2400" dirty="0"/>
              <a:t>used </a:t>
            </a:r>
            <a:r>
              <a:rPr lang="en-IN" sz="2400" b="1" dirty="0">
                <a:solidFill>
                  <a:srgbClr val="0070C0"/>
                </a:solidFill>
              </a:rPr>
              <a:t>Oracle Date Functions 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1"/>
                </a:solidFill>
              </a:rPr>
              <a:t>These functions </a:t>
            </a:r>
            <a:r>
              <a:rPr lang="en-IN" sz="2400" dirty="0"/>
              <a:t>helps us </a:t>
            </a:r>
            <a:r>
              <a:rPr lang="en-IN" sz="2400" b="1" dirty="0">
                <a:solidFill>
                  <a:srgbClr val="7030A0"/>
                </a:solidFill>
              </a:rPr>
              <a:t>perform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various operations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C00000"/>
                </a:solidFill>
              </a:rPr>
              <a:t>Dates</a:t>
            </a:r>
            <a:r>
              <a:rPr lang="en-IN" sz="2400" dirty="0"/>
              <a:t> as well as handle </a:t>
            </a:r>
            <a:r>
              <a:rPr lang="en-IN" sz="2400" b="1" dirty="0">
                <a:solidFill>
                  <a:srgbClr val="C00000"/>
                </a:solidFill>
              </a:rPr>
              <a:t>date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time</a:t>
            </a:r>
            <a:r>
              <a:rPr lang="en-IN" sz="2400" dirty="0"/>
              <a:t> data </a:t>
            </a:r>
            <a:r>
              <a:rPr lang="en-IN" sz="2400" b="1" dirty="0">
                <a:solidFill>
                  <a:srgbClr val="00B050"/>
                </a:solidFill>
              </a:rPr>
              <a:t>easily</a:t>
            </a:r>
            <a:r>
              <a:rPr lang="en-IN" sz="2400" dirty="0"/>
              <a:t> and more </a:t>
            </a:r>
            <a:r>
              <a:rPr lang="en-IN" sz="2400" b="1" dirty="0">
                <a:solidFill>
                  <a:srgbClr val="00B050"/>
                </a:solidFill>
              </a:rPr>
              <a:t>effectively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Date Functions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4" y="1428736"/>
          <a:ext cx="8858312" cy="54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51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Function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51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 err="1"/>
                        <a:t>sysdate</a:t>
                      </a:r>
                      <a:r>
                        <a:rPr lang="en-IN" b="1" dirty="0"/>
                        <a:t>()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current system date and time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31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 err="1"/>
                        <a:t>add_months</a:t>
                      </a:r>
                      <a:r>
                        <a:rPr lang="en-IN" b="1" dirty="0"/>
                        <a:t>(</a:t>
                      </a:r>
                      <a:r>
                        <a:rPr lang="en-IN" b="1" dirty="0" err="1"/>
                        <a:t>date,n</a:t>
                      </a:r>
                      <a:r>
                        <a:rPr lang="en-IN" b="1" dirty="0"/>
                        <a:t>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date value after adding ‘n’ months to the date ‘x’.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1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 err="1"/>
                        <a:t>last_day</a:t>
                      </a:r>
                      <a:r>
                        <a:rPr lang="en-IN" b="1" dirty="0"/>
                        <a:t>(date)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last day of the month of a specified date.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731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 err="1"/>
                        <a:t>next_day</a:t>
                      </a:r>
                      <a:r>
                        <a:rPr lang="en-US" b="1" dirty="0"/>
                        <a:t>(</a:t>
                      </a:r>
                      <a:r>
                        <a:rPr lang="en-US" b="1" dirty="0" err="1"/>
                        <a:t>date,str</a:t>
                      </a:r>
                      <a:r>
                        <a:rPr lang="en-US" b="1" dirty="0"/>
                        <a:t>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 the first weekday that is later than a specified date.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31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 err="1"/>
                        <a:t>months_between</a:t>
                      </a:r>
                      <a:r>
                        <a:rPr lang="en-IN" b="1" dirty="0"/>
                        <a:t>(date1,date2)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the number of months between two dates.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/>
                        <a:t>greatest()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0" dirty="0"/>
                        <a:t>Returns the greatest</a:t>
                      </a:r>
                      <a:r>
                        <a:rPr lang="en-US" b="0" baseline="0" dirty="0"/>
                        <a:t> date amongst a set of dates</a:t>
                      </a:r>
                      <a:endParaRPr lang="en-IN" b="0" dirty="0"/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/>
                        <a:t>least()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Returns the least</a:t>
                      </a:r>
                      <a:r>
                        <a:rPr lang="en-US" b="0" baseline="0" dirty="0"/>
                        <a:t> date amongst a set of dates</a:t>
                      </a:r>
                      <a:endParaRPr lang="en-IN" b="0" dirty="0"/>
                    </a:p>
                    <a:p>
                      <a:pPr algn="l" rtl="0" fontAlgn="t"/>
                      <a:endParaRPr lang="en-IN" b="1" dirty="0"/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87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b="1" dirty="0"/>
                        <a:t>extract()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Extracts a specific component  from a date</a:t>
                      </a:r>
                      <a:endParaRPr lang="en-IN" b="1" dirty="0"/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5779</TotalTime>
  <Words>1550</Words>
  <Application>Microsoft Office PowerPoint</Application>
  <PresentationFormat>On-screen Show (4:3)</PresentationFormat>
  <Paragraphs>323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Functions In Oracle</vt:lpstr>
      <vt:lpstr> The Dual Table</vt:lpstr>
      <vt:lpstr> The Dual Table</vt:lpstr>
      <vt:lpstr> The Dual Table</vt:lpstr>
      <vt:lpstr> The Dual Table</vt:lpstr>
      <vt:lpstr> Date Functions In Oracle</vt:lpstr>
      <vt:lpstr> Date Functions In Oracle</vt:lpstr>
      <vt:lpstr> The Function Sysdate()</vt:lpstr>
      <vt:lpstr> The Function  Add_months()</vt:lpstr>
      <vt:lpstr> The Function  Add_months()</vt:lpstr>
      <vt:lpstr> The Function  Add_months()</vt:lpstr>
      <vt:lpstr> The Function  Last_day()</vt:lpstr>
      <vt:lpstr> The Function  Last_day()</vt:lpstr>
      <vt:lpstr> The Function  Next_day()</vt:lpstr>
      <vt:lpstr> The Function  Next_day()</vt:lpstr>
      <vt:lpstr> The Function  Months_between()</vt:lpstr>
      <vt:lpstr> The Function  Months_between()</vt:lpstr>
      <vt:lpstr> The Function Greatest()</vt:lpstr>
      <vt:lpstr> The Function Greatest()</vt:lpstr>
      <vt:lpstr> Solution</vt:lpstr>
      <vt:lpstr> The Function Least()</vt:lpstr>
      <vt:lpstr> The Function Least()</vt:lpstr>
      <vt:lpstr> The Function Extract()</vt:lpstr>
      <vt:lpstr> The Function Least()</vt:lpstr>
      <vt:lpstr> Oracle Date Arithmetic</vt:lpstr>
      <vt:lpstr> Adding And Subtracting Days</vt:lpstr>
      <vt:lpstr> Adding Year</vt:lpstr>
      <vt:lpstr> Subtracting 2 Dates</vt:lpstr>
      <vt:lpstr> Guess The Output ?</vt:lpstr>
      <vt:lpstr> Reason</vt:lpstr>
      <vt:lpstr> Solution</vt:lpstr>
      <vt:lpstr> Solution</vt:lpstr>
      <vt:lpstr> Queries</vt:lpstr>
      <vt:lpstr> Queries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474</cp:revision>
  <dcterms:created xsi:type="dcterms:W3CDTF">2015-12-21T13:46:48Z</dcterms:created>
  <dcterms:modified xsi:type="dcterms:W3CDTF">2021-09-22T08:38:45Z</dcterms:modified>
</cp:coreProperties>
</file>