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575" r:id="rId4"/>
    <p:sldId id="679" r:id="rId5"/>
    <p:sldId id="680" r:id="rId6"/>
    <p:sldId id="681" r:id="rId7"/>
    <p:sldId id="576" r:id="rId8"/>
    <p:sldId id="682" r:id="rId9"/>
    <p:sldId id="693" r:id="rId10"/>
    <p:sldId id="683" r:id="rId11"/>
    <p:sldId id="685" r:id="rId12"/>
    <p:sldId id="684" r:id="rId13"/>
    <p:sldId id="686" r:id="rId14"/>
    <p:sldId id="687" r:id="rId15"/>
    <p:sldId id="688" r:id="rId16"/>
    <p:sldId id="689" r:id="rId17"/>
    <p:sldId id="690" r:id="rId18"/>
    <p:sldId id="691" r:id="rId19"/>
    <p:sldId id="692" r:id="rId20"/>
    <p:sldId id="694" r:id="rId21"/>
    <p:sldId id="695" r:id="rId22"/>
    <p:sldId id="696" r:id="rId23"/>
    <p:sldId id="69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A9FE720-8BA8-4A3A-828B-3C30E20C9A84}"/>
    <pc:docChg chg="modSld">
      <pc:chgData name="Sharma Computer Academy" userId="08476b32c11f4418" providerId="LiveId" clId="{1A9FE720-8BA8-4A3A-828B-3C30E20C9A84}" dt="2021-09-27T08:31:02.688" v="3" actId="113"/>
      <pc:docMkLst>
        <pc:docMk/>
      </pc:docMkLst>
      <pc:sldChg chg="modSp">
        <pc:chgData name="Sharma Computer Academy" userId="08476b32c11f4418" providerId="LiveId" clId="{1A9FE720-8BA8-4A3A-828B-3C30E20C9A84}" dt="2021-09-27T08:31:02.688" v="3" actId="113"/>
        <pc:sldMkLst>
          <pc:docMk/>
          <pc:sldMk cId="0" sldId="575"/>
        </pc:sldMkLst>
        <pc:spChg chg="mod">
          <ac:chgData name="Sharma Computer Academy" userId="08476b32c11f4418" providerId="LiveId" clId="{1A9FE720-8BA8-4A3A-828B-3C30E20C9A84}" dt="2021-09-27T08:31:02.688" v="3" actId="113"/>
          <ac:spMkLst>
            <pc:docMk/>
            <pc:sldMk cId="0" sldId="5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 err="1"/>
              <a:t>UsingTO_CHAR</a:t>
            </a:r>
            <a:r>
              <a:rPr lang="en-US" sz="3200" b="1" dirty="0"/>
              <a:t>()</a:t>
            </a:r>
            <a:br>
              <a:rPr lang="en-US" sz="3200" b="1" dirty="0"/>
            </a:br>
            <a:r>
              <a:rPr lang="en-US" sz="3200" b="1" dirty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TO_CHAR()</a:t>
            </a:r>
            <a:r>
              <a:rPr lang="en-IN" sz="2400" dirty="0"/>
              <a:t> function is very useful for formatting the internal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date data </a:t>
            </a:r>
            <a:r>
              <a:rPr lang="en-IN" sz="2400" dirty="0"/>
              <a:t>returned by a </a:t>
            </a:r>
            <a:r>
              <a:rPr lang="en-IN" sz="2400" b="1" dirty="0">
                <a:solidFill>
                  <a:srgbClr val="00B050"/>
                </a:solidFill>
              </a:rPr>
              <a:t>query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7030A0"/>
                </a:solidFill>
              </a:rPr>
              <a:t>specific date format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Following is the format pattern which can be passed as second argument.</a:t>
            </a:r>
          </a:p>
          <a:p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3786191"/>
          <a:ext cx="8715436" cy="25717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089">
                <a:tc>
                  <a:txBody>
                    <a:bodyPr/>
                    <a:lstStyle/>
                    <a:p>
                      <a:r>
                        <a:rPr lang="en-US" sz="2000" dirty="0"/>
                        <a:t>Pattern</a:t>
                      </a:r>
                      <a:endParaRPr lang="en-IN" sz="2000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IN" sz="2000" dirty="0"/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89">
                <a:tc>
                  <a:txBody>
                    <a:bodyPr/>
                    <a:lstStyle/>
                    <a:p>
                      <a:r>
                        <a:rPr lang="en-IN" b="1" dirty="0"/>
                        <a:t>YEAR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Year, spelled out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89">
                <a:tc>
                  <a:txBody>
                    <a:bodyPr/>
                    <a:lstStyle/>
                    <a:p>
                      <a:r>
                        <a:rPr lang="en-IN" b="1" dirty="0"/>
                        <a:t>YYYY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4-digit year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500">
                <a:tc>
                  <a:txBody>
                    <a:bodyPr/>
                    <a:lstStyle/>
                    <a:p>
                      <a:r>
                        <a:rPr lang="en-IN" b="1" dirty="0"/>
                        <a:t>YYY</a:t>
                      </a:r>
                      <a:br>
                        <a:rPr lang="en-IN" b="1" dirty="0"/>
                      </a:br>
                      <a:r>
                        <a:rPr lang="en-IN" b="1" dirty="0"/>
                        <a:t>YY</a:t>
                      </a:r>
                      <a:br>
                        <a:rPr lang="en-IN" b="1" dirty="0"/>
                      </a:br>
                      <a:r>
                        <a:rPr lang="en-IN" b="1" dirty="0"/>
                        <a:t>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Last 3, 2, or 1 digit(s) of year.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 err="1"/>
              <a:t>UsingTO_CHAR</a:t>
            </a:r>
            <a:r>
              <a:rPr lang="en-US" sz="3200" b="1" dirty="0"/>
              <a:t>()</a:t>
            </a:r>
            <a:br>
              <a:rPr lang="en-US" sz="3200" b="1" dirty="0"/>
            </a:br>
            <a:r>
              <a:rPr lang="en-US" sz="3200" b="1" dirty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44" y="1428736"/>
          <a:ext cx="8786874" cy="49292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r>
                        <a:rPr lang="en-US" sz="2000" dirty="0"/>
                        <a:t>Pattern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Q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Quarter of year (1, 2, 3, 4; JAN-MAR = 1).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MM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Month (01-12; JAN = 01).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MON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Abbreviated name of month.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64">
                <a:tc>
                  <a:txBody>
                    <a:bodyPr/>
                    <a:lstStyle/>
                    <a:p>
                      <a:r>
                        <a:rPr lang="en-IN" b="1" dirty="0"/>
                        <a:t>MONTH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Name of month, padded with blanks to length of 9 characters.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r>
                        <a:rPr lang="en-IN" b="1" dirty="0"/>
                        <a:t>RM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Roman numeral month (I-XII; JAN = I).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6190">
                <a:tc>
                  <a:txBody>
                    <a:bodyPr/>
                    <a:lstStyle/>
                    <a:p>
                      <a:r>
                        <a:rPr lang="en-IN" b="1" dirty="0"/>
                        <a:t>WW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Week of year (1-53) where week 1 starts on the first day of the year and continues to the seventh day of the year.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6190">
                <a:tc>
                  <a:txBody>
                    <a:bodyPr/>
                    <a:lstStyle/>
                    <a:p>
                      <a:r>
                        <a:rPr lang="en-IN" b="1" dirty="0"/>
                        <a:t>W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of month (1-5) where week 1 starts on the first day of the month and ends on the seventh.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 err="1"/>
              <a:t>UsingTO_CHAR</a:t>
            </a:r>
            <a:r>
              <a:rPr lang="en-US" sz="3200" b="1" dirty="0"/>
              <a:t>()</a:t>
            </a:r>
            <a:br>
              <a:rPr lang="en-US" sz="3200" b="1" dirty="0"/>
            </a:br>
            <a:r>
              <a:rPr lang="en-US" sz="3200" b="1" dirty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42844" y="1428736"/>
          <a:ext cx="8786874" cy="40789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161">
                <a:tc>
                  <a:txBody>
                    <a:bodyPr/>
                    <a:lstStyle/>
                    <a:p>
                      <a:r>
                        <a:rPr lang="en-US" sz="2000" dirty="0"/>
                        <a:t>Pattern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161">
                <a:tc>
                  <a:txBody>
                    <a:bodyPr/>
                    <a:lstStyle/>
                    <a:p>
                      <a:r>
                        <a:rPr lang="en-IN" b="1"/>
                        <a:t>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Day of week (1-7).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161">
                <a:tc>
                  <a:txBody>
                    <a:bodyPr/>
                    <a:lstStyle/>
                    <a:p>
                      <a:r>
                        <a:rPr lang="en-IN" b="1"/>
                        <a:t>DAY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Name of day.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161">
                <a:tc>
                  <a:txBody>
                    <a:bodyPr/>
                    <a:lstStyle/>
                    <a:p>
                      <a:r>
                        <a:rPr lang="en-IN" b="1"/>
                        <a:t>DD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Day of month (1-31).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629">
                <a:tc>
                  <a:txBody>
                    <a:bodyPr/>
                    <a:lstStyle/>
                    <a:p>
                      <a:r>
                        <a:rPr lang="en-IN" b="1"/>
                        <a:t>DDD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Day of year (1-366).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161">
                <a:tc>
                  <a:txBody>
                    <a:bodyPr/>
                    <a:lstStyle/>
                    <a:p>
                      <a:r>
                        <a:rPr lang="en-IN" b="1" dirty="0"/>
                        <a:t>DY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Abbreviated name of day.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161">
                <a:tc>
                  <a:txBody>
                    <a:bodyPr/>
                    <a:lstStyle/>
                    <a:p>
                      <a:r>
                        <a:rPr lang="en-US" b="1" dirty="0"/>
                        <a:t>DDSP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Day Spelled Out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161">
                <a:tc>
                  <a:txBody>
                    <a:bodyPr/>
                    <a:lstStyle/>
                    <a:p>
                      <a:r>
                        <a:rPr lang="en-US" b="1" dirty="0"/>
                        <a:t>DDTH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Day With Suffix Of TH,ST</a:t>
                      </a:r>
                      <a:r>
                        <a:rPr lang="en-US" b="1" baseline="0" dirty="0"/>
                        <a:t> or RD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161">
                <a:tc>
                  <a:txBody>
                    <a:bodyPr/>
                    <a:lstStyle/>
                    <a:p>
                      <a:r>
                        <a:rPr lang="en-US" b="1" dirty="0"/>
                        <a:t>DDSPTH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Day Spelled Out With Suffix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 err="1"/>
              <a:t>UsingTO_CHAR</a:t>
            </a:r>
            <a:r>
              <a:rPr lang="en-US" sz="3200" b="1" dirty="0"/>
              <a:t>()</a:t>
            </a:r>
            <a:br>
              <a:rPr lang="en-US" sz="3200" b="1" dirty="0"/>
            </a:br>
            <a:r>
              <a:rPr lang="en-US" sz="3200" b="1" dirty="0"/>
              <a:t>With 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357298"/>
          <a:ext cx="8786874" cy="44903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299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HH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Hour of day (1-12).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HH12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Hour of day (1-12).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HH24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Hour of day (0-23).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MI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Minute (0-59).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SS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Second (0-59).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r>
                        <a:rPr lang="en-IN" b="1" dirty="0"/>
                        <a:t>SSSSS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Seconds past midnight (0-86399).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299">
                <a:tc>
                  <a:txBody>
                    <a:bodyPr/>
                    <a:lstStyle/>
                    <a:p>
                      <a:r>
                        <a:rPr lang="en-US" b="1" dirty="0"/>
                        <a:t>AM or PM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Time Suffix</a:t>
                      </a:r>
                      <a:endParaRPr lang="en-IN" b="1" dirty="0"/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day of Independence </a:t>
            </a:r>
            <a:r>
              <a:rPr lang="en-US" sz="2400" dirty="0"/>
              <a:t>of  </a:t>
            </a:r>
            <a:r>
              <a:rPr lang="en-US" sz="2400" b="1" dirty="0">
                <a:solidFill>
                  <a:srgbClr val="C00000"/>
                </a:solidFill>
              </a:rPr>
              <a:t>INDIA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current time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12 Hou</a:t>
            </a:r>
            <a:r>
              <a:rPr lang="en-US" sz="2400" dirty="0"/>
              <a:t>r clock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1304233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000636"/>
            <a:ext cx="8786874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Hiredate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 all those </a:t>
            </a:r>
            <a:r>
              <a:rPr lang="en-US" sz="2400" b="1" dirty="0">
                <a:solidFill>
                  <a:schemeClr val="accent1"/>
                </a:solidFill>
              </a:rPr>
              <a:t>employees </a:t>
            </a:r>
            <a:r>
              <a:rPr lang="en-US" sz="2400" dirty="0"/>
              <a:t>who were </a:t>
            </a:r>
            <a:r>
              <a:rPr lang="en-US" sz="2400" b="1" dirty="0">
                <a:solidFill>
                  <a:srgbClr val="7030A0"/>
                </a:solidFill>
              </a:rPr>
              <a:t>hired</a:t>
            </a:r>
            <a:r>
              <a:rPr lang="en-US" sz="2400" dirty="0"/>
              <a:t> in the year </a:t>
            </a:r>
            <a:r>
              <a:rPr lang="en-US" sz="2400" b="1" dirty="0">
                <a:solidFill>
                  <a:srgbClr val="C00000"/>
                </a:solidFill>
              </a:rPr>
              <a:t>1981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Hiredate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of all those employees who were hired on </a:t>
            </a:r>
            <a:r>
              <a:rPr lang="en-US" sz="2400" b="1" dirty="0">
                <a:solidFill>
                  <a:srgbClr val="C00000"/>
                </a:solidFill>
              </a:rPr>
              <a:t>weekends</a:t>
            </a:r>
            <a:r>
              <a:rPr lang="en-US" sz="2400" dirty="0"/>
              <a:t> irrespective of </a:t>
            </a:r>
            <a:r>
              <a:rPr lang="en-US" sz="2400" b="1" dirty="0">
                <a:solidFill>
                  <a:srgbClr val="7030A0"/>
                </a:solidFill>
              </a:rPr>
              <a:t>month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year</a:t>
            </a:r>
            <a:r>
              <a:rPr lang="en-US" sz="2400" dirty="0"/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643182"/>
            <a:ext cx="8786874" cy="3714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/>
              <a:t>TO_NUMBER()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converts a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number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TO_NUMBER(</a:t>
            </a:r>
            <a:r>
              <a:rPr lang="en-US" sz="1900" b="1" dirty="0" err="1">
                <a:solidFill>
                  <a:srgbClr val="0070C0"/>
                </a:solidFill>
              </a:rPr>
              <a:t>str,format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string </a:t>
            </a:r>
            <a:r>
              <a:rPr lang="en-IN" dirty="0"/>
              <a:t> to be converted into  </a:t>
            </a:r>
            <a:r>
              <a:rPr lang="en-IN" b="1" dirty="0">
                <a:solidFill>
                  <a:srgbClr val="7030A0"/>
                </a:solidFill>
              </a:rPr>
              <a:t>Number</a:t>
            </a:r>
            <a:r>
              <a:rPr lang="en-IN" dirty="0"/>
              <a:t> type</a:t>
            </a:r>
          </a:p>
          <a:p>
            <a:pPr lvl="1" fontAlgn="base"/>
            <a:endParaRPr lang="en-IN" b="1" dirty="0">
              <a:solidFill>
                <a:srgbClr val="C00000"/>
              </a:solidFill>
            </a:endParaRPr>
          </a:p>
          <a:p>
            <a:pPr lvl="1" fontAlgn="base"/>
            <a:r>
              <a:rPr lang="en-IN" b="1" dirty="0">
                <a:solidFill>
                  <a:srgbClr val="C00000"/>
                </a:solidFill>
              </a:rPr>
              <a:t>format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dirty="0"/>
              <a:t>This is the format that the </a:t>
            </a:r>
            <a:r>
              <a:rPr lang="en-IN" b="1" i="1" dirty="0">
                <a:solidFill>
                  <a:srgbClr val="C00000"/>
                </a:solidFill>
              </a:rPr>
              <a:t>string</a:t>
            </a:r>
            <a:r>
              <a:rPr lang="en-IN" dirty="0"/>
              <a:t> should be displayed as. If this is omitted, the function will use a default format</a:t>
            </a:r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CONVERSION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The TO_CHAR()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The TO_NUMBER()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The TO_DATE()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/>
              <a:t>TO_DATE()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converts a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date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TO_DATE(</a:t>
            </a:r>
            <a:r>
              <a:rPr lang="en-US" sz="1900" b="1" dirty="0" err="1">
                <a:solidFill>
                  <a:srgbClr val="0070C0"/>
                </a:solidFill>
              </a:rPr>
              <a:t>str,format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str</a:t>
            </a:r>
            <a:r>
              <a:rPr lang="en-IN" dirty="0">
                <a:solidFill>
                  <a:srgbClr val="C00000"/>
                </a:solidFill>
              </a:rPr>
              <a:t>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string </a:t>
            </a:r>
            <a:r>
              <a:rPr lang="en-IN" dirty="0"/>
              <a:t> to be converted into  </a:t>
            </a:r>
            <a:r>
              <a:rPr lang="en-IN" b="1" dirty="0">
                <a:solidFill>
                  <a:srgbClr val="7030A0"/>
                </a:solidFill>
              </a:rPr>
              <a:t>Date</a:t>
            </a:r>
            <a:r>
              <a:rPr lang="en-IN" dirty="0"/>
              <a:t> type</a:t>
            </a:r>
          </a:p>
          <a:p>
            <a:pPr lvl="1" fontAlgn="base"/>
            <a:endParaRPr lang="en-IN" b="1" dirty="0">
              <a:solidFill>
                <a:srgbClr val="C00000"/>
              </a:solidFill>
            </a:endParaRPr>
          </a:p>
          <a:p>
            <a:pPr lvl="1" fontAlgn="base"/>
            <a:r>
              <a:rPr lang="en-IN" b="1" dirty="0">
                <a:solidFill>
                  <a:srgbClr val="C00000"/>
                </a:solidFill>
              </a:rPr>
              <a:t>format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dirty="0"/>
              <a:t>This is the format in which the </a:t>
            </a:r>
            <a:r>
              <a:rPr lang="en-IN" b="1" dirty="0">
                <a:solidFill>
                  <a:srgbClr val="C00000"/>
                </a:solidFill>
              </a:rPr>
              <a:t>string</a:t>
            </a:r>
            <a:r>
              <a:rPr lang="en-IN" dirty="0"/>
              <a:t> is . If this is omitted, Oracle will expect the </a:t>
            </a:r>
            <a:r>
              <a:rPr lang="en-IN" b="1" dirty="0">
                <a:solidFill>
                  <a:srgbClr val="C00000"/>
                </a:solidFill>
              </a:rPr>
              <a:t>string</a:t>
            </a:r>
            <a:r>
              <a:rPr lang="en-IN" dirty="0"/>
              <a:t> to be in </a:t>
            </a:r>
            <a:r>
              <a:rPr lang="en-IN" b="1" dirty="0">
                <a:solidFill>
                  <a:srgbClr val="7030A0"/>
                </a:solidFill>
              </a:rPr>
              <a:t>DD-MON-YY</a:t>
            </a:r>
            <a:r>
              <a:rPr lang="en-IN" dirty="0"/>
              <a:t> format.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Data Type Conversion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Besides  utility functions,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b="1" dirty="0"/>
              <a:t> </a:t>
            </a:r>
            <a:r>
              <a:rPr lang="en-IN" sz="2400" dirty="0"/>
              <a:t>inbuilt </a:t>
            </a:r>
            <a:r>
              <a:rPr lang="en-IN" sz="2400" b="1" dirty="0">
                <a:solidFill>
                  <a:srgbClr val="0070C0"/>
                </a:solidFill>
              </a:rPr>
              <a:t>function library </a:t>
            </a:r>
            <a:r>
              <a:rPr lang="en-IN" sz="2400" dirty="0"/>
              <a:t>contains </a:t>
            </a:r>
            <a:r>
              <a:rPr lang="en-IN" sz="2400" b="1" dirty="0">
                <a:solidFill>
                  <a:srgbClr val="7030A0"/>
                </a:solidFill>
              </a:rPr>
              <a:t>Type Conversion </a:t>
            </a:r>
            <a:r>
              <a:rPr lang="en-IN" sz="2400" dirty="0"/>
              <a:t>functions also.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There may be </a:t>
            </a:r>
            <a:r>
              <a:rPr lang="en-IN" sz="2400" b="1" dirty="0">
                <a:solidFill>
                  <a:srgbClr val="002060"/>
                </a:solidFill>
              </a:rPr>
              <a:t>scenarios</a:t>
            </a:r>
            <a:r>
              <a:rPr lang="en-IN" sz="2400" dirty="0"/>
              <a:t> where the </a:t>
            </a:r>
            <a:r>
              <a:rPr lang="en-IN" sz="2400" b="1" dirty="0">
                <a:solidFill>
                  <a:srgbClr val="0070C0"/>
                </a:solidFill>
              </a:rPr>
              <a:t>query expects input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C00000"/>
                </a:solidFill>
              </a:rPr>
              <a:t>specific data type</a:t>
            </a:r>
            <a:r>
              <a:rPr lang="en-IN" sz="2400" dirty="0"/>
              <a:t>, but it </a:t>
            </a:r>
            <a:r>
              <a:rPr lang="en-IN" sz="2400" b="1" dirty="0">
                <a:solidFill>
                  <a:srgbClr val="00B050"/>
                </a:solidFill>
              </a:rPr>
              <a:t>receives </a:t>
            </a:r>
            <a:r>
              <a:rPr lang="en-IN" sz="2400" dirty="0"/>
              <a:t>it in a </a:t>
            </a:r>
            <a:r>
              <a:rPr lang="en-IN" sz="2400" b="1" dirty="0">
                <a:solidFill>
                  <a:srgbClr val="7030A0"/>
                </a:solidFill>
              </a:rPr>
              <a:t>different data type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such cases, </a:t>
            </a:r>
            <a:r>
              <a:rPr lang="en-IN" sz="2400" b="1" dirty="0">
                <a:solidFill>
                  <a:srgbClr val="00B050"/>
                </a:solidFill>
              </a:rPr>
              <a:t>Oracle  itself implicitly </a:t>
            </a:r>
            <a:r>
              <a:rPr lang="en-IN" sz="2400" dirty="0"/>
              <a:t>tries to </a:t>
            </a:r>
            <a:r>
              <a:rPr lang="en-IN" sz="2400" b="1" dirty="0">
                <a:solidFill>
                  <a:srgbClr val="0070C0"/>
                </a:solidFill>
              </a:rPr>
              <a:t>convert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value </a:t>
            </a:r>
            <a:r>
              <a:rPr lang="en-IN" sz="2400" dirty="0"/>
              <a:t>to a </a:t>
            </a:r>
            <a:r>
              <a:rPr lang="en-IN" sz="2400" b="1" dirty="0">
                <a:solidFill>
                  <a:srgbClr val="7030A0"/>
                </a:solidFill>
              </a:rPr>
              <a:t>compatible data type </a:t>
            </a:r>
            <a:r>
              <a:rPr lang="en-IN" sz="2400" dirty="0"/>
              <a:t>and 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conversion</a:t>
            </a:r>
            <a:r>
              <a:rPr lang="en-IN" sz="2400" dirty="0"/>
              <a:t> is called </a:t>
            </a:r>
            <a:r>
              <a:rPr lang="en-IN" sz="2400" b="1" dirty="0">
                <a:solidFill>
                  <a:schemeClr val="accent1"/>
                </a:solidFill>
              </a:rPr>
              <a:t>Implicit Conversion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Implicit Conversion </a:t>
            </a:r>
            <a:br>
              <a:rPr lang="en-US" sz="32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For example, examine the below </a:t>
            </a:r>
            <a:r>
              <a:rPr lang="en-IN" sz="2400" b="1" dirty="0">
                <a:solidFill>
                  <a:srgbClr val="0070C0"/>
                </a:solidFill>
              </a:rPr>
              <a:t>SELECT</a:t>
            </a:r>
            <a:r>
              <a:rPr lang="en-IN" sz="2400" dirty="0"/>
              <a:t> queries. </a:t>
            </a:r>
          </a:p>
          <a:p>
            <a:endParaRPr lang="en-IN" sz="2400" b="1" u="sng" dirty="0"/>
          </a:p>
          <a:p>
            <a:r>
              <a:rPr lang="en-IN" sz="2400" b="1" u="sng" dirty="0"/>
              <a:t>Query-1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</a:rPr>
              <a:t>employee_id,first_name,salary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FROM employees WHERE salary &gt; 15000;</a:t>
            </a:r>
          </a:p>
          <a:p>
            <a:endParaRPr lang="en-IN" sz="2400" b="1" u="sng" dirty="0"/>
          </a:p>
          <a:p>
            <a:r>
              <a:rPr lang="en-IN" sz="2400" b="1" u="sng" dirty="0"/>
              <a:t>Query-2</a:t>
            </a: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</a:rPr>
              <a:t>employee_id,first_name,salary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FROM employees WHERE salary &gt; '15000';</a:t>
            </a:r>
            <a:endParaRPr lang="en-US" sz="19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dirty="0"/>
              <a:t>Both the queries will give the same result because </a:t>
            </a:r>
            <a:r>
              <a:rPr lang="en-IN" sz="2400" b="1" dirty="0">
                <a:solidFill>
                  <a:srgbClr val="C00000"/>
                </a:solidFill>
              </a:rPr>
              <a:t>Oracle will automatically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convert ‘</a:t>
            </a:r>
            <a:r>
              <a:rPr lang="en-IN" sz="2400" b="1" dirty="0">
                <a:solidFill>
                  <a:srgbClr val="0070C0"/>
                </a:solidFill>
              </a:rPr>
              <a:t>15000’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15000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as same.</a:t>
            </a:r>
            <a:endParaRPr lang="en-IN" sz="2400" b="1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Implicit Conversion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4" y="1500172"/>
          <a:ext cx="8786874" cy="485778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cap="all" dirty="0">
                          <a:solidFill>
                            <a:schemeClr val="bg1"/>
                          </a:solidFill>
                        </a:rPr>
                        <a:t>TO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 or CHAR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NUMBER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 or CHAR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DATE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DATE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557"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NUMBER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b="1" dirty="0"/>
                        <a:t>VARCHAR2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Explicit Conversion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Besides converting values </a:t>
            </a:r>
            <a:r>
              <a:rPr lang="en-IN" sz="2400" b="1" dirty="0">
                <a:solidFill>
                  <a:srgbClr val="7030A0"/>
                </a:solidFill>
              </a:rPr>
              <a:t>implicitly</a:t>
            </a:r>
            <a:r>
              <a:rPr lang="en-IN" sz="2400" dirty="0"/>
              <a:t> , 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allows us to </a:t>
            </a:r>
            <a:r>
              <a:rPr lang="en-IN" sz="2400" b="1" dirty="0">
                <a:solidFill>
                  <a:srgbClr val="0070C0"/>
                </a:solidFill>
              </a:rPr>
              <a:t>convert  one type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another</a:t>
            </a:r>
            <a:r>
              <a:rPr lang="en-IN" sz="2400" dirty="0"/>
              <a:t> for displaying or formatting  and this is called  </a:t>
            </a:r>
            <a:r>
              <a:rPr lang="en-IN" sz="2400" b="1" dirty="0">
                <a:solidFill>
                  <a:schemeClr val="accent1"/>
                </a:solidFill>
              </a:rPr>
              <a:t>Explicit Conversion. 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dirty="0"/>
              <a:t>For </a:t>
            </a:r>
            <a:r>
              <a:rPr lang="en-US" sz="2400" b="1" dirty="0">
                <a:solidFill>
                  <a:schemeClr val="accent1"/>
                </a:solidFill>
              </a:rPr>
              <a:t>Explicit Conversion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provides us </a:t>
            </a:r>
            <a:r>
              <a:rPr lang="en-US" sz="2400" b="1" dirty="0">
                <a:solidFill>
                  <a:srgbClr val="0070C0"/>
                </a:solidFill>
              </a:rPr>
              <a:t>3 pre-defined functions </a:t>
            </a:r>
            <a:r>
              <a:rPr lang="en-US" sz="2400" dirty="0"/>
              <a:t>and they are: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TO_CHAR()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TO_DATE()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TO_NUMBER()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TO_CHAR()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converts a </a:t>
            </a:r>
            <a:r>
              <a:rPr lang="en-IN" sz="2400" b="1" dirty="0">
                <a:solidFill>
                  <a:srgbClr val="0070C0"/>
                </a:solidFill>
              </a:rPr>
              <a:t>number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date</a:t>
            </a:r>
            <a:r>
              <a:rPr lang="en-IN" sz="2400" dirty="0"/>
              <a:t> to a </a:t>
            </a:r>
            <a:r>
              <a:rPr lang="en-IN" sz="2400" b="1" dirty="0">
                <a:solidFill>
                  <a:srgbClr val="0070C0"/>
                </a:solidFill>
              </a:rPr>
              <a:t>string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TO_CHAR(value,[format[)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>
                <a:solidFill>
                  <a:srgbClr val="C00000"/>
                </a:solidFill>
              </a:rPr>
              <a:t> 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value</a:t>
            </a:r>
            <a:r>
              <a:rPr lang="en-IN" dirty="0"/>
              <a:t> to convert into  </a:t>
            </a:r>
            <a:r>
              <a:rPr lang="en-IN" b="1" dirty="0">
                <a:solidFill>
                  <a:srgbClr val="7030A0"/>
                </a:solidFill>
              </a:rPr>
              <a:t>String</a:t>
            </a:r>
            <a:r>
              <a:rPr lang="en-IN" dirty="0"/>
              <a:t> type. This is the main input to the function, and this value can either be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</a:t>
            </a:r>
            <a:r>
              <a:rPr lang="en-IN" dirty="0"/>
              <a:t> type or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IN" dirty="0"/>
              <a:t> type.</a:t>
            </a:r>
          </a:p>
          <a:p>
            <a:pPr lvl="1" fontAlgn="base"/>
            <a:r>
              <a:rPr lang="en-IN" b="1" dirty="0">
                <a:solidFill>
                  <a:srgbClr val="C00000"/>
                </a:solidFill>
              </a:rPr>
              <a:t>format</a:t>
            </a:r>
            <a:r>
              <a:rPr lang="en-IN" dirty="0">
                <a:solidFill>
                  <a:srgbClr val="C00000"/>
                </a:solidFill>
              </a:rPr>
              <a:t>: </a:t>
            </a:r>
            <a:r>
              <a:rPr lang="en-IN" dirty="0"/>
              <a:t>This is the format that the </a:t>
            </a:r>
            <a:r>
              <a:rPr lang="en-IN" b="1" i="1" dirty="0">
                <a:solidFill>
                  <a:srgbClr val="C00000"/>
                </a:solidFill>
              </a:rPr>
              <a:t>value</a:t>
            </a:r>
            <a:r>
              <a:rPr lang="en-IN" dirty="0"/>
              <a:t> should be displayed as. If this is omitted, the function will use a default format</a:t>
            </a:r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6" y="1428736"/>
            <a:ext cx="8819688" cy="50006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6146</TotalTime>
  <Words>842</Words>
  <Application>Microsoft Office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Data Type Conversion</vt:lpstr>
      <vt:lpstr> Implicit Conversion  Example</vt:lpstr>
      <vt:lpstr> Implicit Conversion Types</vt:lpstr>
      <vt:lpstr> Explicit Conversion</vt:lpstr>
      <vt:lpstr> The Function TO_CHAR()</vt:lpstr>
      <vt:lpstr> Examples</vt:lpstr>
      <vt:lpstr> Examples</vt:lpstr>
      <vt:lpstr> Examples</vt:lpstr>
      <vt:lpstr> UsingTO_CHAR() With DATE</vt:lpstr>
      <vt:lpstr> UsingTO_CHAR() With DATE</vt:lpstr>
      <vt:lpstr> UsingTO_CHAR() With DATE</vt:lpstr>
      <vt:lpstr> UsingTO_CHAR() With DATE</vt:lpstr>
      <vt:lpstr> Queries</vt:lpstr>
      <vt:lpstr> Queries</vt:lpstr>
      <vt:lpstr> Queries</vt:lpstr>
      <vt:lpstr> The Function  TO_NUMBER()</vt:lpstr>
      <vt:lpstr> Examples</vt:lpstr>
      <vt:lpstr> Examples</vt:lpstr>
      <vt:lpstr> The Function  TO_DATE()</vt:lpstr>
      <vt:lpstr> Examples</vt:lpstr>
      <vt:lpstr>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510</cp:revision>
  <dcterms:created xsi:type="dcterms:W3CDTF">2015-12-21T13:46:48Z</dcterms:created>
  <dcterms:modified xsi:type="dcterms:W3CDTF">2021-09-27T08:33:48Z</dcterms:modified>
</cp:coreProperties>
</file>