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575" r:id="rId4"/>
    <p:sldId id="698" r:id="rId5"/>
    <p:sldId id="576" r:id="rId6"/>
    <p:sldId id="682" r:id="rId7"/>
    <p:sldId id="700" r:id="rId8"/>
    <p:sldId id="701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D44781C4-A88C-4164-8189-4DC3B411D5C0}"/>
    <pc:docChg chg="undo custSel addSld modSld">
      <pc:chgData name="Sharma Computer Academy" userId="08476b32c11f4418" providerId="LiveId" clId="{D44781C4-A88C-4164-8189-4DC3B411D5C0}" dt="2021-02-05T07:59:56.879" v="555"/>
      <pc:docMkLst>
        <pc:docMk/>
      </pc:docMkLst>
      <pc:sldChg chg="modSp mod">
        <pc:chgData name="Sharma Computer Academy" userId="08476b32c11f4418" providerId="LiveId" clId="{D44781C4-A88C-4164-8189-4DC3B411D5C0}" dt="2021-02-05T06:50:06.970" v="2" actId="20577"/>
        <pc:sldMkLst>
          <pc:docMk/>
          <pc:sldMk cId="0" sldId="715"/>
        </pc:sldMkLst>
        <pc:spChg chg="mod">
          <ac:chgData name="Sharma Computer Academy" userId="08476b32c11f4418" providerId="LiveId" clId="{D44781C4-A88C-4164-8189-4DC3B411D5C0}" dt="2021-02-05T06:50:06.970" v="2" actId="20577"/>
          <ac:spMkLst>
            <pc:docMk/>
            <pc:sldMk cId="0" sldId="715"/>
            <ac:spMk id="3" creationId="{00000000-0000-0000-0000-000000000000}"/>
          </ac:spMkLst>
        </pc:spChg>
      </pc:sldChg>
      <pc:sldChg chg="addSp delSp modSp mod delAnim modAnim">
        <pc:chgData name="Sharma Computer Academy" userId="08476b32c11f4418" providerId="LiveId" clId="{D44781C4-A88C-4164-8189-4DC3B411D5C0}" dt="2021-02-05T07:58:25.581" v="543" actId="113"/>
        <pc:sldMkLst>
          <pc:docMk/>
          <pc:sldMk cId="0" sldId="716"/>
        </pc:sldMkLst>
        <pc:spChg chg="mod">
          <ac:chgData name="Sharma Computer Academy" userId="08476b32c11f4418" providerId="LiveId" clId="{D44781C4-A88C-4164-8189-4DC3B411D5C0}" dt="2021-02-05T07:58:25.581" v="543" actId="113"/>
          <ac:spMkLst>
            <pc:docMk/>
            <pc:sldMk cId="0" sldId="716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D44781C4-A88C-4164-8189-4DC3B411D5C0}" dt="2021-02-05T07:27:29.264" v="266" actId="20577"/>
          <ac:graphicFrameMkLst>
            <pc:docMk/>
            <pc:sldMk cId="0" sldId="716"/>
            <ac:graphicFrameMk id="4" creationId="{075EDFBC-8587-42E8-8C29-74AD89365336}"/>
          </ac:graphicFrameMkLst>
        </pc:graphicFrameChg>
        <pc:picChg chg="del">
          <ac:chgData name="Sharma Computer Academy" userId="08476b32c11f4418" providerId="LiveId" clId="{D44781C4-A88C-4164-8189-4DC3B411D5C0}" dt="2021-02-05T07:24:51.407" v="74" actId="478"/>
          <ac:picMkLst>
            <pc:docMk/>
            <pc:sldMk cId="0" sldId="716"/>
            <ac:picMk id="7" creationId="{00000000-0000-0000-0000-000000000000}"/>
          </ac:picMkLst>
        </pc:picChg>
      </pc:sldChg>
      <pc:sldChg chg="modAnim">
        <pc:chgData name="Sharma Computer Academy" userId="08476b32c11f4418" providerId="LiveId" clId="{D44781C4-A88C-4164-8189-4DC3B411D5C0}" dt="2021-02-05T07:59:56.879" v="555"/>
        <pc:sldMkLst>
          <pc:docMk/>
          <pc:sldMk cId="0" sldId="718"/>
        </pc:sldMkLst>
      </pc:sldChg>
      <pc:sldChg chg="modSp mod">
        <pc:chgData name="Sharma Computer Academy" userId="08476b32c11f4418" providerId="LiveId" clId="{D44781C4-A88C-4164-8189-4DC3B411D5C0}" dt="2021-02-03T07:51:10.003" v="0" actId="20577"/>
        <pc:sldMkLst>
          <pc:docMk/>
          <pc:sldMk cId="0" sldId="720"/>
        </pc:sldMkLst>
        <pc:spChg chg="mod">
          <ac:chgData name="Sharma Computer Academy" userId="08476b32c11f4418" providerId="LiveId" clId="{D44781C4-A88C-4164-8189-4DC3B411D5C0}" dt="2021-02-03T07:51:10.003" v="0" actId="20577"/>
          <ac:spMkLst>
            <pc:docMk/>
            <pc:sldMk cId="0" sldId="720"/>
            <ac:spMk id="3" creationId="{00000000-0000-0000-0000-000000000000}"/>
          </ac:spMkLst>
        </pc:spChg>
      </pc:sldChg>
      <pc:sldChg chg="add">
        <pc:chgData name="Sharma Computer Academy" userId="08476b32c11f4418" providerId="LiveId" clId="{D44781C4-A88C-4164-8189-4DC3B411D5C0}" dt="2021-02-05T07:24:16.440" v="3" actId="2890"/>
        <pc:sldMkLst>
          <pc:docMk/>
          <pc:sldMk cId="2392385018" sldId="721"/>
        </pc:sldMkLst>
      </pc:sldChg>
      <pc:sldChg chg="delSp modSp add mod modAnim">
        <pc:chgData name="Sharma Computer Academy" userId="08476b32c11f4418" providerId="LiveId" clId="{D44781C4-A88C-4164-8189-4DC3B411D5C0}" dt="2021-02-05T07:59:11.420" v="551"/>
        <pc:sldMkLst>
          <pc:docMk/>
          <pc:sldMk cId="1940037417" sldId="722"/>
        </pc:sldMkLst>
        <pc:spChg chg="mod">
          <ac:chgData name="Sharma Computer Academy" userId="08476b32c11f4418" providerId="LiveId" clId="{D44781C4-A88C-4164-8189-4DC3B411D5C0}" dt="2021-02-05T07:59:08.114" v="550" actId="1076"/>
          <ac:spMkLst>
            <pc:docMk/>
            <pc:sldMk cId="1940037417" sldId="722"/>
            <ac:spMk id="3" creationId="{00000000-0000-0000-0000-000000000000}"/>
          </ac:spMkLst>
        </pc:spChg>
        <pc:graphicFrameChg chg="del">
          <ac:chgData name="Sharma Computer Academy" userId="08476b32c11f4418" providerId="LiveId" clId="{D44781C4-A88C-4164-8189-4DC3B411D5C0}" dt="2021-02-05T07:35:01.661" v="470" actId="478"/>
          <ac:graphicFrameMkLst>
            <pc:docMk/>
            <pc:sldMk cId="1940037417" sldId="722"/>
            <ac:graphicFrameMk id="4" creationId="{075EDFBC-8587-42E8-8C29-74AD89365336}"/>
          </ac:graphicFrameMkLst>
        </pc:graphicFrameChg>
      </pc:sldChg>
    </pc:docChg>
  </pc:docChgLst>
  <pc:docChgLst>
    <pc:chgData name="Sharma Computer Academy" userId="08476b32c11f4418" providerId="LiveId" clId="{CDDDF828-221C-41FD-993F-74FE3A147BA5}"/>
    <pc:docChg chg="delSld">
      <pc:chgData name="Sharma Computer Academy" userId="08476b32c11f4418" providerId="LiveId" clId="{CDDDF828-221C-41FD-993F-74FE3A147BA5}" dt="2021-09-30T05:28:26.632" v="0" actId="47"/>
      <pc:docMkLst>
        <pc:docMk/>
      </pc:docMkLst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88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89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90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91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93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699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2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3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4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5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6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7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08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0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1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2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3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4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5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6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7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8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19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0" sldId="720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2392385018" sldId="721"/>
        </pc:sldMkLst>
      </pc:sldChg>
      <pc:sldChg chg="del">
        <pc:chgData name="Sharma Computer Academy" userId="08476b32c11f4418" providerId="LiveId" clId="{CDDDF828-221C-41FD-993F-74FE3A147BA5}" dt="2021-09-30T05:28:26.632" v="0" actId="47"/>
        <pc:sldMkLst>
          <pc:docMk/>
          <pc:sldMk cId="1940037417" sldId="72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30-09-2021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Introduction To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Types Of GROUP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Introduction To MISCELLANEOUS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Types Of MISCELLANEOUS Functions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Group functions </a:t>
            </a:r>
            <a:r>
              <a:rPr lang="en-IN" sz="2400" dirty="0"/>
              <a:t>are built-in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functions that </a:t>
            </a:r>
            <a:r>
              <a:rPr lang="en-IN" sz="2400" b="1" dirty="0">
                <a:solidFill>
                  <a:srgbClr val="0070C0"/>
                </a:solidFill>
              </a:rPr>
              <a:t>operate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C00000"/>
                </a:solidFill>
              </a:rPr>
              <a:t>groups of rows </a:t>
            </a:r>
            <a:r>
              <a:rPr lang="en-IN" sz="2400" dirty="0"/>
              <a:t>and return </a:t>
            </a:r>
            <a:r>
              <a:rPr lang="en-IN" sz="2400" b="1" dirty="0">
                <a:solidFill>
                  <a:srgbClr val="0070C0"/>
                </a:solidFill>
              </a:rPr>
              <a:t>one value </a:t>
            </a:r>
            <a:r>
              <a:rPr lang="en-IN" sz="2400" dirty="0"/>
              <a:t>for the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entire group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US" sz="2400" dirty="0"/>
          </a:p>
          <a:p>
            <a:r>
              <a:rPr lang="en-US" sz="2400" dirty="0"/>
              <a:t>So instead of </a:t>
            </a:r>
            <a:r>
              <a:rPr lang="en-US" sz="2400" b="1" dirty="0">
                <a:solidFill>
                  <a:srgbClr val="00B050"/>
                </a:solidFill>
              </a:rPr>
              <a:t>operating</a:t>
            </a:r>
            <a:r>
              <a:rPr lang="en-US" sz="2400" dirty="0"/>
              <a:t> on </a:t>
            </a:r>
            <a:r>
              <a:rPr lang="en-US" sz="2400" b="1" dirty="0">
                <a:solidFill>
                  <a:srgbClr val="0070C0"/>
                </a:solidFill>
              </a:rPr>
              <a:t>one row at a time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returning </a:t>
            </a:r>
            <a:r>
              <a:rPr lang="en-US" sz="2400" dirty="0"/>
              <a:t>the result , they </a:t>
            </a:r>
            <a:r>
              <a:rPr lang="en-US" sz="2400" b="1" dirty="0">
                <a:solidFill>
                  <a:srgbClr val="00B050"/>
                </a:solidFill>
              </a:rPr>
              <a:t>operate</a:t>
            </a:r>
            <a:r>
              <a:rPr lang="en-US" sz="2400" dirty="0"/>
              <a:t> on a </a:t>
            </a:r>
            <a:r>
              <a:rPr lang="en-US" sz="2400" b="1" dirty="0">
                <a:solidFill>
                  <a:srgbClr val="0070C0"/>
                </a:solidFill>
              </a:rPr>
              <a:t>set of rows </a:t>
            </a:r>
            <a:r>
              <a:rPr lang="en-US" sz="2400" dirty="0"/>
              <a:t>and return </a:t>
            </a:r>
            <a:r>
              <a:rPr lang="en-US" sz="2400" b="1" dirty="0">
                <a:solidFill>
                  <a:srgbClr val="C00000"/>
                </a:solidFill>
              </a:rPr>
              <a:t>one result </a:t>
            </a:r>
            <a:r>
              <a:rPr lang="en-US" sz="2400" dirty="0"/>
              <a:t>for the </a:t>
            </a:r>
            <a:r>
              <a:rPr lang="en-US" sz="2400" b="1" dirty="0">
                <a:solidFill>
                  <a:srgbClr val="7030A0"/>
                </a:solidFill>
              </a:rPr>
              <a:t>entire set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IN" sz="2400" dirty="0"/>
          </a:p>
          <a:p>
            <a:r>
              <a:rPr lang="en-IN" sz="2400" dirty="0"/>
              <a:t>Due to this </a:t>
            </a:r>
            <a:r>
              <a:rPr lang="en-IN" sz="2400" b="1" dirty="0">
                <a:solidFill>
                  <a:srgbClr val="0070C0"/>
                </a:solidFill>
              </a:rPr>
              <a:t>behaviour</a:t>
            </a:r>
            <a:r>
              <a:rPr lang="en-IN" sz="2400" dirty="0"/>
              <a:t> they are also called </a:t>
            </a:r>
            <a:r>
              <a:rPr lang="en-IN" sz="2400" b="1" dirty="0">
                <a:solidFill>
                  <a:srgbClr val="002060"/>
                </a:solidFill>
              </a:rPr>
              <a:t>aggregate functions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Group Functions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These functions are: </a:t>
            </a:r>
          </a:p>
          <a:p>
            <a:pPr lvl="1"/>
            <a:endParaRPr lang="en-IN" sz="1900" b="1" dirty="0"/>
          </a:p>
          <a:p>
            <a:pPr lvl="1"/>
            <a:r>
              <a:rPr lang="en-IN" sz="1900" b="1" dirty="0">
                <a:solidFill>
                  <a:srgbClr val="00B050"/>
                </a:solidFill>
              </a:rPr>
              <a:t>SUM</a:t>
            </a:r>
            <a:r>
              <a:rPr lang="en-IN" sz="1900" b="1" dirty="0"/>
              <a:t>  </a:t>
            </a:r>
          </a:p>
          <a:p>
            <a:pPr lvl="1"/>
            <a:endParaRPr lang="en-IN" sz="1900" b="1" dirty="0">
              <a:solidFill>
                <a:schemeClr val="accent6"/>
              </a:solidFill>
            </a:endParaRPr>
          </a:p>
          <a:p>
            <a:pPr lvl="1"/>
            <a:r>
              <a:rPr lang="en-IN" sz="1900" b="1" dirty="0"/>
              <a:t>MAX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chemeClr val="accent6">
                    <a:lumMod val="75000"/>
                  </a:schemeClr>
                </a:solidFill>
              </a:rPr>
              <a:t>MIN</a:t>
            </a: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/>
            <a:r>
              <a:rPr lang="en-IN" sz="1900" b="1" dirty="0">
                <a:solidFill>
                  <a:srgbClr val="0070C0"/>
                </a:solidFill>
              </a:rPr>
              <a:t>AVG</a:t>
            </a:r>
          </a:p>
          <a:p>
            <a:pPr lvl="1"/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chemeClr val="accent6"/>
                </a:solidFill>
              </a:rPr>
              <a:t>COUNT</a:t>
            </a:r>
            <a:endParaRPr lang="en-IN" sz="1900" b="1" dirty="0">
              <a:solidFill>
                <a:schemeClr val="accent6"/>
              </a:solidFill>
            </a:endParaRPr>
          </a:p>
          <a:p>
            <a:pPr lvl="1"/>
            <a:endParaRPr lang="en-IN" sz="1900" b="1" dirty="0">
              <a:solidFill>
                <a:srgbClr val="C00000"/>
              </a:solidFill>
            </a:endParaRPr>
          </a:p>
          <a:p>
            <a:pPr lvl="1">
              <a:buNone/>
            </a:pPr>
            <a:endParaRPr lang="en-IN" sz="19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SUM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sum </a:t>
            </a:r>
            <a:r>
              <a:rPr lang="en-IN" sz="2400" dirty="0"/>
              <a:t>of the values of a </a:t>
            </a:r>
            <a:r>
              <a:rPr lang="en-IN" sz="2400" b="1" dirty="0">
                <a:solidFill>
                  <a:srgbClr val="0070C0"/>
                </a:solidFill>
              </a:rPr>
              <a:t>numeric </a:t>
            </a:r>
            <a:r>
              <a:rPr lang="en-IN" sz="2400" dirty="0"/>
              <a:t>column without considering 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  <a:r>
              <a:rPr lang="en-IN" sz="2400" dirty="0"/>
              <a:t> values</a:t>
            </a:r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SUM(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5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The Function AVG ()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function</a:t>
            </a:r>
            <a:r>
              <a:rPr lang="en-IN" sz="2400" dirty="0"/>
              <a:t> returns the </a:t>
            </a:r>
            <a:r>
              <a:rPr lang="en-IN" sz="2400" b="1" dirty="0">
                <a:solidFill>
                  <a:srgbClr val="7030A0"/>
                </a:solidFill>
              </a:rPr>
              <a:t>average </a:t>
            </a:r>
            <a:r>
              <a:rPr lang="en-IN" sz="2400" dirty="0"/>
              <a:t>of the values of a </a:t>
            </a:r>
            <a:r>
              <a:rPr lang="en-IN" sz="2400" b="1" dirty="0">
                <a:solidFill>
                  <a:srgbClr val="0070C0"/>
                </a:solidFill>
              </a:rPr>
              <a:t>numeric </a:t>
            </a:r>
            <a:r>
              <a:rPr lang="en-IN" sz="2400" dirty="0"/>
              <a:t>column without considering NULL values</a:t>
            </a:r>
            <a:endParaRPr lang="en-US" sz="2400" dirty="0"/>
          </a:p>
          <a:p>
            <a:endParaRPr lang="en-IN" sz="2400" b="1" u="sng" dirty="0"/>
          </a:p>
          <a:p>
            <a:r>
              <a:rPr lang="en-IN" sz="2400" b="1" u="sng" dirty="0"/>
              <a:t>Syntax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avg</a:t>
            </a:r>
            <a:r>
              <a:rPr lang="en-US" sz="1900" b="1" dirty="0">
                <a:solidFill>
                  <a:srgbClr val="0070C0"/>
                </a:solidFill>
              </a:rPr>
              <a:t>(</a:t>
            </a:r>
            <a:r>
              <a:rPr lang="en-US" sz="1900" b="1" dirty="0" err="1">
                <a:solidFill>
                  <a:srgbClr val="0070C0"/>
                </a:solidFill>
              </a:rPr>
              <a:t>col_name</a:t>
            </a:r>
            <a:r>
              <a:rPr lang="en-US" sz="1900" b="1" dirty="0">
                <a:solidFill>
                  <a:srgbClr val="0070C0"/>
                </a:solidFill>
              </a:rPr>
              <a:t> or </a:t>
            </a:r>
            <a:r>
              <a:rPr lang="en-US" sz="1900" b="1" dirty="0" err="1">
                <a:solidFill>
                  <a:srgbClr val="0070C0"/>
                </a:solidFill>
              </a:rPr>
              <a:t>expr</a:t>
            </a:r>
            <a:r>
              <a:rPr lang="en-US" sz="1900" b="1" dirty="0">
                <a:solidFill>
                  <a:srgbClr val="0070C0"/>
                </a:solidFill>
              </a:rPr>
              <a:t>)</a:t>
            </a:r>
          </a:p>
          <a:p>
            <a:endParaRPr lang="en-US" sz="2400" b="1" u="sng" dirty="0"/>
          </a:p>
          <a:p>
            <a:r>
              <a:rPr lang="en-US" sz="2400" b="1" u="sng" dirty="0"/>
              <a:t>Arguments:</a:t>
            </a:r>
          </a:p>
          <a:p>
            <a:pPr lvl="1" fontAlgn="base"/>
            <a:r>
              <a:rPr lang="en-IN" b="1" dirty="0" err="1">
                <a:solidFill>
                  <a:srgbClr val="C00000"/>
                </a:solidFill>
              </a:rPr>
              <a:t>Col_name</a:t>
            </a:r>
            <a:r>
              <a:rPr lang="en-IN" b="1" dirty="0">
                <a:solidFill>
                  <a:srgbClr val="C00000"/>
                </a:solidFill>
              </a:rPr>
              <a:t> or </a:t>
            </a:r>
            <a:r>
              <a:rPr lang="en-IN" b="1" dirty="0" err="1">
                <a:solidFill>
                  <a:srgbClr val="C00000"/>
                </a:solidFill>
              </a:rPr>
              <a:t>expr</a:t>
            </a:r>
            <a:r>
              <a:rPr lang="en-IN" dirty="0">
                <a:solidFill>
                  <a:srgbClr val="C00000"/>
                </a:solidFill>
              </a:rPr>
              <a:t> :</a:t>
            </a:r>
            <a:r>
              <a:rPr lang="en-IN" dirty="0"/>
              <a:t> This is the </a:t>
            </a:r>
            <a:r>
              <a:rPr lang="en-IN" b="1" dirty="0">
                <a:solidFill>
                  <a:srgbClr val="0070C0"/>
                </a:solidFill>
              </a:rPr>
              <a:t>column name </a:t>
            </a:r>
            <a:r>
              <a:rPr lang="en-IN" dirty="0"/>
              <a:t>on which the function will be applied. We also can pass the an expression which results into a numeric value</a:t>
            </a:r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endParaRPr lang="en-US" sz="19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0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f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858312" cy="50006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6398</TotalTime>
  <Words>231</Words>
  <Application>Microsoft Office PowerPoint</Application>
  <PresentationFormat>On-screen Show (4:3)</PresentationFormat>
  <Paragraphs>63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Group Functions</vt:lpstr>
      <vt:lpstr> Group Functions</vt:lpstr>
      <vt:lpstr> The Function SUM ()</vt:lpstr>
      <vt:lpstr> Examples</vt:lpstr>
      <vt:lpstr> The Function AVG ()</vt:lpstr>
      <vt:lpstr>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532</cp:revision>
  <dcterms:created xsi:type="dcterms:W3CDTF">2015-12-21T13:46:48Z</dcterms:created>
  <dcterms:modified xsi:type="dcterms:W3CDTF">2021-09-30T05:28:28Z</dcterms:modified>
</cp:coreProperties>
</file>