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575" r:id="rId4"/>
    <p:sldId id="721" r:id="rId5"/>
    <p:sldId id="722" r:id="rId6"/>
    <p:sldId id="698" r:id="rId7"/>
    <p:sldId id="723" r:id="rId8"/>
    <p:sldId id="724" r:id="rId9"/>
    <p:sldId id="700" r:id="rId10"/>
    <p:sldId id="702" r:id="rId11"/>
    <p:sldId id="726" r:id="rId12"/>
    <p:sldId id="728" r:id="rId13"/>
    <p:sldId id="729" r:id="rId14"/>
    <p:sldId id="730" r:id="rId15"/>
    <p:sldId id="731" r:id="rId16"/>
    <p:sldId id="727" r:id="rId17"/>
    <p:sldId id="733" r:id="rId18"/>
    <p:sldId id="732" r:id="rId19"/>
    <p:sldId id="734" r:id="rId20"/>
    <p:sldId id="735" r:id="rId21"/>
    <p:sldId id="725" r:id="rId22"/>
    <p:sldId id="736" r:id="rId23"/>
    <p:sldId id="737" r:id="rId24"/>
    <p:sldId id="688" r:id="rId25"/>
    <p:sldId id="738" r:id="rId26"/>
    <p:sldId id="73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76E1EE9-A290-4323-82BC-30FAE65B8A7A}"/>
    <pc:docChg chg="modSld">
      <pc:chgData name="Sharma Computer Academy" userId="08476b32c11f4418" providerId="LiveId" clId="{176E1EE9-A290-4323-82BC-30FAE65B8A7A}" dt="2021-10-01T07:16:53.389" v="50" actId="113"/>
      <pc:docMkLst>
        <pc:docMk/>
      </pc:docMkLst>
      <pc:sldChg chg="modSp">
        <pc:chgData name="Sharma Computer Academy" userId="08476b32c11f4418" providerId="LiveId" clId="{176E1EE9-A290-4323-82BC-30FAE65B8A7A}" dt="2021-10-01T07:14:31.090" v="15" actId="113"/>
        <pc:sldMkLst>
          <pc:docMk/>
          <pc:sldMk cId="0" sldId="702"/>
        </pc:sldMkLst>
        <pc:spChg chg="mod">
          <ac:chgData name="Sharma Computer Academy" userId="08476b32c11f4418" providerId="LiveId" clId="{176E1EE9-A290-4323-82BC-30FAE65B8A7A}" dt="2021-10-01T07:14:31.090" v="15" actId="113"/>
          <ac:spMkLst>
            <pc:docMk/>
            <pc:sldMk cId="0" sldId="70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76E1EE9-A290-4323-82BC-30FAE65B8A7A}" dt="2021-10-01T07:13:40.055" v="1" actId="113"/>
        <pc:sldMkLst>
          <pc:docMk/>
          <pc:sldMk cId="0" sldId="721"/>
        </pc:sldMkLst>
        <pc:spChg chg="mod">
          <ac:chgData name="Sharma Computer Academy" userId="08476b32c11f4418" providerId="LiveId" clId="{176E1EE9-A290-4323-82BC-30FAE65B8A7A}" dt="2021-10-01T07:13:40.055" v="1" actId="113"/>
          <ac:spMkLst>
            <pc:docMk/>
            <pc:sldMk cId="0" sldId="72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76E1EE9-A290-4323-82BC-30FAE65B8A7A}" dt="2021-10-01T07:13:53.886" v="7" actId="113"/>
        <pc:sldMkLst>
          <pc:docMk/>
          <pc:sldMk cId="0" sldId="722"/>
        </pc:sldMkLst>
        <pc:spChg chg="mod">
          <ac:chgData name="Sharma Computer Academy" userId="08476b32c11f4418" providerId="LiveId" clId="{176E1EE9-A290-4323-82BC-30FAE65B8A7A}" dt="2021-10-01T07:13:53.886" v="7" actId="113"/>
          <ac:spMkLst>
            <pc:docMk/>
            <pc:sldMk cId="0" sldId="7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176E1EE9-A290-4323-82BC-30FAE65B8A7A}" dt="2021-10-01T07:16:53.389" v="50" actId="113"/>
        <pc:sldMkLst>
          <pc:docMk/>
          <pc:sldMk cId="0" sldId="725"/>
        </pc:sldMkLst>
        <pc:spChg chg="mod">
          <ac:chgData name="Sharma Computer Academy" userId="08476b32c11f4418" providerId="LiveId" clId="{176E1EE9-A290-4323-82BC-30FAE65B8A7A}" dt="2021-10-01T07:16:53.389" v="50" actId="113"/>
          <ac:spMkLst>
            <pc:docMk/>
            <pc:sldMk cId="0" sldId="72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76E1EE9-A290-4323-82BC-30FAE65B8A7A}" dt="2021-10-01T07:14:54.901" v="21" actId="113"/>
        <pc:sldMkLst>
          <pc:docMk/>
          <pc:sldMk cId="0" sldId="726"/>
        </pc:sldMkLst>
        <pc:spChg chg="mod">
          <ac:chgData name="Sharma Computer Academy" userId="08476b32c11f4418" providerId="LiveId" clId="{176E1EE9-A290-4323-82BC-30FAE65B8A7A}" dt="2021-10-01T07:14:54.901" v="21" actId="113"/>
          <ac:spMkLst>
            <pc:docMk/>
            <pc:sldMk cId="0" sldId="7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176E1EE9-A290-4323-82BC-30FAE65B8A7A}" dt="2021-10-01T07:16:05.579" v="41" actId="113"/>
        <pc:sldMkLst>
          <pc:docMk/>
          <pc:sldMk cId="0" sldId="727"/>
        </pc:sldMkLst>
        <pc:spChg chg="mod">
          <ac:chgData name="Sharma Computer Academy" userId="08476b32c11f4418" providerId="LiveId" clId="{176E1EE9-A290-4323-82BC-30FAE65B8A7A}" dt="2021-10-01T07:16:05.579" v="41" actId="113"/>
          <ac:spMkLst>
            <pc:docMk/>
            <pc:sldMk cId="0" sldId="7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176E1EE9-A290-4323-82BC-30FAE65B8A7A}" dt="2021-10-01T07:15:47.805" v="37" actId="113"/>
        <pc:sldMkLst>
          <pc:docMk/>
          <pc:sldMk cId="0" sldId="731"/>
        </pc:sldMkLst>
        <pc:spChg chg="mod">
          <ac:chgData name="Sharma Computer Academy" userId="08476b32c11f4418" providerId="LiveId" clId="{176E1EE9-A290-4323-82BC-30FAE65B8A7A}" dt="2021-10-01T07:15:47.805" v="37" actId="113"/>
          <ac:spMkLst>
            <pc:docMk/>
            <pc:sldMk cId="0" sldId="73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>
                <a:solidFill>
                  <a:srgbClr val="FF0000"/>
                </a:solidFill>
              </a:rPr>
              <a:t>Lecture 16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GROUP BY And NULL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When we </a:t>
            </a:r>
            <a:r>
              <a:rPr lang="en-IN" sz="2400" b="1" dirty="0">
                <a:solidFill>
                  <a:srgbClr val="0070C0"/>
                </a:solidFill>
              </a:rPr>
              <a:t>GROUP BY </a:t>
            </a:r>
            <a:r>
              <a:rPr lang="en-IN" sz="2400" dirty="0"/>
              <a:t>a </a:t>
            </a:r>
            <a:r>
              <a:rPr lang="en-IN" sz="2400" b="1" dirty="0">
                <a:solidFill>
                  <a:srgbClr val="002060"/>
                </a:solidFill>
              </a:rPr>
              <a:t>column</a:t>
            </a:r>
            <a:r>
              <a:rPr lang="en-IN" sz="2400" dirty="0"/>
              <a:t> that contains </a:t>
            </a:r>
            <a:r>
              <a:rPr lang="en-IN" sz="2400" b="1" dirty="0">
                <a:solidFill>
                  <a:srgbClr val="C00000"/>
                </a:solidFill>
              </a:rPr>
              <a:t>NULL </a:t>
            </a:r>
            <a:r>
              <a:rPr lang="en-IN" sz="2400" dirty="0"/>
              <a:t>values for </a:t>
            </a:r>
            <a:r>
              <a:rPr lang="en-IN" sz="2400" b="1" dirty="0">
                <a:solidFill>
                  <a:srgbClr val="7030A0"/>
                </a:solidFill>
              </a:rPr>
              <a:t>some rows</a:t>
            </a:r>
            <a:r>
              <a:rPr lang="en-IN" sz="2400" dirty="0"/>
              <a:t>, all the rows with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IN" sz="2400" dirty="0"/>
              <a:t> values are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placed into a single group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presented as one summary r</a:t>
            </a:r>
            <a:r>
              <a:rPr lang="en-IN" sz="2400" dirty="0"/>
              <a:t>ow in the output. </a:t>
            </a:r>
          </a:p>
          <a:p>
            <a:endParaRPr lang="en-IN" sz="2400" b="1" u="sng" dirty="0"/>
          </a:p>
          <a:p>
            <a:r>
              <a:rPr lang="en-IN" sz="2400" b="1" u="sng" dirty="0"/>
              <a:t>For Example: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Comm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, Count(*)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Group by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Comm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by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929198"/>
            <a:ext cx="8858312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Can We Remove NULL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Yes, we can </a:t>
            </a:r>
            <a:r>
              <a:rPr lang="en-IN" sz="2400" dirty="0"/>
              <a:t>remove </a:t>
            </a:r>
            <a:r>
              <a:rPr lang="en-IN" sz="2400" b="1" dirty="0">
                <a:solidFill>
                  <a:srgbClr val="C00000"/>
                </a:solidFill>
              </a:rPr>
              <a:t>NULL</a:t>
            </a:r>
            <a:r>
              <a:rPr lang="en-IN" sz="2400" dirty="0"/>
              <a:t> from </a:t>
            </a:r>
            <a:r>
              <a:rPr lang="en-IN" sz="2400" b="1" dirty="0">
                <a:solidFill>
                  <a:srgbClr val="7030A0"/>
                </a:solidFill>
              </a:rPr>
              <a:t>being grouped </a:t>
            </a:r>
            <a:r>
              <a:rPr lang="en-IN" sz="2400" dirty="0"/>
              <a:t>by using </a:t>
            </a:r>
            <a:r>
              <a:rPr lang="en-IN" sz="2400" b="1" dirty="0">
                <a:solidFill>
                  <a:srgbClr val="0070C0"/>
                </a:solidFill>
              </a:rPr>
              <a:t>WHERE</a:t>
            </a:r>
            <a:r>
              <a:rPr lang="en-IN" sz="2400" dirty="0"/>
              <a:t> clause in the </a:t>
            </a:r>
            <a:r>
              <a:rPr lang="en-IN" sz="2400" b="1" dirty="0">
                <a:solidFill>
                  <a:srgbClr val="002060"/>
                </a:solidFill>
              </a:rPr>
              <a:t>QUERY</a:t>
            </a:r>
            <a:r>
              <a:rPr lang="en-IN" sz="2400" dirty="0"/>
              <a:t>.</a:t>
            </a:r>
          </a:p>
          <a:p>
            <a:endParaRPr lang="en-IN" sz="2400" b="1" u="sng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While executing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002060"/>
                </a:solidFill>
              </a:rPr>
              <a:t>SQL </a:t>
            </a:r>
            <a:r>
              <a:rPr lang="en-IN" sz="2400" dirty="0"/>
              <a:t>statement with a </a:t>
            </a:r>
            <a:r>
              <a:rPr lang="en-IN" sz="2400" b="1" dirty="0">
                <a:solidFill>
                  <a:srgbClr val="0070C0"/>
                </a:solidFill>
              </a:rPr>
              <a:t>WHERE</a:t>
            </a:r>
            <a:r>
              <a:rPr lang="en-IN" sz="2400" dirty="0"/>
              <a:t> clause and a </a:t>
            </a:r>
            <a:r>
              <a:rPr lang="en-IN" sz="2400" b="1" dirty="0">
                <a:solidFill>
                  <a:srgbClr val="0070C0"/>
                </a:solidFill>
              </a:rPr>
              <a:t>GROUP BY </a:t>
            </a:r>
            <a:r>
              <a:rPr lang="en-IN" sz="2400" dirty="0"/>
              <a:t>clause,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first applies the </a:t>
            </a:r>
            <a:r>
              <a:rPr lang="en-IN" sz="2400" b="1" dirty="0">
                <a:solidFill>
                  <a:srgbClr val="0070C0"/>
                </a:solidFill>
              </a:rPr>
              <a:t>WHERE</a:t>
            </a:r>
            <a:r>
              <a:rPr lang="en-IN" sz="2400" dirty="0"/>
              <a:t> clause 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filters out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rows</a:t>
            </a:r>
            <a:r>
              <a:rPr lang="en-IN" sz="2400" dirty="0"/>
              <a:t> that </a:t>
            </a:r>
            <a:r>
              <a:rPr lang="en-IN" sz="2400" b="1" dirty="0">
                <a:solidFill>
                  <a:schemeClr val="accent1"/>
                </a:solidFill>
              </a:rPr>
              <a:t>don’t satisfy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WHERE</a:t>
            </a:r>
            <a:r>
              <a:rPr lang="en-IN" sz="2400" dirty="0"/>
              <a:t> condition.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Then , the rows </a:t>
            </a:r>
            <a:r>
              <a:rPr lang="en-IN" sz="2400" dirty="0"/>
              <a:t>that satisfy the </a:t>
            </a:r>
            <a:r>
              <a:rPr lang="en-IN" sz="2400" b="1" dirty="0">
                <a:solidFill>
                  <a:srgbClr val="0070C0"/>
                </a:solidFill>
              </a:rPr>
              <a:t>WHERE</a:t>
            </a:r>
            <a:r>
              <a:rPr lang="en-IN" sz="2400" dirty="0"/>
              <a:t> clause are then </a:t>
            </a:r>
            <a:r>
              <a:rPr lang="en-IN" sz="2400" b="1" dirty="0">
                <a:solidFill>
                  <a:srgbClr val="7030A0"/>
                </a:solidFill>
              </a:rPr>
              <a:t>grouped </a:t>
            </a:r>
            <a:r>
              <a:rPr lang="en-IN" sz="2400" dirty="0"/>
              <a:t>using the </a:t>
            </a:r>
            <a:r>
              <a:rPr lang="en-IN" sz="2400" b="1" dirty="0">
                <a:solidFill>
                  <a:srgbClr val="0070C0"/>
                </a:solidFill>
              </a:rPr>
              <a:t>GROUP BY </a:t>
            </a:r>
            <a:r>
              <a:rPr lang="en-IN" sz="2400" dirty="0"/>
              <a:t>clause.</a:t>
            </a:r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Can We Remove NULL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grby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8715436" cy="492922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Filtering Results Of </a:t>
            </a:r>
            <a:br>
              <a:rPr lang="en-US" sz="3200" b="1" dirty="0"/>
            </a:br>
            <a:r>
              <a:rPr lang="en-US" sz="3200" b="1" dirty="0"/>
              <a:t>Group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</a:t>
            </a:r>
            <a:r>
              <a:rPr lang="en-US" sz="2400" b="1" dirty="0">
                <a:solidFill>
                  <a:srgbClr val="00B050"/>
                </a:solidFill>
              </a:rPr>
              <a:t>filter</a:t>
            </a:r>
            <a:r>
              <a:rPr lang="en-US" sz="2400" dirty="0"/>
              <a:t> the results of </a:t>
            </a:r>
            <a:r>
              <a:rPr lang="en-US" sz="2400" b="1" dirty="0">
                <a:solidFill>
                  <a:srgbClr val="0070C0"/>
                </a:solidFill>
              </a:rPr>
              <a:t>GROUP BY </a:t>
            </a:r>
            <a:r>
              <a:rPr lang="en-US" sz="2400" dirty="0"/>
              <a:t>, we can use </a:t>
            </a:r>
            <a:r>
              <a:rPr lang="en-US" sz="2400" b="1" dirty="0">
                <a:solidFill>
                  <a:srgbClr val="0070C0"/>
                </a:solidFill>
              </a:rPr>
              <a:t>HAVING</a:t>
            </a:r>
            <a:r>
              <a:rPr lang="en-US" sz="2400" dirty="0"/>
              <a:t> clause.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purpose of the </a:t>
            </a:r>
            <a:r>
              <a:rPr lang="en-IN" sz="2400" b="1" dirty="0">
                <a:solidFill>
                  <a:srgbClr val="0070C0"/>
                </a:solidFill>
              </a:rPr>
              <a:t>HAVING</a:t>
            </a:r>
            <a:r>
              <a:rPr lang="en-IN" sz="2400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clause is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eliminate groups</a:t>
            </a:r>
            <a:r>
              <a:rPr lang="en-IN" sz="2400" dirty="0"/>
              <a:t>, just as the </a:t>
            </a:r>
            <a:r>
              <a:rPr lang="en-IN" sz="2400" b="1" dirty="0">
                <a:solidFill>
                  <a:srgbClr val="0070C0"/>
                </a:solidFill>
              </a:rPr>
              <a:t>WHERE</a:t>
            </a:r>
            <a:r>
              <a:rPr lang="en-IN" sz="2400" dirty="0"/>
              <a:t> clause is used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eliminate rows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If a query has a </a:t>
            </a:r>
            <a:r>
              <a:rPr lang="en-IN" sz="2400" b="1" dirty="0">
                <a:solidFill>
                  <a:srgbClr val="0070C0"/>
                </a:solidFill>
              </a:rPr>
              <a:t>HAVING</a:t>
            </a:r>
            <a:r>
              <a:rPr lang="en-IN" sz="2400" dirty="0"/>
              <a:t> clause along with a </a:t>
            </a:r>
            <a:r>
              <a:rPr lang="en-IN" sz="2400" b="1" dirty="0">
                <a:solidFill>
                  <a:srgbClr val="0070C0"/>
                </a:solidFill>
              </a:rPr>
              <a:t>GROUP BY </a:t>
            </a:r>
            <a:r>
              <a:rPr lang="en-IN" sz="2400" dirty="0"/>
              <a:t>clause, the </a:t>
            </a:r>
            <a:r>
              <a:rPr lang="en-IN" sz="2400" b="1" dirty="0">
                <a:solidFill>
                  <a:srgbClr val="7030A0"/>
                </a:solidFill>
              </a:rPr>
              <a:t>result set </a:t>
            </a:r>
            <a:r>
              <a:rPr lang="en-IN" sz="2400" dirty="0"/>
              <a:t>will include </a:t>
            </a:r>
            <a:r>
              <a:rPr lang="en-IN" sz="2400" b="1" u="sng" dirty="0">
                <a:solidFill>
                  <a:srgbClr val="002060"/>
                </a:solidFill>
              </a:rPr>
              <a:t>only the groups that satisfy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condition specified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70C0"/>
                </a:solidFill>
              </a:rPr>
              <a:t>HAVING</a:t>
            </a:r>
            <a:r>
              <a:rPr lang="en-IN" sz="2400" dirty="0"/>
              <a:t> clause.</a:t>
            </a:r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Filtering Results Of </a:t>
            </a:r>
            <a:br>
              <a:rPr lang="en-US" sz="3200" b="1" dirty="0"/>
            </a:br>
            <a:r>
              <a:rPr lang="en-US" sz="3200" b="1" dirty="0"/>
              <a:t>Group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/>
              <a:t>For example </a:t>
            </a:r>
            <a:r>
              <a:rPr lang="en-US" sz="2400" dirty="0"/>
              <a:t>, suppose we want to find the </a:t>
            </a:r>
            <a:r>
              <a:rPr lang="en-US" sz="2400" b="1" dirty="0">
                <a:solidFill>
                  <a:srgbClr val="0070C0"/>
                </a:solidFill>
              </a:rPr>
              <a:t>number of employees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each department </a:t>
            </a:r>
            <a:r>
              <a:rPr lang="en-US" sz="2400" dirty="0"/>
              <a:t>but want to </a:t>
            </a:r>
            <a:r>
              <a:rPr lang="en-US" sz="2400" b="1" dirty="0">
                <a:solidFill>
                  <a:srgbClr val="00B050"/>
                </a:solidFill>
              </a:rPr>
              <a:t>consider only </a:t>
            </a:r>
            <a:r>
              <a:rPr lang="en-US" sz="2400" dirty="0"/>
              <a:t>departments </a:t>
            </a:r>
            <a:r>
              <a:rPr lang="en-US" sz="2400" b="1" dirty="0">
                <a:solidFill>
                  <a:srgbClr val="C00000"/>
                </a:solidFill>
              </a:rPr>
              <a:t>10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20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In this case the query will be</a:t>
            </a:r>
          </a:p>
          <a:p>
            <a:pPr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deptno,count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(*)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Group by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deptno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Having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deptno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in(10,20);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by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3929066"/>
            <a:ext cx="5786478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If WHERE Is There ,</a:t>
            </a:r>
            <a:br>
              <a:rPr lang="en-US" sz="3200" b="1" dirty="0"/>
            </a:br>
            <a:r>
              <a:rPr lang="en-US" sz="3200" b="1" dirty="0"/>
              <a:t>Then Why HAVING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Now looking at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2060"/>
                </a:solidFill>
              </a:rPr>
              <a:t>above query </a:t>
            </a:r>
            <a:r>
              <a:rPr lang="en-US" sz="2400" dirty="0"/>
              <a:t>you </a:t>
            </a:r>
            <a:r>
              <a:rPr lang="en-US" sz="2400" b="1" dirty="0">
                <a:solidFill>
                  <a:srgbClr val="7030A0"/>
                </a:solidFill>
              </a:rPr>
              <a:t>might think </a:t>
            </a:r>
            <a:r>
              <a:rPr lang="en-US" sz="2400" dirty="0"/>
              <a:t>that this can be </a:t>
            </a:r>
            <a:r>
              <a:rPr lang="en-US" sz="2400" b="1" dirty="0">
                <a:solidFill>
                  <a:srgbClr val="00B050"/>
                </a:solidFill>
              </a:rPr>
              <a:t>easily done </a:t>
            </a:r>
            <a:r>
              <a:rPr lang="en-US" sz="2400" dirty="0"/>
              <a:t>with </a:t>
            </a:r>
            <a:r>
              <a:rPr lang="en-US" sz="2400" b="1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also, which is </a:t>
            </a:r>
            <a:r>
              <a:rPr lang="en-US" sz="2400" b="1" dirty="0">
                <a:solidFill>
                  <a:schemeClr val="accent1"/>
                </a:solidFill>
              </a:rPr>
              <a:t>absolutely true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And this raises the question </a:t>
            </a:r>
            <a:r>
              <a:rPr lang="en-US" sz="2400" dirty="0"/>
              <a:t>why to use </a:t>
            </a:r>
            <a:r>
              <a:rPr lang="en-US" sz="2400" b="1" dirty="0">
                <a:solidFill>
                  <a:srgbClr val="C00000"/>
                </a:solidFill>
              </a:rPr>
              <a:t>HAVING</a:t>
            </a:r>
            <a:r>
              <a:rPr lang="en-US" sz="2400" dirty="0"/>
              <a:t> , when we have </a:t>
            </a:r>
            <a:r>
              <a:rPr lang="en-US" sz="2400" b="1" dirty="0">
                <a:solidFill>
                  <a:srgbClr val="C00000"/>
                </a:solidFill>
              </a:rPr>
              <a:t>WHERE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by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8"/>
            <a:ext cx="8715436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WHERE </a:t>
            </a:r>
            <a:r>
              <a:rPr lang="en-US" sz="3200" b="1" dirty="0" err="1"/>
              <a:t>vs</a:t>
            </a:r>
            <a:r>
              <a:rPr lang="en-US" sz="3200" b="1" dirty="0"/>
              <a:t> HAVING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WHERE</a:t>
            </a:r>
            <a:r>
              <a:rPr lang="en-IN" sz="2400" dirty="0"/>
              <a:t> can </a:t>
            </a:r>
            <a:r>
              <a:rPr lang="en-IN" sz="2400" b="1" dirty="0">
                <a:solidFill>
                  <a:srgbClr val="00B050"/>
                </a:solidFill>
              </a:rPr>
              <a:t>only be used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en-IN" sz="2400" dirty="0"/>
              <a:t> on the basis of </a:t>
            </a:r>
            <a:r>
              <a:rPr lang="en-IN" sz="2400" b="1" dirty="0">
                <a:solidFill>
                  <a:srgbClr val="7030A0"/>
                </a:solidFill>
              </a:rPr>
              <a:t>scalar values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not on the basis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70C0"/>
                </a:solidFill>
              </a:rPr>
              <a:t>group functions </a:t>
            </a:r>
            <a:r>
              <a:rPr lang="en-IN" sz="2400" dirty="0"/>
              <a:t>.</a:t>
            </a:r>
            <a:br>
              <a:rPr lang="en-IN" sz="2400" dirty="0"/>
            </a:br>
            <a:endParaRPr lang="en-IN" sz="2400" dirty="0"/>
          </a:p>
          <a:p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For example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suppose we want to find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number of employees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each department </a:t>
            </a:r>
            <a:r>
              <a:rPr lang="en-US" sz="2400" dirty="0"/>
              <a:t>but want to </a:t>
            </a:r>
            <a:r>
              <a:rPr lang="en-US" sz="2400" b="1" dirty="0">
                <a:solidFill>
                  <a:srgbClr val="00B050"/>
                </a:solidFill>
              </a:rPr>
              <a:t>consider only </a:t>
            </a:r>
            <a:r>
              <a:rPr lang="en-US" sz="2400" dirty="0"/>
              <a:t>those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departments where</a:t>
            </a:r>
            <a:r>
              <a:rPr lang="en-US" sz="2400" b="1" dirty="0">
                <a:solidFill>
                  <a:srgbClr val="C00000"/>
                </a:solidFill>
              </a:rPr>
              <a:t> number of employees working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more than 3</a:t>
            </a:r>
            <a:r>
              <a:rPr lang="en-IN" sz="2400" dirty="0"/>
              <a:t> 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WHERE </a:t>
            </a:r>
            <a:r>
              <a:rPr lang="en-US" sz="3200" b="1" dirty="0" err="1"/>
              <a:t>vs</a:t>
            </a:r>
            <a:r>
              <a:rPr lang="en-US" sz="3200" b="1" dirty="0"/>
              <a:t> HAVING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Now we cannot use </a:t>
            </a:r>
            <a:r>
              <a:rPr lang="en-US" sz="2400" b="1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in this case because </a:t>
            </a:r>
            <a:r>
              <a:rPr lang="en-US" sz="2400" b="1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does not allow using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GROUP FUNCTIONS </a:t>
            </a:r>
            <a:r>
              <a:rPr lang="en-US" sz="2400" dirty="0"/>
              <a:t>as t</a:t>
            </a:r>
            <a:r>
              <a:rPr lang="en-IN" sz="2400" dirty="0"/>
              <a:t>he </a:t>
            </a:r>
            <a:r>
              <a:rPr lang="en-IN" sz="2400" b="1" dirty="0">
                <a:solidFill>
                  <a:srgbClr val="00B050"/>
                </a:solidFill>
              </a:rPr>
              <a:t>results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7030A0"/>
                </a:solidFill>
              </a:rPr>
              <a:t>aggregate function </a:t>
            </a:r>
            <a:r>
              <a:rPr lang="en-IN" sz="2400" dirty="0"/>
              <a:t>cannot be </a:t>
            </a:r>
            <a:r>
              <a:rPr lang="en-IN" sz="2400" b="1" dirty="0">
                <a:solidFill>
                  <a:srgbClr val="C00000"/>
                </a:solidFill>
              </a:rPr>
              <a:t>determined</a:t>
            </a:r>
            <a:r>
              <a:rPr lang="en-IN" sz="2400" dirty="0"/>
              <a:t> until after the </a:t>
            </a:r>
            <a:r>
              <a:rPr lang="en-IN" sz="2400" b="1" dirty="0">
                <a:solidFill>
                  <a:srgbClr val="0070C0"/>
                </a:solidFill>
              </a:rPr>
              <a:t>grouping </a:t>
            </a:r>
            <a:r>
              <a:rPr lang="en-IN" sz="2400" dirty="0"/>
              <a:t>takes place.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by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14686"/>
            <a:ext cx="8858312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WHERE </a:t>
            </a:r>
            <a:r>
              <a:rPr lang="en-US" sz="3200" b="1" dirty="0" err="1"/>
              <a:t>vs</a:t>
            </a:r>
            <a:r>
              <a:rPr lang="en-US" sz="3200" b="1" dirty="0"/>
              <a:t> HAVING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However the </a:t>
            </a:r>
            <a:r>
              <a:rPr lang="en-IN" sz="2400" b="1" dirty="0">
                <a:solidFill>
                  <a:srgbClr val="00B050"/>
                </a:solidFill>
              </a:rPr>
              <a:t>same query </a:t>
            </a:r>
            <a:r>
              <a:rPr lang="en-IN" sz="2400" dirty="0"/>
              <a:t>can be easily done using </a:t>
            </a:r>
            <a:r>
              <a:rPr lang="en-IN" sz="2400" b="1" dirty="0">
                <a:solidFill>
                  <a:srgbClr val="0070C0"/>
                </a:solidFill>
              </a:rPr>
              <a:t>HAVING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by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285992"/>
            <a:ext cx="8786874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WHERE </a:t>
            </a:r>
            <a:r>
              <a:rPr lang="en-US" sz="3200" b="1" dirty="0" err="1"/>
              <a:t>vs</a:t>
            </a:r>
            <a:r>
              <a:rPr lang="en-US" sz="3200" b="1" dirty="0"/>
              <a:t> HAVING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But </a:t>
            </a:r>
            <a:r>
              <a:rPr lang="en-IN" sz="2400" b="1" dirty="0">
                <a:solidFill>
                  <a:srgbClr val="0070C0"/>
                </a:solidFill>
              </a:rPr>
              <a:t>HAVING</a:t>
            </a:r>
            <a:r>
              <a:rPr lang="en-IN" sz="2400" dirty="0"/>
              <a:t> also has a </a:t>
            </a:r>
            <a:r>
              <a:rPr lang="en-IN" sz="2400" b="1" dirty="0">
                <a:solidFill>
                  <a:srgbClr val="C00000"/>
                </a:solidFill>
              </a:rPr>
              <a:t>restriction</a:t>
            </a:r>
            <a:r>
              <a:rPr lang="en-IN" sz="2400" dirty="0"/>
              <a:t> , which is that: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 </a:t>
            </a:r>
            <a:r>
              <a:rPr lang="en-US" sz="2000" b="1" dirty="0">
                <a:solidFill>
                  <a:srgbClr val="0070C0"/>
                </a:solidFill>
              </a:rPr>
              <a:t>HAVING</a:t>
            </a:r>
            <a:r>
              <a:rPr lang="en-US" sz="2000" dirty="0"/>
              <a:t> filters on the basis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SCALAR VALUE </a:t>
            </a:r>
            <a:r>
              <a:rPr lang="en-US" sz="2000" dirty="0"/>
              <a:t>then </a:t>
            </a:r>
            <a:r>
              <a:rPr lang="en-US" sz="2000" b="1" dirty="0">
                <a:solidFill>
                  <a:srgbClr val="00B050"/>
                </a:solidFill>
              </a:rPr>
              <a:t>the column being used</a:t>
            </a:r>
            <a:r>
              <a:rPr lang="en-US" sz="2000" dirty="0"/>
              <a:t> must be a part of </a:t>
            </a:r>
            <a:r>
              <a:rPr lang="en-US" sz="2000" b="1" dirty="0">
                <a:solidFill>
                  <a:srgbClr val="0070C0"/>
                </a:solidFill>
              </a:rPr>
              <a:t>GROUP BY</a:t>
            </a:r>
            <a:r>
              <a:rPr lang="en-US" sz="2000" dirty="0"/>
              <a:t>. For example if </a:t>
            </a:r>
            <a:r>
              <a:rPr lang="en-US" sz="2000" b="1" dirty="0">
                <a:solidFill>
                  <a:srgbClr val="C00000"/>
                </a:solidFill>
              </a:rPr>
              <a:t>GROUPING</a:t>
            </a:r>
            <a:r>
              <a:rPr lang="en-US" sz="2000" dirty="0"/>
              <a:t> has been done on the basis of </a:t>
            </a:r>
            <a:r>
              <a:rPr lang="en-US" sz="2000" b="1" dirty="0">
                <a:solidFill>
                  <a:srgbClr val="7030A0"/>
                </a:solidFill>
              </a:rPr>
              <a:t>DEPTNO</a:t>
            </a:r>
            <a:r>
              <a:rPr lang="en-US" sz="2000" dirty="0"/>
              <a:t> then we cannot filter on the basis of </a:t>
            </a:r>
            <a:r>
              <a:rPr lang="en-US" sz="2000" b="1" dirty="0">
                <a:solidFill>
                  <a:srgbClr val="7030A0"/>
                </a:solidFill>
              </a:rPr>
              <a:t>HIREDATE</a:t>
            </a:r>
            <a:r>
              <a:rPr lang="en-US" sz="2000" dirty="0"/>
              <a:t> as a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single value expression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If </a:t>
            </a:r>
            <a:r>
              <a:rPr lang="en-US" sz="2000" b="1" dirty="0">
                <a:solidFill>
                  <a:srgbClr val="0070C0"/>
                </a:solidFill>
              </a:rPr>
              <a:t>HAVING</a:t>
            </a:r>
            <a:r>
              <a:rPr lang="en-US" sz="2000" dirty="0"/>
              <a:t> filters on the basis of </a:t>
            </a:r>
            <a:r>
              <a:rPr lang="en-US" sz="2000" b="1" dirty="0">
                <a:solidFill>
                  <a:srgbClr val="C00000"/>
                </a:solidFill>
              </a:rPr>
              <a:t>GROUP FUNCTION </a:t>
            </a:r>
            <a:r>
              <a:rPr lang="en-US" sz="2000" dirty="0"/>
              <a:t>, then </a:t>
            </a:r>
            <a:r>
              <a:rPr lang="en-US" sz="2000" b="1" dirty="0">
                <a:solidFill>
                  <a:srgbClr val="00B050"/>
                </a:solidFill>
              </a:rPr>
              <a:t>the column used </a:t>
            </a:r>
            <a:r>
              <a:rPr lang="en-US" sz="2000" dirty="0"/>
              <a:t>may or may not be a part of </a:t>
            </a:r>
            <a:r>
              <a:rPr lang="en-US" sz="2000" b="1" dirty="0">
                <a:solidFill>
                  <a:srgbClr val="0070C0"/>
                </a:solidFill>
              </a:rPr>
              <a:t>GROUP BY</a:t>
            </a:r>
            <a:endParaRPr lang="en-IN" sz="20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GROUP BY Clause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Using WHERE With GROUP BY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Using HAVING With GROUP BY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WHERE </a:t>
            </a:r>
            <a:r>
              <a:rPr lang="en-US" sz="2900" b="1" dirty="0" err="1">
                <a:solidFill>
                  <a:srgbClr val="C00000"/>
                </a:solidFill>
                <a:latin typeface="Corbel" pitchFamily="34" charset="0"/>
              </a:rPr>
              <a:t>vs</a:t>
            </a: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 HAVING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WHERE </a:t>
            </a:r>
            <a:r>
              <a:rPr lang="en-US" sz="3200" b="1" dirty="0" err="1"/>
              <a:t>vs</a:t>
            </a:r>
            <a:r>
              <a:rPr lang="en-US" sz="3200" b="1" dirty="0"/>
              <a:t> HAVING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grby1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15436" cy="200026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rby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4000504"/>
            <a:ext cx="8786874" cy="24288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Can We Use Both WHERE</a:t>
            </a:r>
            <a:br>
              <a:rPr lang="en-US" sz="3200" b="1" dirty="0"/>
            </a:br>
            <a:r>
              <a:rPr lang="en-US" sz="3200" b="1" dirty="0"/>
              <a:t>And HAVING Together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Yes, it is possible</a:t>
            </a:r>
            <a:r>
              <a:rPr lang="en-US" sz="2400" dirty="0"/>
              <a:t> to use both </a:t>
            </a:r>
            <a:r>
              <a:rPr lang="en-US" sz="2400" b="1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HAVING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rgbClr val="C00000"/>
                </a:solidFill>
              </a:rPr>
              <a:t>same query </a:t>
            </a:r>
            <a:r>
              <a:rPr lang="en-US" sz="2400" dirty="0"/>
              <a:t>and this sometimes becomes </a:t>
            </a:r>
            <a:r>
              <a:rPr lang="en-US" sz="2400" b="1" dirty="0">
                <a:solidFill>
                  <a:srgbClr val="00B050"/>
                </a:solidFill>
              </a:rPr>
              <a:t>essential too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This happens when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en-US" sz="2400" dirty="0"/>
              <a:t> both </a:t>
            </a:r>
            <a:r>
              <a:rPr lang="en-US" sz="2400" b="1" dirty="0">
                <a:solidFill>
                  <a:srgbClr val="00B050"/>
                </a:solidFill>
              </a:rPr>
              <a:t>on the basis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7030A0"/>
                </a:solidFill>
              </a:rPr>
              <a:t>SCALAR VALUE </a:t>
            </a:r>
            <a:r>
              <a:rPr lang="en-US" sz="2400" dirty="0"/>
              <a:t>as well as </a:t>
            </a:r>
            <a:r>
              <a:rPr lang="en-US" sz="2400" b="1" dirty="0">
                <a:solidFill>
                  <a:srgbClr val="00B050"/>
                </a:solidFill>
              </a:rPr>
              <a:t>on the basis of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GROUP FUNCTION </a:t>
            </a:r>
            <a:r>
              <a:rPr lang="en-US" sz="2400" dirty="0"/>
              <a:t>result.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Can We Use Both WHERE</a:t>
            </a:r>
            <a:br>
              <a:rPr lang="en-US" sz="3200" b="1" dirty="0"/>
            </a:br>
            <a:r>
              <a:rPr lang="en-US" sz="3200" b="1" dirty="0"/>
              <a:t>And HAVING Together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Now , when we do this:</a:t>
            </a:r>
          </a:p>
          <a:p>
            <a:pPr lvl="1"/>
            <a:endParaRPr lang="en-IN" sz="1900" dirty="0"/>
          </a:p>
          <a:p>
            <a:pPr lvl="1"/>
            <a:r>
              <a:rPr lang="en-IN" sz="2000" dirty="0"/>
              <a:t>The </a:t>
            </a:r>
            <a:r>
              <a:rPr lang="en-IN" sz="2000" b="1" dirty="0">
                <a:solidFill>
                  <a:srgbClr val="0070C0"/>
                </a:solidFill>
              </a:rPr>
              <a:t>WHERE</a:t>
            </a:r>
            <a:r>
              <a:rPr lang="en-IN" sz="2000" dirty="0"/>
              <a:t> clause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executed first</a:t>
            </a:r>
            <a:r>
              <a:rPr lang="en-IN" sz="2000" dirty="0"/>
              <a:t>, and the </a:t>
            </a:r>
            <a:r>
              <a:rPr lang="en-IN" sz="2000" b="1" dirty="0">
                <a:solidFill>
                  <a:srgbClr val="00B050"/>
                </a:solidFill>
              </a:rPr>
              <a:t>rows that don’t satisfy </a:t>
            </a:r>
            <a:r>
              <a:rPr lang="en-IN" sz="2000" dirty="0"/>
              <a:t>the </a:t>
            </a:r>
            <a:r>
              <a:rPr lang="en-IN" sz="2000" b="1" dirty="0">
                <a:solidFill>
                  <a:srgbClr val="0070C0"/>
                </a:solidFill>
              </a:rPr>
              <a:t>WHERE</a:t>
            </a:r>
            <a:r>
              <a:rPr lang="en-IN" sz="2000" dirty="0"/>
              <a:t> condition are </a:t>
            </a:r>
            <a:r>
              <a:rPr lang="en-IN" sz="2000" b="1" dirty="0">
                <a:solidFill>
                  <a:srgbClr val="7030A0"/>
                </a:solidFill>
              </a:rPr>
              <a:t>not passed </a:t>
            </a:r>
            <a:r>
              <a:rPr lang="en-IN" sz="2000" dirty="0"/>
              <a:t>to the </a:t>
            </a:r>
            <a:r>
              <a:rPr lang="en-IN" sz="2000" b="1" dirty="0">
                <a:solidFill>
                  <a:srgbClr val="0070C0"/>
                </a:solidFill>
              </a:rPr>
              <a:t>GROUP BY </a:t>
            </a:r>
            <a:r>
              <a:rPr lang="en-IN" sz="2000" dirty="0"/>
              <a:t>clause. </a:t>
            </a:r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The </a:t>
            </a:r>
            <a:r>
              <a:rPr lang="en-IN" sz="2000" b="1" dirty="0">
                <a:solidFill>
                  <a:srgbClr val="0070C0"/>
                </a:solidFill>
              </a:rPr>
              <a:t>GROUP BY </a:t>
            </a:r>
            <a:r>
              <a:rPr lang="en-IN" sz="2000" dirty="0"/>
              <a:t>clause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summarizes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7030A0"/>
                </a:solidFill>
              </a:rPr>
              <a:t>filtered data </a:t>
            </a:r>
            <a:r>
              <a:rPr lang="en-IN" sz="2000" dirty="0"/>
              <a:t>into </a:t>
            </a:r>
            <a:r>
              <a:rPr lang="en-IN" sz="2000" b="1" dirty="0">
                <a:solidFill>
                  <a:srgbClr val="C00000"/>
                </a:solidFill>
              </a:rPr>
              <a:t>groups</a:t>
            </a:r>
            <a:r>
              <a:rPr lang="en-IN" sz="2000" dirty="0"/>
              <a:t>, and then the </a:t>
            </a:r>
            <a:r>
              <a:rPr lang="en-IN" sz="2000" b="1" dirty="0">
                <a:solidFill>
                  <a:srgbClr val="0070C0"/>
                </a:solidFill>
              </a:rPr>
              <a:t>HAVING</a:t>
            </a:r>
            <a:r>
              <a:rPr lang="en-IN" sz="2000" dirty="0"/>
              <a:t> clause is </a:t>
            </a:r>
            <a:r>
              <a:rPr lang="en-IN" sz="2000" b="1" dirty="0">
                <a:solidFill>
                  <a:srgbClr val="00B050"/>
                </a:solidFill>
              </a:rPr>
              <a:t>applied to the groups </a:t>
            </a:r>
            <a:r>
              <a:rPr lang="en-IN" sz="2000" dirty="0"/>
              <a:t>to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eliminate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C00000"/>
                </a:solidFill>
              </a:rPr>
              <a:t>groups </a:t>
            </a:r>
            <a:r>
              <a:rPr lang="en-IN" sz="2000" dirty="0"/>
              <a:t>that </a:t>
            </a:r>
            <a:r>
              <a:rPr lang="en-IN" sz="2000" b="1" dirty="0">
                <a:solidFill>
                  <a:srgbClr val="00B050"/>
                </a:solidFill>
              </a:rPr>
              <a:t>don’t satisfy </a:t>
            </a:r>
            <a:r>
              <a:rPr lang="en-IN" sz="2000" dirty="0"/>
              <a:t>the </a:t>
            </a:r>
            <a:r>
              <a:rPr lang="en-IN" sz="2000" b="1" dirty="0">
                <a:solidFill>
                  <a:srgbClr val="0070C0"/>
                </a:solidFill>
              </a:rPr>
              <a:t>HAVING</a:t>
            </a:r>
            <a:r>
              <a:rPr lang="en-IN" sz="2000" dirty="0"/>
              <a:t> condition.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Can We Use Both WHERE</a:t>
            </a:r>
            <a:br>
              <a:rPr lang="en-US" sz="3200" b="1" dirty="0"/>
            </a:br>
            <a:r>
              <a:rPr lang="en-US" sz="3200" b="1" dirty="0"/>
              <a:t>And HAVING Together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no of employees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each department </a:t>
            </a:r>
            <a:r>
              <a:rPr lang="en-US" sz="2400" dirty="0"/>
              <a:t>who get a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comm</a:t>
            </a:r>
            <a:r>
              <a:rPr lang="en-US" sz="2400" dirty="0"/>
              <a:t> and  where the </a:t>
            </a:r>
            <a:r>
              <a:rPr lang="en-US" sz="2400" b="1" dirty="0">
                <a:solidFill>
                  <a:srgbClr val="0070C0"/>
                </a:solidFill>
              </a:rPr>
              <a:t>MINIMUM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00B050"/>
                </a:solidFill>
              </a:rPr>
              <a:t>greater</a:t>
            </a:r>
            <a:r>
              <a:rPr lang="en-US" sz="2400" dirty="0"/>
              <a:t> than </a:t>
            </a:r>
            <a:r>
              <a:rPr lang="en-US" sz="2400" b="1" dirty="0">
                <a:solidFill>
                  <a:srgbClr val="C00000"/>
                </a:solidFill>
              </a:rPr>
              <a:t>1000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 lvl="1"/>
            <a:endParaRPr lang="en-IN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by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14620"/>
            <a:ext cx="8858312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number of employees </a:t>
            </a:r>
            <a:r>
              <a:rPr lang="en-US" sz="2400" dirty="0"/>
              <a:t>hired </a:t>
            </a:r>
            <a:r>
              <a:rPr lang="en-US" sz="2400" b="1" dirty="0">
                <a:solidFill>
                  <a:srgbClr val="0070C0"/>
                </a:solidFill>
              </a:rPr>
              <a:t>every month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214554"/>
            <a:ext cx="8858311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Modify the previous query so that the </a:t>
            </a:r>
            <a:r>
              <a:rPr lang="en-US" sz="2400" b="1" dirty="0">
                <a:solidFill>
                  <a:srgbClr val="00B050"/>
                </a:solidFill>
              </a:rPr>
              <a:t>output doesn’t contain </a:t>
            </a:r>
            <a:r>
              <a:rPr lang="en-US" sz="2400" dirty="0"/>
              <a:t>the month of </a:t>
            </a:r>
            <a:r>
              <a:rPr lang="en-US" sz="2400" b="1" dirty="0">
                <a:solidFill>
                  <a:srgbClr val="7030A0"/>
                </a:solidFill>
              </a:rPr>
              <a:t>SEP</a:t>
            </a:r>
            <a:r>
              <a:rPr lang="en-US" sz="2400" dirty="0"/>
              <a:t>.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684731"/>
            <a:ext cx="8858311" cy="3673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Further modify the previous query so that the </a:t>
            </a:r>
            <a:r>
              <a:rPr lang="en-US" sz="2400" b="1" dirty="0">
                <a:solidFill>
                  <a:srgbClr val="00B050"/>
                </a:solidFill>
              </a:rPr>
              <a:t>output doesn’t contain </a:t>
            </a:r>
            <a:r>
              <a:rPr lang="en-US" sz="2400" dirty="0"/>
              <a:t>those months where </a:t>
            </a:r>
            <a:r>
              <a:rPr lang="en-US" sz="2400" b="1" dirty="0">
                <a:solidFill>
                  <a:srgbClr val="7030A0"/>
                </a:solidFill>
              </a:rPr>
              <a:t>employee count hired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less than 2.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928934"/>
            <a:ext cx="8858311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GROUP BY Clause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7030A0"/>
                </a:solidFill>
              </a:rPr>
              <a:t>GROUP BY</a:t>
            </a:r>
            <a:r>
              <a:rPr lang="en-IN" sz="2400" dirty="0"/>
              <a:t> clause is used in a </a:t>
            </a:r>
            <a:r>
              <a:rPr lang="en-IN" sz="2400" b="1" dirty="0">
                <a:solidFill>
                  <a:srgbClr val="C00000"/>
                </a:solidFill>
              </a:rPr>
              <a:t>SELECT</a:t>
            </a:r>
            <a:r>
              <a:rPr lang="en-IN" sz="2400" dirty="0"/>
              <a:t> statement to </a:t>
            </a:r>
            <a:r>
              <a:rPr lang="en-IN" sz="2400" b="1" dirty="0">
                <a:solidFill>
                  <a:srgbClr val="00B050"/>
                </a:solidFill>
              </a:rPr>
              <a:t>group rows </a:t>
            </a:r>
            <a:r>
              <a:rPr lang="en-IN" sz="2400" dirty="0"/>
              <a:t>into a </a:t>
            </a:r>
            <a:r>
              <a:rPr lang="en-IN" sz="2400" b="1" dirty="0">
                <a:solidFill>
                  <a:srgbClr val="0070C0"/>
                </a:solidFill>
              </a:rPr>
              <a:t>set of summary rows </a:t>
            </a:r>
            <a:r>
              <a:rPr lang="en-IN" sz="2400" dirty="0"/>
              <a:t>by </a:t>
            </a:r>
            <a:r>
              <a:rPr lang="en-IN" sz="2400" b="1" dirty="0">
                <a:solidFill>
                  <a:srgbClr val="7030A0"/>
                </a:solidFill>
              </a:rPr>
              <a:t>values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columns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chemeClr val="accent6"/>
                </a:solidFill>
              </a:rPr>
              <a:t>expressions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7030A0"/>
                </a:solidFill>
              </a:rPr>
              <a:t>GROUP BY</a:t>
            </a:r>
            <a:r>
              <a:rPr lang="en-IN" sz="2400" dirty="0"/>
              <a:t> clause then returns </a:t>
            </a:r>
            <a:r>
              <a:rPr lang="en-IN" sz="2400" b="1" dirty="0">
                <a:solidFill>
                  <a:srgbClr val="00B050"/>
                </a:solidFill>
              </a:rPr>
              <a:t>one row per group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GROUP BY Clause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7030A0"/>
                </a:solidFill>
              </a:rPr>
              <a:t>GROUP BY</a:t>
            </a:r>
            <a:r>
              <a:rPr lang="en-IN" sz="2400" dirty="0"/>
              <a:t> clause is </a:t>
            </a:r>
            <a:r>
              <a:rPr lang="en-IN" sz="2400" b="1" dirty="0">
                <a:solidFill>
                  <a:srgbClr val="002060"/>
                </a:solidFill>
              </a:rPr>
              <a:t>often used </a:t>
            </a:r>
            <a:r>
              <a:rPr lang="en-IN" sz="2400" dirty="0"/>
              <a:t>with </a:t>
            </a:r>
            <a:r>
              <a:rPr lang="en-IN" sz="2400" b="1" dirty="0">
                <a:solidFill>
                  <a:srgbClr val="C00000"/>
                </a:solidFill>
              </a:rPr>
              <a:t>aggregate functions</a:t>
            </a:r>
            <a:r>
              <a:rPr lang="en-IN" sz="2400" dirty="0"/>
              <a:t> such as </a:t>
            </a:r>
            <a:r>
              <a:rPr lang="en-IN" sz="2400" b="1" dirty="0">
                <a:solidFill>
                  <a:srgbClr val="0070C0"/>
                </a:solidFill>
              </a:rPr>
              <a:t>AVG()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0070C0"/>
                </a:solidFill>
              </a:rPr>
              <a:t>COUNT()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0070C0"/>
                </a:solidFill>
              </a:rPr>
              <a:t>MAX()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0070C0"/>
                </a:solidFill>
              </a:rPr>
              <a:t>MIN()</a:t>
            </a:r>
            <a:r>
              <a:rPr lang="en-IN" sz="2400" dirty="0"/>
              <a:t> and </a:t>
            </a:r>
            <a:r>
              <a:rPr lang="en-IN" sz="2400" b="1" dirty="0">
                <a:solidFill>
                  <a:srgbClr val="0070C0"/>
                </a:solidFill>
              </a:rPr>
              <a:t>SUM()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this case, the </a:t>
            </a:r>
            <a:r>
              <a:rPr lang="en-IN" sz="2400" b="1" dirty="0">
                <a:solidFill>
                  <a:srgbClr val="C00000"/>
                </a:solidFill>
              </a:rPr>
              <a:t>aggregate function </a:t>
            </a:r>
            <a:r>
              <a:rPr lang="en-IN" sz="2400" dirty="0"/>
              <a:t>returns the </a:t>
            </a:r>
            <a:r>
              <a:rPr lang="en-IN" sz="2400" b="1" dirty="0">
                <a:solidFill>
                  <a:srgbClr val="00B050"/>
                </a:solidFill>
              </a:rPr>
              <a:t>summary information</a:t>
            </a:r>
            <a:r>
              <a:rPr lang="en-IN" sz="2400" dirty="0"/>
              <a:t> per group.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GROUP BY Clause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For example</a:t>
            </a:r>
            <a:r>
              <a:rPr lang="en-IN" sz="2400" dirty="0"/>
              <a:t>, suppose in the </a:t>
            </a:r>
            <a:r>
              <a:rPr lang="en-IN" sz="2400" b="1" dirty="0">
                <a:solidFill>
                  <a:srgbClr val="C00000"/>
                </a:solidFill>
              </a:rPr>
              <a:t>EMP</a:t>
            </a:r>
            <a:r>
              <a:rPr lang="en-IN" sz="2400" dirty="0"/>
              <a:t> table we want to find </a:t>
            </a:r>
            <a:r>
              <a:rPr lang="en-IN" sz="2400" b="1" dirty="0">
                <a:solidFill>
                  <a:srgbClr val="00B050"/>
                </a:solidFill>
              </a:rPr>
              <a:t>number of employees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7030A0"/>
                </a:solidFill>
              </a:rPr>
              <a:t>each department</a:t>
            </a:r>
            <a:r>
              <a:rPr lang="en-IN" sz="2400" dirty="0"/>
              <a:t>.</a:t>
            </a:r>
            <a:endParaRPr lang="en-IN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Then in this case </a:t>
            </a:r>
            <a:r>
              <a:rPr lang="en-IN" sz="2400" dirty="0"/>
              <a:t>, we will ask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group the rows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70C0"/>
                </a:solidFill>
              </a:rPr>
              <a:t>table</a:t>
            </a:r>
            <a:r>
              <a:rPr lang="en-IN" sz="2400" dirty="0"/>
              <a:t> based upon the </a:t>
            </a:r>
            <a:r>
              <a:rPr lang="en-IN" sz="2400" b="1" dirty="0">
                <a:solidFill>
                  <a:srgbClr val="7030A0"/>
                </a:solidFill>
              </a:rPr>
              <a:t>department no </a:t>
            </a:r>
            <a:r>
              <a:rPr lang="en-IN" sz="2400" dirty="0"/>
              <a:t>and then apply the function </a:t>
            </a:r>
            <a:r>
              <a:rPr lang="en-IN" sz="2400" b="1" dirty="0">
                <a:solidFill>
                  <a:srgbClr val="0070C0"/>
                </a:solidFill>
              </a:rPr>
              <a:t>COUNT() </a:t>
            </a:r>
            <a:r>
              <a:rPr lang="en-IN" sz="2400" dirty="0"/>
              <a:t>on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each group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In this way </a:t>
            </a:r>
            <a:r>
              <a:rPr lang="en-IN" sz="2400" dirty="0"/>
              <a:t>, the </a:t>
            </a:r>
            <a:r>
              <a:rPr lang="en-IN" sz="2400" b="1" dirty="0">
                <a:solidFill>
                  <a:srgbClr val="0070C0"/>
                </a:solidFill>
              </a:rPr>
              <a:t>COUNT()</a:t>
            </a:r>
            <a:r>
              <a:rPr lang="en-IN" sz="2400" dirty="0"/>
              <a:t> function will </a:t>
            </a:r>
            <a:r>
              <a:rPr lang="en-IN" sz="2400" b="1" dirty="0">
                <a:solidFill>
                  <a:srgbClr val="00B050"/>
                </a:solidFill>
              </a:rPr>
              <a:t>return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number of employees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each group</a:t>
            </a:r>
            <a:r>
              <a:rPr lang="en-IN" sz="24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Syntax Of GROUP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Syntax:</a:t>
            </a:r>
          </a:p>
          <a:p>
            <a:pPr lvl="1"/>
            <a:endParaRPr lang="en-IN" sz="1400" b="1" u="sng" dirty="0">
              <a:solidFill>
                <a:schemeClr val="accent6"/>
              </a:solidFill>
            </a:endParaRPr>
          </a:p>
          <a:p>
            <a:pPr lvl="1"/>
            <a:endParaRPr lang="en-IN" sz="1900" b="1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column_list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FROM 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GROUP BY 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col_name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&gt;; </a:t>
            </a:r>
          </a:p>
          <a:p>
            <a:endParaRPr lang="en-US" sz="2400" b="1" u="sng" dirty="0">
              <a:solidFill>
                <a:schemeClr val="accent6"/>
              </a:solidFill>
            </a:endParaRPr>
          </a:p>
          <a:p>
            <a:r>
              <a:rPr lang="en-US" sz="2400" b="1" u="sng" dirty="0"/>
              <a:t>Points To Remember:</a:t>
            </a:r>
          </a:p>
          <a:p>
            <a:pPr lvl="1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GROUP BY always appears after FROM clause  if  WHERE is not present.</a:t>
            </a:r>
          </a:p>
          <a:p>
            <a:pPr lvl="1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If WHERE is present , the GROUP BY appears after WHERE.</a:t>
            </a:r>
          </a:p>
          <a:p>
            <a:pPr lvl="1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Only GROUP FUNCTIONS or the column on which GROUP BY is applied can appear in SELECT command </a:t>
            </a:r>
          </a:p>
          <a:p>
            <a:pPr lvl="1">
              <a:buNone/>
            </a:pPr>
            <a:endParaRPr lang="en-IN" sz="19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number of employees </a:t>
            </a:r>
            <a:r>
              <a:rPr lang="en-US" sz="2400" dirty="0"/>
              <a:t>in  </a:t>
            </a:r>
            <a:r>
              <a:rPr lang="en-US" sz="2400" b="1" dirty="0">
                <a:solidFill>
                  <a:srgbClr val="0070C0"/>
                </a:solidFill>
              </a:rPr>
              <a:t>each department.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average salary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70C0"/>
                </a:solidFill>
              </a:rPr>
              <a:t>each department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319519"/>
            <a:ext cx="8715436" cy="1718895"/>
          </a:xfrm>
          <a:prstGeom prst="rect">
            <a:avLst/>
          </a:prstGeom>
        </p:spPr>
      </p:pic>
      <p:pic>
        <p:nvPicPr>
          <p:cNvPr id="8" name="Picture 7" descr="datem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786322"/>
            <a:ext cx="8715435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number of employees </a:t>
            </a:r>
            <a:r>
              <a:rPr lang="en-US" sz="2400" dirty="0"/>
              <a:t>hired  </a:t>
            </a:r>
            <a:r>
              <a:rPr lang="en-US" sz="2400" b="1" dirty="0">
                <a:solidFill>
                  <a:srgbClr val="0070C0"/>
                </a:solidFill>
              </a:rPr>
              <a:t>every year.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max salary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70C0"/>
                </a:solidFill>
              </a:rPr>
              <a:t>each job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319519"/>
            <a:ext cx="8858311" cy="1718895"/>
          </a:xfrm>
          <a:prstGeom prst="rect">
            <a:avLst/>
          </a:prstGeom>
        </p:spPr>
      </p:pic>
      <p:pic>
        <p:nvPicPr>
          <p:cNvPr id="8" name="Picture 7" descr="datem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4786322"/>
            <a:ext cx="8786874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Guess The Output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hiredate,count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(*)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Form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Group by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to_char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hiredate,’YYYY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’);</a:t>
            </a:r>
          </a:p>
          <a:p>
            <a:endParaRPr lang="en-US" sz="2400" dirty="0"/>
          </a:p>
          <a:p>
            <a:r>
              <a:rPr lang="en-US" sz="2400" b="1" u="sng" dirty="0"/>
              <a:t>Answer: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u="sng" dirty="0">
                <a:solidFill>
                  <a:schemeClr val="accent6">
                    <a:lumMod val="50000"/>
                  </a:schemeClr>
                </a:solidFill>
              </a:rPr>
              <a:t>REASON</a:t>
            </a:r>
            <a:r>
              <a:rPr lang="en-US" sz="1900" b="1" dirty="0">
                <a:solidFill>
                  <a:srgbClr val="0070C0"/>
                </a:solidFill>
              </a:rPr>
              <a:t>:</a:t>
            </a:r>
            <a:r>
              <a:rPr lang="en-US" sz="1900" dirty="0"/>
              <a:t> We can </a:t>
            </a:r>
            <a:r>
              <a:rPr lang="en-US" sz="1900" b="1" dirty="0">
                <a:solidFill>
                  <a:srgbClr val="7030A0"/>
                </a:solidFill>
              </a:rPr>
              <a:t>only use those expressions </a:t>
            </a:r>
            <a:r>
              <a:rPr lang="en-US" sz="1900" dirty="0"/>
              <a:t>in </a:t>
            </a:r>
            <a:r>
              <a:rPr lang="en-US" sz="1900" b="1" dirty="0">
                <a:solidFill>
                  <a:srgbClr val="C00000"/>
                </a:solidFill>
              </a:rPr>
              <a:t>SELECT</a:t>
            </a:r>
            <a:r>
              <a:rPr lang="en-US" sz="1900" dirty="0"/>
              <a:t> on which </a:t>
            </a:r>
            <a:r>
              <a:rPr lang="en-US" sz="1900" b="1" dirty="0">
                <a:solidFill>
                  <a:srgbClr val="C00000"/>
                </a:solidFill>
              </a:rPr>
              <a:t>GROUP BY </a:t>
            </a:r>
            <a:r>
              <a:rPr lang="en-US" sz="1900" dirty="0"/>
              <a:t>has been done. In the above query </a:t>
            </a:r>
            <a:r>
              <a:rPr lang="en-US" sz="1900" b="1" dirty="0">
                <a:solidFill>
                  <a:srgbClr val="C00000"/>
                </a:solidFill>
              </a:rPr>
              <a:t>GROUP BY </a:t>
            </a:r>
            <a:r>
              <a:rPr lang="en-US" sz="1900" dirty="0"/>
              <a:t>is done on </a:t>
            </a:r>
            <a:r>
              <a:rPr lang="en-US" sz="1900" b="1" dirty="0">
                <a:solidFill>
                  <a:srgbClr val="7030A0"/>
                </a:solidFill>
              </a:rPr>
              <a:t>YEAR</a:t>
            </a:r>
            <a:r>
              <a:rPr lang="en-US" sz="1900" dirty="0"/>
              <a:t> so we cannot display </a:t>
            </a:r>
            <a:r>
              <a:rPr lang="en-US" sz="1900" b="1" dirty="0">
                <a:solidFill>
                  <a:srgbClr val="0070C0"/>
                </a:solidFill>
              </a:rPr>
              <a:t>HIREDATE</a:t>
            </a:r>
          </a:p>
          <a:p>
            <a:endParaRPr lang="en-IN" sz="2400" b="1" u="sng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by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500438"/>
            <a:ext cx="8786874" cy="1486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6563</TotalTime>
  <Words>1083</Words>
  <Application>Microsoft Office PowerPoint</Application>
  <PresentationFormat>On-screen Show (4:3)</PresentationFormat>
  <Paragraphs>178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The GROUP BY Clause</vt:lpstr>
      <vt:lpstr> The GROUP BY Clause</vt:lpstr>
      <vt:lpstr> The GROUP BY Clause</vt:lpstr>
      <vt:lpstr> Syntax Of GROUP BY</vt:lpstr>
      <vt:lpstr> Queries</vt:lpstr>
      <vt:lpstr> Queries</vt:lpstr>
      <vt:lpstr> Guess The Output ?</vt:lpstr>
      <vt:lpstr> GROUP BY And NULL</vt:lpstr>
      <vt:lpstr> Can We Remove NULL ?</vt:lpstr>
      <vt:lpstr> Can We Remove NULL ?</vt:lpstr>
      <vt:lpstr> Filtering Results Of  Group By</vt:lpstr>
      <vt:lpstr> Filtering Results Of  Group By</vt:lpstr>
      <vt:lpstr> If WHERE Is There , Then Why HAVING ?</vt:lpstr>
      <vt:lpstr> WHERE vs HAVING</vt:lpstr>
      <vt:lpstr> WHERE vs HAVING</vt:lpstr>
      <vt:lpstr> WHERE vs HAVING</vt:lpstr>
      <vt:lpstr> WHERE vs HAVING</vt:lpstr>
      <vt:lpstr> WHERE vs HAVING</vt:lpstr>
      <vt:lpstr> Can We Use Both WHERE And HAVING Together ?</vt:lpstr>
      <vt:lpstr> Can We Use Both WHERE And HAVING Together ?</vt:lpstr>
      <vt:lpstr> Can We Use Both WHERE And HAVING Together ?</vt:lpstr>
      <vt:lpstr> Queries</vt:lpstr>
      <vt:lpstr> Queries</vt:lpstr>
      <vt:lpstr>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549</cp:revision>
  <dcterms:created xsi:type="dcterms:W3CDTF">2015-12-21T13:46:48Z</dcterms:created>
  <dcterms:modified xsi:type="dcterms:W3CDTF">2021-10-01T07:17:07Z</dcterms:modified>
</cp:coreProperties>
</file>