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575" r:id="rId4"/>
    <p:sldId id="721" r:id="rId5"/>
    <p:sldId id="722" r:id="rId6"/>
    <p:sldId id="740" r:id="rId7"/>
    <p:sldId id="741" r:id="rId8"/>
    <p:sldId id="742" r:id="rId9"/>
    <p:sldId id="743" r:id="rId10"/>
    <p:sldId id="744" r:id="rId11"/>
    <p:sldId id="745" r:id="rId12"/>
    <p:sldId id="746" r:id="rId13"/>
    <p:sldId id="747" r:id="rId14"/>
    <p:sldId id="748" r:id="rId15"/>
    <p:sldId id="74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DEAC105-41DE-47A1-A85C-618FE66CE62C}"/>
    <pc:docChg chg="modSld">
      <pc:chgData name="Sharma Computer Academy" userId="08476b32c11f4418" providerId="LiveId" clId="{4DEAC105-41DE-47A1-A85C-618FE66CE62C}" dt="2021-10-06T05:48:56.261" v="19"/>
      <pc:docMkLst>
        <pc:docMk/>
      </pc:docMkLst>
      <pc:sldChg chg="modSp">
        <pc:chgData name="Sharma Computer Academy" userId="08476b32c11f4418" providerId="LiveId" clId="{4DEAC105-41DE-47A1-A85C-618FE66CE62C}" dt="2021-10-06T05:46:30.215" v="5" actId="113"/>
        <pc:sldMkLst>
          <pc:docMk/>
          <pc:sldMk cId="0" sldId="575"/>
        </pc:sldMkLst>
        <pc:spChg chg="mod">
          <ac:chgData name="Sharma Computer Academy" userId="08476b32c11f4418" providerId="LiveId" clId="{4DEAC105-41DE-47A1-A85C-618FE66CE62C}" dt="2021-10-06T05:46:30.215" v="5" actId="113"/>
          <ac:spMkLst>
            <pc:docMk/>
            <pc:sldMk cId="0" sldId="57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4DEAC105-41DE-47A1-A85C-618FE66CE62C}" dt="2021-10-06T05:47:46.480" v="10"/>
        <pc:sldMkLst>
          <pc:docMk/>
          <pc:sldMk cId="0" sldId="743"/>
        </pc:sldMkLst>
        <pc:spChg chg="mod">
          <ac:chgData name="Sharma Computer Academy" userId="08476b32c11f4418" providerId="LiveId" clId="{4DEAC105-41DE-47A1-A85C-618FE66CE62C}" dt="2021-10-06T05:47:37.977" v="8" actId="113"/>
          <ac:spMkLst>
            <pc:docMk/>
            <pc:sldMk cId="0" sldId="743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4DEAC105-41DE-47A1-A85C-618FE66CE62C}" dt="2021-10-06T05:48:18.948" v="13"/>
        <pc:sldMkLst>
          <pc:docMk/>
          <pc:sldMk cId="0" sldId="745"/>
        </pc:sldMkLst>
      </pc:sldChg>
      <pc:sldChg chg="modAnim">
        <pc:chgData name="Sharma Computer Academy" userId="08476b32c11f4418" providerId="LiveId" clId="{4DEAC105-41DE-47A1-A85C-618FE66CE62C}" dt="2021-10-06T05:48:35.769" v="15"/>
        <pc:sldMkLst>
          <pc:docMk/>
          <pc:sldMk cId="0" sldId="746"/>
        </pc:sldMkLst>
      </pc:sldChg>
      <pc:sldChg chg="modSp modAnim">
        <pc:chgData name="Sharma Computer Academy" userId="08476b32c11f4418" providerId="LiveId" clId="{4DEAC105-41DE-47A1-A85C-618FE66CE62C}" dt="2021-10-06T05:48:56.261" v="19"/>
        <pc:sldMkLst>
          <pc:docMk/>
          <pc:sldMk cId="0" sldId="747"/>
        </pc:sldMkLst>
        <pc:spChg chg="mod">
          <ac:chgData name="Sharma Computer Academy" userId="08476b32c11f4418" providerId="LiveId" clId="{4DEAC105-41DE-47A1-A85C-618FE66CE62C}" dt="2021-10-06T05:48:52.263" v="18" actId="113"/>
          <ac:spMkLst>
            <pc:docMk/>
            <pc:sldMk cId="0" sldId="74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06-10-2021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06-10-2021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06-10-2021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17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Sorting On Multiple Cols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above </a:t>
            </a:r>
            <a:r>
              <a:rPr lang="en-IN" sz="2400" b="1" dirty="0">
                <a:solidFill>
                  <a:srgbClr val="C00000"/>
                </a:solidFill>
              </a:rPr>
              <a:t>query</a:t>
            </a:r>
            <a:r>
              <a:rPr lang="en-IN" sz="2400" dirty="0"/>
              <a:t> first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sorts</a:t>
            </a:r>
            <a:r>
              <a:rPr lang="en-IN" sz="2400" dirty="0"/>
              <a:t> on </a:t>
            </a:r>
            <a:r>
              <a:rPr lang="en-IN" sz="2400" b="1" dirty="0">
                <a:solidFill>
                  <a:srgbClr val="0070C0"/>
                </a:solidFill>
              </a:rPr>
              <a:t>SAL</a:t>
            </a:r>
            <a:r>
              <a:rPr lang="en-IN" sz="2400" dirty="0"/>
              <a:t> and wherever </a:t>
            </a:r>
            <a:r>
              <a:rPr lang="en-IN" sz="2400" b="1" dirty="0">
                <a:solidFill>
                  <a:srgbClr val="0070C0"/>
                </a:solidFill>
              </a:rPr>
              <a:t>SAL</a:t>
            </a:r>
            <a:r>
              <a:rPr lang="en-IN" sz="2400" dirty="0"/>
              <a:t> is same , it considers </a:t>
            </a:r>
            <a:r>
              <a:rPr lang="en-IN" sz="2400" b="1" dirty="0">
                <a:solidFill>
                  <a:srgbClr val="00B050"/>
                </a:solidFill>
              </a:rPr>
              <a:t>ASCENDING ORDER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70C0"/>
                </a:solidFill>
              </a:rPr>
              <a:t>ENAME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dby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533081"/>
            <a:ext cx="8786874" cy="37203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DISTINCT And ORDER BY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ORDER BY </a:t>
            </a:r>
            <a:r>
              <a:rPr lang="en-IN" sz="2400" dirty="0"/>
              <a:t>clause often </a:t>
            </a:r>
            <a:r>
              <a:rPr lang="en-IN" sz="2400" b="1" dirty="0">
                <a:solidFill>
                  <a:srgbClr val="00B050"/>
                </a:solidFill>
              </a:rPr>
              <a:t>contains columns</a:t>
            </a:r>
            <a:r>
              <a:rPr lang="en-IN" sz="2400" dirty="0"/>
              <a:t> listed in the </a:t>
            </a:r>
            <a:r>
              <a:rPr lang="en-IN" sz="2400" b="1" dirty="0">
                <a:solidFill>
                  <a:srgbClr val="7030A0"/>
                </a:solidFill>
              </a:rPr>
              <a:t>SELECT</a:t>
            </a:r>
            <a:r>
              <a:rPr lang="en-IN" sz="2400" dirty="0"/>
              <a:t> clause, but it is </a:t>
            </a:r>
            <a:r>
              <a:rPr lang="en-IN" sz="2400" b="1" dirty="0">
                <a:solidFill>
                  <a:srgbClr val="0070C0"/>
                </a:solidFill>
              </a:rPr>
              <a:t>also possible </a:t>
            </a:r>
            <a:r>
              <a:rPr lang="en-IN" sz="2400" dirty="0"/>
              <a:t>to use </a:t>
            </a:r>
            <a:r>
              <a:rPr lang="en-IN" sz="2400" b="1" dirty="0">
                <a:solidFill>
                  <a:srgbClr val="7030A0"/>
                </a:solidFill>
              </a:rPr>
              <a:t>ORDER BY </a:t>
            </a:r>
            <a:r>
              <a:rPr lang="en-IN" sz="2400" dirty="0"/>
              <a:t>on </a:t>
            </a:r>
            <a:r>
              <a:rPr lang="en-IN" sz="2400" b="1" dirty="0">
                <a:solidFill>
                  <a:srgbClr val="00B050"/>
                </a:solidFill>
              </a:rPr>
              <a:t>columns</a:t>
            </a:r>
            <a:r>
              <a:rPr lang="en-IN" sz="2400" dirty="0"/>
              <a:t> that are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not selected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One exception </a:t>
            </a:r>
            <a:r>
              <a:rPr lang="en-IN" sz="2400" dirty="0"/>
              <a:t>is columns qualified using the </a:t>
            </a:r>
            <a:r>
              <a:rPr lang="en-IN" sz="2400" b="1" dirty="0">
                <a:solidFill>
                  <a:srgbClr val="7030A0"/>
                </a:solidFill>
              </a:rPr>
              <a:t>DISTINCT </a:t>
            </a:r>
            <a:r>
              <a:rPr lang="en-IN" sz="2400" dirty="0"/>
              <a:t>keyword: </a:t>
            </a:r>
          </a:p>
          <a:p>
            <a:endParaRPr lang="en-IN" sz="2400" dirty="0"/>
          </a:p>
          <a:p>
            <a:pPr lvl="1"/>
            <a:r>
              <a:rPr lang="en-IN" dirty="0"/>
              <a:t>If the </a:t>
            </a:r>
            <a:r>
              <a:rPr lang="en-IN" b="1" dirty="0">
                <a:solidFill>
                  <a:srgbClr val="7030A0"/>
                </a:solidFill>
              </a:rPr>
              <a:t>SELECT</a:t>
            </a:r>
            <a:r>
              <a:rPr lang="en-IN" dirty="0"/>
              <a:t> list contains </a:t>
            </a:r>
            <a:r>
              <a:rPr lang="en-IN" b="1" dirty="0">
                <a:solidFill>
                  <a:srgbClr val="7030A0"/>
                </a:solidFill>
              </a:rPr>
              <a:t>DISTINCT</a:t>
            </a:r>
            <a:r>
              <a:rPr lang="en-IN" dirty="0"/>
              <a:t>, then the </a:t>
            </a:r>
            <a:r>
              <a:rPr lang="en-IN" b="1" dirty="0">
                <a:solidFill>
                  <a:srgbClr val="7030A0"/>
                </a:solidFill>
              </a:rPr>
              <a:t>ORDER BY </a:t>
            </a:r>
            <a:r>
              <a:rPr lang="en-IN" dirty="0"/>
              <a:t>clause can only </a:t>
            </a:r>
            <a:r>
              <a:rPr lang="en-IN" b="1" dirty="0">
                <a:solidFill>
                  <a:srgbClr val="00B050"/>
                </a:solidFill>
              </a:rPr>
              <a:t>contain those columns </a:t>
            </a:r>
            <a:r>
              <a:rPr lang="en-IN" dirty="0"/>
              <a:t>which are a part of </a:t>
            </a:r>
            <a:r>
              <a:rPr lang="en-IN" b="1" dirty="0">
                <a:solidFill>
                  <a:srgbClr val="7030A0"/>
                </a:solidFill>
              </a:rPr>
              <a:t>SELECT</a:t>
            </a:r>
            <a:r>
              <a:rPr lang="en-IN" dirty="0"/>
              <a:t> not any other column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DISTINCT And ORDER BY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next example shows that the </a:t>
            </a:r>
            <a:r>
              <a:rPr lang="en-IN" sz="2400" b="1" dirty="0">
                <a:solidFill>
                  <a:srgbClr val="0070C0"/>
                </a:solidFill>
              </a:rPr>
              <a:t>DEPTNO</a:t>
            </a:r>
            <a:r>
              <a:rPr lang="en-IN" sz="2400" dirty="0">
                <a:solidFill>
                  <a:srgbClr val="0070C0"/>
                </a:solidFill>
              </a:rPr>
              <a:t> </a:t>
            </a:r>
            <a:r>
              <a:rPr lang="en-IN" sz="2400" dirty="0"/>
              <a:t>column is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not a column listed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7030A0"/>
                </a:solidFill>
              </a:rPr>
              <a:t>DISTINCT SELECT </a:t>
            </a:r>
            <a:r>
              <a:rPr lang="en-IN" sz="2400" dirty="0"/>
              <a:t>list and therefore results in an </a:t>
            </a:r>
            <a:r>
              <a:rPr lang="en-IN" sz="2400" b="1" dirty="0">
                <a:solidFill>
                  <a:srgbClr val="002060"/>
                </a:solidFill>
              </a:rPr>
              <a:t>Oracle error message</a:t>
            </a:r>
            <a:r>
              <a:rPr lang="en-IN" sz="2400" dirty="0"/>
              <a:t>.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rdby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429000"/>
            <a:ext cx="8643998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NULL And ORDER BY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By default </a:t>
            </a:r>
            <a:r>
              <a:rPr lang="en-IN" sz="2400" dirty="0"/>
              <a:t>if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column</a:t>
            </a:r>
            <a:r>
              <a:rPr lang="en-IN" sz="2400" dirty="0"/>
              <a:t> on which </a:t>
            </a:r>
            <a:r>
              <a:rPr lang="en-IN" sz="2400" b="1" dirty="0">
                <a:solidFill>
                  <a:srgbClr val="00B050"/>
                </a:solidFill>
              </a:rPr>
              <a:t>sorting</a:t>
            </a:r>
            <a:r>
              <a:rPr lang="en-IN" sz="2400" dirty="0"/>
              <a:t> is being done contains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/>
              <a:t>values then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places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dirty="0"/>
              <a:t>values at the </a:t>
            </a:r>
            <a:r>
              <a:rPr lang="en-IN" sz="2400" b="1" dirty="0">
                <a:solidFill>
                  <a:srgbClr val="0070C0"/>
                </a:solidFill>
              </a:rPr>
              <a:t>end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query on next slide </a:t>
            </a:r>
            <a:r>
              <a:rPr lang="en-IN" sz="2400" dirty="0"/>
              <a:t>orders the </a:t>
            </a:r>
            <a:r>
              <a:rPr lang="en-IN" sz="2400" b="1" dirty="0">
                <a:solidFill>
                  <a:srgbClr val="0070C0"/>
                </a:solidFill>
              </a:rPr>
              <a:t>COMM</a:t>
            </a:r>
            <a:r>
              <a:rPr lang="en-IN" sz="2400" dirty="0"/>
              <a:t> column and all the  row with a </a:t>
            </a:r>
            <a:r>
              <a:rPr lang="en-IN" sz="2400" b="1" dirty="0">
                <a:solidFill>
                  <a:srgbClr val="0070C0"/>
                </a:solidFill>
              </a:rPr>
              <a:t>COMM</a:t>
            </a:r>
            <a:r>
              <a:rPr lang="en-IN" sz="2400" dirty="0"/>
              <a:t> column value 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IN" sz="2400" dirty="0"/>
              <a:t> become the </a:t>
            </a:r>
            <a:r>
              <a:rPr lang="en-IN" sz="2400" b="1" dirty="0">
                <a:solidFill>
                  <a:srgbClr val="00B050"/>
                </a:solidFill>
              </a:rPr>
              <a:t>trailing rows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sort order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NULL And ORDER BY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dby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NULL And ORDER BY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We can </a:t>
            </a:r>
            <a:r>
              <a:rPr lang="en-IN" sz="2400" b="1" dirty="0">
                <a:solidFill>
                  <a:srgbClr val="0070C0"/>
                </a:solidFill>
              </a:rPr>
              <a:t>change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ordering of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NULLs </a:t>
            </a:r>
            <a:r>
              <a:rPr lang="en-IN" sz="2400" dirty="0"/>
              <a:t>with the option </a:t>
            </a:r>
            <a:r>
              <a:rPr lang="en-IN" sz="2400" b="1" dirty="0">
                <a:solidFill>
                  <a:srgbClr val="0070C0"/>
                </a:solidFill>
              </a:rPr>
              <a:t>NULLS FIRST </a:t>
            </a:r>
            <a:r>
              <a:rPr lang="en-IN" sz="2400" dirty="0"/>
              <a:t>or </a:t>
            </a:r>
            <a:r>
              <a:rPr lang="en-IN" sz="2400" b="1" dirty="0">
                <a:solidFill>
                  <a:srgbClr val="0070C0"/>
                </a:solidFill>
              </a:rPr>
              <a:t>NULLS LAST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7030A0"/>
                </a:solidFill>
              </a:rPr>
              <a:t>ORDER BY </a:t>
            </a:r>
            <a:r>
              <a:rPr lang="en-IN" sz="2400" dirty="0"/>
              <a:t>clause, as shown in the next statement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dby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14620"/>
            <a:ext cx="8715436" cy="36867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Introduction To ORDER BY Clause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Sorting Order Of ORDER BY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Sorting On Multiple Columns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Behavior  Of DISTINCT And NULL In ORDER BY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ORDER BY Clause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In 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, the </a:t>
            </a:r>
            <a:r>
              <a:rPr lang="en-IN" sz="2400" b="1" dirty="0">
                <a:solidFill>
                  <a:srgbClr val="7030A0"/>
                </a:solidFill>
              </a:rPr>
              <a:t>data is not stored </a:t>
            </a:r>
            <a:r>
              <a:rPr lang="en-IN" sz="2400" dirty="0"/>
              <a:t>in a </a:t>
            </a:r>
            <a:r>
              <a:rPr lang="en-IN" sz="2400" b="1" dirty="0">
                <a:solidFill>
                  <a:schemeClr val="accent1"/>
                </a:solidFill>
              </a:rPr>
              <a:t>table</a:t>
            </a:r>
            <a:r>
              <a:rPr lang="en-IN" sz="2400" dirty="0"/>
              <a:t> in any </a:t>
            </a:r>
            <a:r>
              <a:rPr lang="en-IN" sz="2400" b="1" dirty="0">
                <a:solidFill>
                  <a:srgbClr val="0070C0"/>
                </a:solidFill>
              </a:rPr>
              <a:t>particular order.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So , when we </a:t>
            </a:r>
            <a:r>
              <a:rPr lang="en-IN" sz="2400" b="1" dirty="0">
                <a:solidFill>
                  <a:srgbClr val="C00000"/>
                </a:solidFill>
              </a:rPr>
              <a:t>display data </a:t>
            </a:r>
            <a:r>
              <a:rPr lang="en-IN" sz="2400" dirty="0"/>
              <a:t>they </a:t>
            </a:r>
            <a:r>
              <a:rPr lang="en-IN" sz="2400" b="1" dirty="0">
                <a:solidFill>
                  <a:srgbClr val="7030A0"/>
                </a:solidFill>
              </a:rPr>
              <a:t>happen to be returned </a:t>
            </a:r>
            <a:r>
              <a:rPr lang="en-IN" sz="2400" dirty="0"/>
              <a:t>from the database in </a:t>
            </a:r>
            <a:r>
              <a:rPr lang="en-IN" sz="2400" b="1" dirty="0">
                <a:solidFill>
                  <a:srgbClr val="0070C0"/>
                </a:solidFill>
              </a:rPr>
              <a:t>any random order </a:t>
            </a:r>
            <a:r>
              <a:rPr lang="en-IN" sz="2400" dirty="0"/>
              <a:t>which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database decides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However</a:t>
            </a:r>
            <a:r>
              <a:rPr lang="en-IN" sz="2400" dirty="0"/>
              <a:t>, we might want to </a:t>
            </a:r>
            <a:r>
              <a:rPr lang="en-IN" sz="2400" b="1" dirty="0">
                <a:solidFill>
                  <a:srgbClr val="00B050"/>
                </a:solidFill>
              </a:rPr>
              <a:t>view data </a:t>
            </a:r>
            <a:r>
              <a:rPr lang="en-IN" sz="2400" dirty="0"/>
              <a:t>in a </a:t>
            </a:r>
            <a:r>
              <a:rPr lang="en-IN" sz="2400" b="1" dirty="0">
                <a:solidFill>
                  <a:srgbClr val="0070C0"/>
                </a:solidFill>
              </a:rPr>
              <a:t>certain order</a:t>
            </a:r>
            <a:r>
              <a:rPr lang="en-IN" sz="2400" dirty="0"/>
              <a:t>, and for this we can use the </a:t>
            </a:r>
            <a:r>
              <a:rPr lang="en-IN" sz="2400" b="1" dirty="0">
                <a:solidFill>
                  <a:srgbClr val="7030A0"/>
                </a:solidFill>
              </a:rPr>
              <a:t>ORDER BY </a:t>
            </a:r>
            <a:r>
              <a:rPr lang="en-IN" sz="2400" dirty="0"/>
              <a:t>clause.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Syntax Of ORDER BY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r>
              <a:rPr lang="en-IN" sz="3400" b="1" u="sng" dirty="0"/>
              <a:t>Syntax: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</a:rPr>
              <a:t> columns | expressions  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</a:rPr>
              <a:t> table  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</a:rPr>
              <a:t> conditions  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</a:rPr>
              <a:t>ORDER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</a:rPr>
              <a:t>BY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</a:rPr>
              <a:t> expression [ 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</a:rPr>
              <a:t>ASC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</a:rPr>
              <a:t> | 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</a:rPr>
              <a:t>DESC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</a:rPr>
              <a:t> ];   </a:t>
            </a:r>
          </a:p>
          <a:p>
            <a:pPr>
              <a:buNone/>
            </a:pPr>
            <a:endParaRPr lang="en-IN" sz="2400" b="1" u="sng" dirty="0"/>
          </a:p>
          <a:p>
            <a:r>
              <a:rPr lang="en-US" sz="3400" b="1" u="sng" dirty="0"/>
              <a:t>Parameters</a:t>
            </a:r>
          </a:p>
          <a:p>
            <a:pPr lvl="1"/>
            <a:r>
              <a:rPr lang="en-IN" sz="2600" b="1" dirty="0">
                <a:solidFill>
                  <a:srgbClr val="0070C0"/>
                </a:solidFill>
              </a:rPr>
              <a:t>Columns | expressions:</a:t>
            </a:r>
            <a:r>
              <a:rPr lang="en-IN" sz="2600" dirty="0"/>
              <a:t> It specifies columns that you want to retrieve.</a:t>
            </a:r>
          </a:p>
          <a:p>
            <a:pPr lvl="1"/>
            <a:r>
              <a:rPr lang="en-IN" sz="2600" b="1" dirty="0">
                <a:solidFill>
                  <a:srgbClr val="0070C0"/>
                </a:solidFill>
              </a:rPr>
              <a:t>tables:</a:t>
            </a:r>
            <a:r>
              <a:rPr lang="en-IN" sz="2600" dirty="0"/>
              <a:t> It specifies the table name from where you want to retrieve records.</a:t>
            </a:r>
          </a:p>
          <a:p>
            <a:pPr lvl="1"/>
            <a:r>
              <a:rPr lang="en-IN" sz="2600" b="1" dirty="0">
                <a:solidFill>
                  <a:srgbClr val="0070C0"/>
                </a:solidFill>
              </a:rPr>
              <a:t>conditions:</a:t>
            </a:r>
            <a:r>
              <a:rPr lang="en-IN" sz="2600" dirty="0"/>
              <a:t> It specifies the conditions that must be fulfilled for the records to be selected.</a:t>
            </a:r>
          </a:p>
          <a:p>
            <a:pPr lvl="1"/>
            <a:r>
              <a:rPr lang="en-US" sz="2600" b="1" dirty="0">
                <a:solidFill>
                  <a:srgbClr val="00B050"/>
                </a:solidFill>
              </a:rPr>
              <a:t>ORDER BY</a:t>
            </a:r>
            <a:r>
              <a:rPr lang="en-US" sz="2600" dirty="0"/>
              <a:t>: The clause indicating that data is to be sorted </a:t>
            </a:r>
          </a:p>
          <a:p>
            <a:pPr lvl="1"/>
            <a:r>
              <a:rPr lang="en-US" sz="2600" b="1" dirty="0">
                <a:solidFill>
                  <a:srgbClr val="00B050"/>
                </a:solidFill>
              </a:rPr>
              <a:t>Expression:</a:t>
            </a:r>
            <a:r>
              <a:rPr lang="en-US" sz="2600" dirty="0"/>
              <a:t> </a:t>
            </a:r>
            <a:r>
              <a:rPr lang="en-IN" sz="2600" dirty="0"/>
              <a:t>It specifies columns or expression on which sorting is to be done.</a:t>
            </a:r>
          </a:p>
          <a:p>
            <a:pPr lvl="1"/>
            <a:r>
              <a:rPr lang="en-IN" sz="2600" b="1" dirty="0">
                <a:solidFill>
                  <a:srgbClr val="00B050"/>
                </a:solidFill>
              </a:rPr>
              <a:t>ASC:</a:t>
            </a:r>
            <a:r>
              <a:rPr lang="en-IN" sz="2600" dirty="0"/>
              <a:t> It is an optional parameter that is used to sort records in </a:t>
            </a:r>
            <a:r>
              <a:rPr lang="en-IN" sz="2600" b="1" dirty="0">
                <a:solidFill>
                  <a:srgbClr val="002060"/>
                </a:solidFill>
              </a:rPr>
              <a:t>ascending order.</a:t>
            </a:r>
          </a:p>
          <a:p>
            <a:pPr lvl="1"/>
            <a:r>
              <a:rPr lang="en-IN" sz="2600" b="1" dirty="0">
                <a:solidFill>
                  <a:srgbClr val="00B050"/>
                </a:solidFill>
              </a:rPr>
              <a:t>DESC:</a:t>
            </a:r>
            <a:r>
              <a:rPr lang="en-IN" sz="2600" dirty="0"/>
              <a:t> It is also an optional parameter that is used to sort records in </a:t>
            </a:r>
            <a:r>
              <a:rPr lang="en-IN" sz="2600" b="1" dirty="0">
                <a:solidFill>
                  <a:srgbClr val="002060"/>
                </a:solidFill>
              </a:rPr>
              <a:t>descending order.</a:t>
            </a:r>
          </a:p>
          <a:p>
            <a:pPr lvl="1"/>
            <a:r>
              <a:rPr lang="en-US" sz="2600" b="1" dirty="0">
                <a:solidFill>
                  <a:srgbClr val="C00000"/>
                </a:solidFill>
              </a:rPr>
              <a:t>DEFAULT SORTING ORDER IS ASCENDING</a:t>
            </a:r>
            <a:endParaRPr lang="en-IN" sz="2000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WAQ to display </a:t>
            </a:r>
            <a:r>
              <a:rPr lang="en-US" sz="2400" b="1" dirty="0" err="1">
                <a:solidFill>
                  <a:srgbClr val="0070C0"/>
                </a:solidFill>
              </a:rPr>
              <a:t>ename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and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sal</a:t>
            </a:r>
            <a:r>
              <a:rPr lang="en-US" sz="2400" b="1" dirty="0">
                <a:solidFill>
                  <a:srgbClr val="0070C0"/>
                </a:solidFill>
              </a:rPr>
              <a:t>  </a:t>
            </a:r>
            <a:r>
              <a:rPr lang="en-US" sz="2400" dirty="0"/>
              <a:t>of employees in  </a:t>
            </a:r>
            <a:r>
              <a:rPr lang="en-US" sz="2400" b="1" dirty="0">
                <a:solidFill>
                  <a:srgbClr val="00B050"/>
                </a:solidFill>
              </a:rPr>
              <a:t>ascending order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of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sal</a:t>
            </a:r>
            <a:r>
              <a:rPr lang="en-US" sz="2400" b="1" dirty="0">
                <a:solidFill>
                  <a:srgbClr val="0070C0"/>
                </a:solidFill>
              </a:rPr>
              <a:t>.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dby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571744"/>
            <a:ext cx="8786874" cy="382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WAQ to display </a:t>
            </a:r>
            <a:r>
              <a:rPr lang="en-US" sz="2400" b="1" dirty="0" err="1">
                <a:solidFill>
                  <a:srgbClr val="0070C0"/>
                </a:solidFill>
              </a:rPr>
              <a:t>ename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and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sal</a:t>
            </a:r>
            <a:r>
              <a:rPr lang="en-US" sz="2400" b="1" dirty="0">
                <a:solidFill>
                  <a:srgbClr val="0070C0"/>
                </a:solidFill>
              </a:rPr>
              <a:t>  </a:t>
            </a:r>
            <a:r>
              <a:rPr lang="en-US" sz="2400" dirty="0"/>
              <a:t>of employees in  </a:t>
            </a:r>
            <a:r>
              <a:rPr lang="en-US" sz="2400" b="1" dirty="0" err="1">
                <a:solidFill>
                  <a:srgbClr val="00B050"/>
                </a:solidFill>
              </a:rPr>
              <a:t>desending</a:t>
            </a:r>
            <a:r>
              <a:rPr lang="en-US" sz="2400" b="1" dirty="0">
                <a:solidFill>
                  <a:srgbClr val="00B050"/>
                </a:solidFill>
              </a:rPr>
              <a:t> order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of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sal</a:t>
            </a:r>
            <a:r>
              <a:rPr lang="en-US" sz="2400" b="1" dirty="0">
                <a:solidFill>
                  <a:srgbClr val="0070C0"/>
                </a:solidFill>
              </a:rPr>
              <a:t>.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dby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3" y="2571744"/>
            <a:ext cx="8715436" cy="382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Sorting On Col Position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Instead of </a:t>
            </a:r>
            <a:r>
              <a:rPr lang="en-IN" sz="2400" b="1" dirty="0">
                <a:solidFill>
                  <a:srgbClr val="C00000"/>
                </a:solidFill>
              </a:rPr>
              <a:t>listing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name of the column </a:t>
            </a:r>
            <a:r>
              <a:rPr lang="en-IN" sz="2400" dirty="0"/>
              <a:t>to be ordered, we can list the </a:t>
            </a:r>
            <a:r>
              <a:rPr lang="en-IN" sz="2400" b="1" dirty="0">
                <a:solidFill>
                  <a:srgbClr val="00B050"/>
                </a:solidFill>
              </a:rPr>
              <a:t>sequence number </a:t>
            </a:r>
            <a:r>
              <a:rPr lang="en-IN" sz="2400" dirty="0"/>
              <a:t>of the column in the </a:t>
            </a:r>
            <a:r>
              <a:rPr lang="en-IN" sz="2400" b="1" dirty="0">
                <a:solidFill>
                  <a:srgbClr val="0070C0"/>
                </a:solidFill>
              </a:rPr>
              <a:t>SELECT</a:t>
            </a:r>
            <a:r>
              <a:rPr lang="en-IN" sz="2400" dirty="0"/>
              <a:t> list.</a:t>
            </a: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next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SQL statement </a:t>
            </a:r>
            <a:r>
              <a:rPr lang="en-IN" sz="2400" dirty="0"/>
              <a:t>returns the </a:t>
            </a:r>
            <a:r>
              <a:rPr lang="en-IN" sz="2400" b="1" dirty="0">
                <a:solidFill>
                  <a:srgbClr val="0070C0"/>
                </a:solidFill>
              </a:rPr>
              <a:t>same result </a:t>
            </a:r>
            <a:r>
              <a:rPr lang="en-IN" sz="2400" dirty="0"/>
              <a:t>as the </a:t>
            </a:r>
            <a:r>
              <a:rPr lang="en-IN" sz="2400" b="1" dirty="0">
                <a:solidFill>
                  <a:srgbClr val="C00000"/>
                </a:solidFill>
              </a:rPr>
              <a:t>first example </a:t>
            </a:r>
            <a:r>
              <a:rPr lang="en-IN" sz="2400" dirty="0"/>
              <a:t>but uses a different </a:t>
            </a:r>
            <a:r>
              <a:rPr lang="en-IN" sz="2400" b="1" dirty="0">
                <a:solidFill>
                  <a:srgbClr val="7030A0"/>
                </a:solidFill>
              </a:rPr>
              <a:t>ORDER BY </a:t>
            </a:r>
            <a:r>
              <a:rPr lang="en-IN" sz="2400" dirty="0"/>
              <a:t>clause. 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Sorting On Col Position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2060"/>
                </a:solidFill>
              </a:rPr>
              <a:t>number 2</a:t>
            </a:r>
            <a:r>
              <a:rPr lang="en-IN" sz="2400" dirty="0"/>
              <a:t> indicates the </a:t>
            </a:r>
            <a:r>
              <a:rPr lang="en-IN" sz="2400" b="1" dirty="0">
                <a:solidFill>
                  <a:srgbClr val="C00000"/>
                </a:solidFill>
              </a:rPr>
              <a:t>second column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70C0"/>
                </a:solidFill>
              </a:rPr>
              <a:t>SELECT</a:t>
            </a:r>
            <a:r>
              <a:rPr lang="en-IN" sz="2400" dirty="0"/>
              <a:t> list.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dby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786874" cy="39290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Sorting On Multiple Cols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result set </a:t>
            </a:r>
            <a:r>
              <a:rPr lang="en-IN" sz="2400" dirty="0"/>
              <a:t>can be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sorted</a:t>
            </a:r>
            <a:r>
              <a:rPr lang="en-IN" sz="2400" dirty="0"/>
              <a:t> by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more than one column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columns we want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sort</a:t>
            </a:r>
            <a:r>
              <a:rPr lang="en-IN" sz="2400" dirty="0"/>
              <a:t> by need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only be included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7030A0"/>
                </a:solidFill>
              </a:rPr>
              <a:t>ORDER BY </a:t>
            </a:r>
            <a:r>
              <a:rPr lang="en-IN" sz="2400" dirty="0"/>
              <a:t>clause, </a:t>
            </a:r>
            <a:r>
              <a:rPr lang="en-IN" sz="2400" b="1" dirty="0">
                <a:solidFill>
                  <a:srgbClr val="0070C0"/>
                </a:solidFill>
              </a:rPr>
              <a:t>separated by commas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this case 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will first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sort</a:t>
            </a:r>
            <a:r>
              <a:rPr lang="en-US" sz="2400" dirty="0"/>
              <a:t> on the basis 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first column </a:t>
            </a:r>
            <a:r>
              <a:rPr lang="en-US" sz="2400" dirty="0"/>
              <a:t>and if it finds a </a:t>
            </a:r>
            <a:r>
              <a:rPr lang="en-US" sz="2400" b="1" dirty="0">
                <a:solidFill>
                  <a:srgbClr val="002060"/>
                </a:solidFill>
              </a:rPr>
              <a:t>duplicate value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first column </a:t>
            </a:r>
            <a:r>
              <a:rPr lang="en-US" sz="2400" dirty="0"/>
              <a:t>then it considers the </a:t>
            </a:r>
            <a:r>
              <a:rPr lang="en-US" sz="2400" b="1" dirty="0">
                <a:solidFill>
                  <a:srgbClr val="7030A0"/>
                </a:solidFill>
              </a:rPr>
              <a:t>second mentioned column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6579</TotalTime>
  <Words>623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The ORDER BY Clause</vt:lpstr>
      <vt:lpstr> The Syntax Of ORDER BY</vt:lpstr>
      <vt:lpstr> Queries</vt:lpstr>
      <vt:lpstr> Queries</vt:lpstr>
      <vt:lpstr> Sorting On Col Position</vt:lpstr>
      <vt:lpstr> Sorting On Col Position</vt:lpstr>
      <vt:lpstr> Sorting On Multiple Cols</vt:lpstr>
      <vt:lpstr> Sorting On Multiple Cols</vt:lpstr>
      <vt:lpstr> DISTINCT And ORDER BY</vt:lpstr>
      <vt:lpstr> DISTINCT And ORDER BY</vt:lpstr>
      <vt:lpstr> NULL And ORDER BY</vt:lpstr>
      <vt:lpstr> NULL And ORDER BY</vt:lpstr>
      <vt:lpstr> NULL And ORDER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558</cp:revision>
  <dcterms:created xsi:type="dcterms:W3CDTF">2015-12-21T13:46:48Z</dcterms:created>
  <dcterms:modified xsi:type="dcterms:W3CDTF">2021-10-06T05:49:07Z</dcterms:modified>
</cp:coreProperties>
</file>