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575" r:id="rId4"/>
    <p:sldId id="797" r:id="rId5"/>
    <p:sldId id="798" r:id="rId6"/>
    <p:sldId id="799" r:id="rId7"/>
    <p:sldId id="800" r:id="rId8"/>
    <p:sldId id="777" r:id="rId9"/>
    <p:sldId id="801" r:id="rId10"/>
    <p:sldId id="803" r:id="rId11"/>
    <p:sldId id="804" r:id="rId12"/>
    <p:sldId id="805" r:id="rId13"/>
    <p:sldId id="806" r:id="rId14"/>
    <p:sldId id="808" r:id="rId15"/>
    <p:sldId id="807" r:id="rId16"/>
    <p:sldId id="809" r:id="rId17"/>
    <p:sldId id="810" r:id="rId18"/>
    <p:sldId id="81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7FB51C61-7346-4F60-A7BB-DF57C3616643}"/>
    <pc:docChg chg="modSld">
      <pc:chgData name="Sharma Computer Academy" userId="08476b32c11f4418" providerId="LiveId" clId="{7FB51C61-7346-4F60-A7BB-DF57C3616643}" dt="2021-02-12T08:02:56.897" v="0"/>
      <pc:docMkLst>
        <pc:docMk/>
      </pc:docMkLst>
      <pc:sldChg chg="modAnim">
        <pc:chgData name="Sharma Computer Academy" userId="08476b32c11f4418" providerId="LiveId" clId="{7FB51C61-7346-4F60-A7BB-DF57C3616643}" dt="2021-02-12T08:02:56.897" v="0"/>
        <pc:sldMkLst>
          <pc:docMk/>
          <pc:sldMk cId="0" sldId="5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12-02-2021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12-02-2021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12-02-2021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12-02-2021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20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WAQ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7030A0"/>
                </a:solidFill>
              </a:rPr>
              <a:t>display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0070C0"/>
                </a:solidFill>
              </a:rPr>
              <a:t>names </a:t>
            </a:r>
            <a:r>
              <a:rPr lang="en-US" sz="2400" dirty="0"/>
              <a:t>of all the </a:t>
            </a:r>
            <a:r>
              <a:rPr lang="en-US" sz="2400" b="1" dirty="0">
                <a:solidFill>
                  <a:srgbClr val="00B050"/>
                </a:solidFill>
              </a:rPr>
              <a:t>employees</a:t>
            </a:r>
            <a:r>
              <a:rPr lang="en-US" sz="2400" dirty="0"/>
              <a:t> who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work </a:t>
            </a:r>
            <a:r>
              <a:rPr lang="en-US" sz="2400" dirty="0"/>
              <a:t>as managers.</a:t>
            </a:r>
          </a:p>
          <a:p>
            <a:pPr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lvl="1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outerj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715374"/>
            <a:ext cx="8786874" cy="27140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WAQ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7030A0"/>
                </a:solidFill>
              </a:rPr>
              <a:t>display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0070C0"/>
                </a:solidFill>
              </a:rPr>
              <a:t>names </a:t>
            </a:r>
            <a:r>
              <a:rPr lang="en-US" sz="2400" dirty="0"/>
              <a:t>of all the </a:t>
            </a:r>
            <a:r>
              <a:rPr lang="en-US" sz="2400" b="1" dirty="0">
                <a:solidFill>
                  <a:srgbClr val="00B050"/>
                </a:solidFill>
              </a:rPr>
              <a:t>employees</a:t>
            </a:r>
            <a:r>
              <a:rPr lang="en-US" sz="2400" dirty="0"/>
              <a:t> who were </a:t>
            </a:r>
            <a:r>
              <a:rPr lang="en-US" sz="2400" b="1" dirty="0">
                <a:solidFill>
                  <a:srgbClr val="002060"/>
                </a:solidFill>
              </a:rPr>
              <a:t>hired</a:t>
            </a:r>
            <a:r>
              <a:rPr lang="en-US" sz="2400" dirty="0"/>
              <a:t> after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MARTIN</a:t>
            </a:r>
            <a:r>
              <a:rPr lang="en-US" sz="2400" dirty="0"/>
              <a:t>.</a:t>
            </a:r>
          </a:p>
          <a:p>
            <a:pPr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lvl="1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outerj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714752"/>
            <a:ext cx="8786874" cy="264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WAQ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7030A0"/>
                </a:solidFill>
              </a:rPr>
              <a:t>display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0070C0"/>
                </a:solidFill>
              </a:rPr>
              <a:t>names </a:t>
            </a:r>
            <a:r>
              <a:rPr lang="en-US" sz="2400" dirty="0"/>
              <a:t>and </a:t>
            </a:r>
            <a:r>
              <a:rPr lang="en-US" sz="2400" b="1" dirty="0"/>
              <a:t>salary</a:t>
            </a:r>
            <a:r>
              <a:rPr lang="en-US" sz="2400" dirty="0"/>
              <a:t> of  all the </a:t>
            </a:r>
            <a:r>
              <a:rPr lang="en-US" sz="2400" b="1" dirty="0">
                <a:solidFill>
                  <a:srgbClr val="00B050"/>
                </a:solidFill>
              </a:rPr>
              <a:t>employees</a:t>
            </a:r>
            <a:r>
              <a:rPr lang="en-US" sz="2400" dirty="0"/>
              <a:t> who earn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highest</a:t>
            </a:r>
            <a:r>
              <a:rPr lang="en-US" sz="2400" dirty="0"/>
              <a:t> salary.</a:t>
            </a:r>
          </a:p>
          <a:p>
            <a:pPr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lvl="1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outerj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786191"/>
            <a:ext cx="8786874" cy="2571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WAQ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7030A0"/>
                </a:solidFill>
              </a:rPr>
              <a:t>display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0070C0"/>
                </a:solidFill>
              </a:rPr>
              <a:t>names </a:t>
            </a:r>
            <a:r>
              <a:rPr lang="en-US" sz="2400" dirty="0"/>
              <a:t>and </a:t>
            </a:r>
            <a:r>
              <a:rPr lang="en-US" sz="2400" b="1" dirty="0"/>
              <a:t>salary</a:t>
            </a:r>
            <a:r>
              <a:rPr lang="en-US" sz="2400" dirty="0"/>
              <a:t> of  all the </a:t>
            </a:r>
            <a:r>
              <a:rPr lang="en-US" sz="2400" b="1" dirty="0">
                <a:solidFill>
                  <a:srgbClr val="00B050"/>
                </a:solidFill>
              </a:rPr>
              <a:t>employees</a:t>
            </a:r>
            <a:r>
              <a:rPr lang="en-US" sz="2400" dirty="0"/>
              <a:t> who do not earn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highest</a:t>
            </a:r>
            <a:r>
              <a:rPr lang="en-US" sz="2400" dirty="0"/>
              <a:t> salary.</a:t>
            </a:r>
          </a:p>
          <a:p>
            <a:pPr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lvl="1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outerj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214686"/>
            <a:ext cx="8715436" cy="3143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WAQ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7030A0"/>
                </a:solidFill>
              </a:rPr>
              <a:t>display</a:t>
            </a:r>
            <a:r>
              <a:rPr lang="en-US" sz="2400" dirty="0"/>
              <a:t> those </a:t>
            </a:r>
            <a:r>
              <a:rPr lang="en-US" sz="2400" b="1" dirty="0" err="1">
                <a:solidFill>
                  <a:srgbClr val="0070C0"/>
                </a:solidFill>
              </a:rPr>
              <a:t>deptno</a:t>
            </a:r>
            <a:r>
              <a:rPr lang="en-US" sz="2400" dirty="0"/>
              <a:t> with their </a:t>
            </a:r>
            <a:r>
              <a:rPr lang="en-US" sz="2400" b="1" dirty="0">
                <a:solidFill>
                  <a:srgbClr val="0070C0"/>
                </a:solidFill>
              </a:rPr>
              <a:t>average salary </a:t>
            </a:r>
            <a:r>
              <a:rPr lang="en-US" sz="2400" dirty="0"/>
              <a:t>whose </a:t>
            </a:r>
            <a:r>
              <a:rPr lang="en-US" sz="2400" b="1" dirty="0">
                <a:solidFill>
                  <a:srgbClr val="C00000"/>
                </a:solidFill>
              </a:rPr>
              <a:t>average salary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00B050"/>
                </a:solidFill>
              </a:rPr>
              <a:t>greater than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002060"/>
                </a:solidFill>
              </a:rPr>
              <a:t>salary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CLARK.</a:t>
            </a:r>
          </a:p>
          <a:p>
            <a:pPr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lvl="1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outerj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643315"/>
            <a:ext cx="8715436" cy="2714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Modify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previous query </a:t>
            </a:r>
            <a:r>
              <a:rPr lang="en-US" sz="2400" dirty="0"/>
              <a:t>to display the </a:t>
            </a:r>
            <a:r>
              <a:rPr lang="en-US" sz="2400" b="1" dirty="0" err="1">
                <a:solidFill>
                  <a:srgbClr val="0070C0"/>
                </a:solidFill>
              </a:rPr>
              <a:t>deptname</a:t>
            </a:r>
            <a:r>
              <a:rPr lang="en-US" sz="2400" dirty="0"/>
              <a:t> instead of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lvl="1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outerj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571876"/>
            <a:ext cx="8715436" cy="27860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WAQ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7030A0"/>
                </a:solidFill>
              </a:rPr>
              <a:t>display </a:t>
            </a:r>
            <a:r>
              <a:rPr lang="en-US" sz="2400" dirty="0"/>
              <a:t>the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name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0070C0"/>
                </a:solidFill>
              </a:rPr>
              <a:t>deptno</a:t>
            </a:r>
            <a:r>
              <a:rPr lang="en-US" sz="2400" dirty="0"/>
              <a:t> of all the </a:t>
            </a:r>
            <a:r>
              <a:rPr lang="en-US" sz="2400" b="1" dirty="0">
                <a:solidFill>
                  <a:srgbClr val="00B050"/>
                </a:solidFill>
              </a:rPr>
              <a:t>employees</a:t>
            </a:r>
            <a:r>
              <a:rPr lang="en-US" sz="2400" dirty="0"/>
              <a:t> whose </a:t>
            </a:r>
            <a:r>
              <a:rPr lang="en-US" sz="2400" b="1" dirty="0">
                <a:solidFill>
                  <a:srgbClr val="002060"/>
                </a:solidFill>
              </a:rPr>
              <a:t>colleagues </a:t>
            </a:r>
            <a:r>
              <a:rPr lang="en-US" sz="2400" dirty="0"/>
              <a:t>have two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LL </a:t>
            </a:r>
            <a:r>
              <a:rPr lang="en-US" sz="2400" dirty="0"/>
              <a:t>in their names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lvl="1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outerj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571876"/>
            <a:ext cx="8715436" cy="27860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WAQ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7030A0"/>
                </a:solidFill>
              </a:rPr>
              <a:t>display </a:t>
            </a:r>
            <a:r>
              <a:rPr lang="en-US" sz="2400" dirty="0"/>
              <a:t>the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name</a:t>
            </a:r>
            <a:r>
              <a:rPr lang="en-US" sz="2400" dirty="0"/>
              <a:t> of all the </a:t>
            </a:r>
            <a:r>
              <a:rPr lang="en-US" sz="2400" b="1" dirty="0">
                <a:solidFill>
                  <a:srgbClr val="00B050"/>
                </a:solidFill>
              </a:rPr>
              <a:t>employees</a:t>
            </a:r>
            <a:r>
              <a:rPr lang="en-US" sz="2400" dirty="0"/>
              <a:t> who work in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CHICAGO</a:t>
            </a:r>
            <a:r>
              <a:rPr lang="en-US" sz="2400" dirty="0"/>
              <a:t> and they get a </a:t>
            </a:r>
            <a:r>
              <a:rPr lang="en-US" sz="2400" b="1" dirty="0">
                <a:solidFill>
                  <a:srgbClr val="002060"/>
                </a:solidFill>
              </a:rPr>
              <a:t>commission</a:t>
            </a:r>
            <a:r>
              <a:rPr lang="en-US" sz="2400" dirty="0"/>
              <a:t>.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lvl="1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outerj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800918"/>
            <a:ext cx="8715436" cy="2557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WAQ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7030A0"/>
                </a:solidFill>
              </a:rPr>
              <a:t>display </a:t>
            </a:r>
            <a:r>
              <a:rPr lang="en-US" sz="2400" dirty="0"/>
              <a:t>the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names</a:t>
            </a:r>
            <a:r>
              <a:rPr lang="en-US" sz="2400" dirty="0"/>
              <a:t> of all the </a:t>
            </a:r>
            <a:r>
              <a:rPr lang="en-US" sz="2400" b="1" dirty="0">
                <a:solidFill>
                  <a:srgbClr val="00B050"/>
                </a:solidFill>
              </a:rPr>
              <a:t>departments</a:t>
            </a:r>
            <a:r>
              <a:rPr lang="en-US" sz="2400" dirty="0"/>
              <a:t> whose employees are managers.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outerj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054727"/>
            <a:ext cx="8715436" cy="23032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err="1">
                <a:solidFill>
                  <a:srgbClr val="0070C0"/>
                </a:solidFill>
                <a:latin typeface="Corbel" pitchFamily="34" charset="0"/>
              </a:rPr>
              <a:t>SubQueries</a:t>
            </a: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Types Of </a:t>
            </a:r>
            <a:r>
              <a:rPr lang="en-US" sz="2900" b="1" dirty="0" err="1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SubQueries</a:t>
            </a: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Single Row </a:t>
            </a:r>
            <a:r>
              <a:rPr lang="en-US" sz="2900" b="1" dirty="0" err="1">
                <a:solidFill>
                  <a:srgbClr val="00B050"/>
                </a:solidFill>
                <a:latin typeface="Corbel" pitchFamily="34" charset="0"/>
              </a:rPr>
              <a:t>SubQuery</a:t>
            </a: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C00000"/>
                </a:solidFill>
                <a:latin typeface="Corbel" pitchFamily="34" charset="0"/>
              </a:rPr>
              <a:t>Multi Row </a:t>
            </a:r>
            <a:r>
              <a:rPr lang="en-US" sz="2900" b="1" dirty="0" err="1">
                <a:solidFill>
                  <a:srgbClr val="C00000"/>
                </a:solidFill>
                <a:latin typeface="Corbel" pitchFamily="34" charset="0"/>
              </a:rPr>
              <a:t>SubQuery</a:t>
            </a:r>
            <a:endParaRPr lang="en-US" sz="2900" b="1" dirty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Introduction To </a:t>
            </a:r>
            <a:r>
              <a:rPr lang="en-US" sz="3200" b="1" dirty="0" err="1"/>
              <a:t>SubQuery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/>
              <a:t>Definition: </a:t>
            </a:r>
            <a:r>
              <a:rPr lang="en-IN" sz="2400" dirty="0"/>
              <a:t>A </a:t>
            </a:r>
            <a:r>
              <a:rPr lang="en-IN" sz="2400" b="1" dirty="0" err="1">
                <a:solidFill>
                  <a:srgbClr val="0070C0"/>
                </a:solidFill>
              </a:rPr>
              <a:t>subquery</a:t>
            </a:r>
            <a:r>
              <a:rPr lang="en-IN" sz="2400" dirty="0"/>
              <a:t> is a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SELECT</a:t>
            </a:r>
            <a:r>
              <a:rPr lang="en-IN" sz="2400" dirty="0"/>
              <a:t> statement nested inside another statement such as </a:t>
            </a:r>
            <a:r>
              <a:rPr lang="en-IN" sz="2400" b="1" dirty="0">
                <a:solidFill>
                  <a:srgbClr val="7030A0"/>
                </a:solidFill>
              </a:rPr>
              <a:t>SELECT</a:t>
            </a:r>
            <a:r>
              <a:rPr lang="en-IN" sz="2400" dirty="0"/>
              <a:t>,</a:t>
            </a:r>
            <a:r>
              <a:rPr lang="en-IN" sz="2400" b="1" dirty="0">
                <a:solidFill>
                  <a:srgbClr val="7030A0"/>
                </a:solidFill>
              </a:rPr>
              <a:t> INSERT</a:t>
            </a:r>
            <a:r>
              <a:rPr lang="en-IN" sz="2400" dirty="0"/>
              <a:t>, </a:t>
            </a:r>
            <a:r>
              <a:rPr lang="en-IN" sz="2400" b="1" dirty="0">
                <a:solidFill>
                  <a:srgbClr val="7030A0"/>
                </a:solidFill>
              </a:rPr>
              <a:t>UPDATE</a:t>
            </a:r>
            <a:r>
              <a:rPr lang="en-IN" sz="2400" dirty="0"/>
              <a:t>, or </a:t>
            </a:r>
            <a:r>
              <a:rPr lang="en-IN" sz="2400" b="1" dirty="0">
                <a:solidFill>
                  <a:srgbClr val="7030A0"/>
                </a:solidFill>
              </a:rPr>
              <a:t>DELETE</a:t>
            </a:r>
          </a:p>
          <a:p>
            <a:endParaRPr lang="en-IN" sz="2400" dirty="0"/>
          </a:p>
          <a:p>
            <a:r>
              <a:rPr lang="en-US" sz="2400" b="1" u="sng" dirty="0"/>
              <a:t>Purpose: </a:t>
            </a:r>
            <a:r>
              <a:rPr lang="en-US" sz="2400" b="1" dirty="0">
                <a:solidFill>
                  <a:srgbClr val="002060"/>
                </a:solidFill>
              </a:rPr>
              <a:t>Many times </a:t>
            </a:r>
            <a:r>
              <a:rPr lang="en-US" sz="2400" dirty="0"/>
              <a:t>when we </a:t>
            </a:r>
            <a:r>
              <a:rPr lang="en-US" sz="2400" b="1" dirty="0">
                <a:solidFill>
                  <a:srgbClr val="0070C0"/>
                </a:solidFill>
              </a:rPr>
              <a:t>write a query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00B050"/>
                </a:solidFill>
              </a:rPr>
              <a:t>Oracle</a:t>
            </a:r>
            <a:r>
              <a:rPr lang="en-US" sz="2400" dirty="0"/>
              <a:t> ,we </a:t>
            </a:r>
            <a:r>
              <a:rPr lang="en-US" sz="2400" b="1" dirty="0">
                <a:solidFill>
                  <a:srgbClr val="C00000"/>
                </a:solidFill>
              </a:rPr>
              <a:t>might want to compare </a:t>
            </a:r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column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0070C0"/>
                </a:solidFill>
              </a:rPr>
              <a:t>expression</a:t>
            </a:r>
            <a:r>
              <a:rPr lang="en-US" sz="2400" dirty="0"/>
              <a:t> with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result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002060"/>
                </a:solidFill>
              </a:rPr>
              <a:t>another query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accent1"/>
                </a:solidFill>
              </a:rPr>
              <a:t>It happens </a:t>
            </a:r>
            <a:r>
              <a:rPr lang="en-US" sz="2400" dirty="0"/>
              <a:t>when we </a:t>
            </a:r>
            <a:r>
              <a:rPr lang="en-US" sz="2400" b="1" dirty="0">
                <a:solidFill>
                  <a:srgbClr val="7030A0"/>
                </a:solidFill>
              </a:rPr>
              <a:t>don’t know the exact value </a:t>
            </a:r>
            <a:r>
              <a:rPr lang="en-US" sz="2400" dirty="0"/>
              <a:t>with which this </a:t>
            </a:r>
            <a:r>
              <a:rPr lang="en-US" sz="2400" b="1" dirty="0">
                <a:solidFill>
                  <a:srgbClr val="002060"/>
                </a:solidFill>
              </a:rPr>
              <a:t>comparison</a:t>
            </a:r>
            <a:r>
              <a:rPr lang="en-US" sz="2400" dirty="0"/>
              <a:t> will be done but we know the </a:t>
            </a:r>
            <a:r>
              <a:rPr lang="en-US" sz="2400" b="1" dirty="0">
                <a:solidFill>
                  <a:srgbClr val="0070C0"/>
                </a:solidFill>
              </a:rPr>
              <a:t>query</a:t>
            </a:r>
            <a:r>
              <a:rPr lang="en-US" sz="2400" dirty="0"/>
              <a:t> that will generate this value. This is where we use </a:t>
            </a:r>
            <a:r>
              <a:rPr lang="en-US" sz="2400" b="1" dirty="0">
                <a:solidFill>
                  <a:srgbClr val="C00000"/>
                </a:solidFill>
              </a:rPr>
              <a:t>SUBQUERIES</a:t>
            </a:r>
            <a:r>
              <a:rPr lang="en-US" sz="2400" dirty="0"/>
              <a:t> </a:t>
            </a: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General Syntax Of </a:t>
            </a:r>
            <a:br>
              <a:rPr lang="en-US" sz="3200" b="1" dirty="0"/>
            </a:br>
            <a:r>
              <a:rPr lang="en-US" sz="3200" b="1" dirty="0"/>
              <a:t>A </a:t>
            </a:r>
            <a:r>
              <a:rPr lang="en-US" sz="3200" b="1" dirty="0" err="1"/>
              <a:t>SubQuery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/>
              <a:t>Syntax: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Select &lt;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list_of_cols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From &lt;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table_name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Where &lt;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col_name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&gt; </a:t>
            </a:r>
            <a:r>
              <a:rPr lang="en-US" sz="2400" b="1" dirty="0">
                <a:solidFill>
                  <a:srgbClr val="00B050"/>
                </a:solidFill>
              </a:rPr>
              <a:t>&lt;operator&gt;</a:t>
            </a:r>
            <a:r>
              <a:rPr lang="en-US" sz="2400" b="1" dirty="0">
                <a:solidFill>
                  <a:srgbClr val="002060"/>
                </a:solidFill>
              </a:rPr>
              <a:t>(Select &lt;</a:t>
            </a:r>
            <a:r>
              <a:rPr lang="en-US" sz="2400" b="1" dirty="0" err="1">
                <a:solidFill>
                  <a:srgbClr val="002060"/>
                </a:solidFill>
              </a:rPr>
              <a:t>col_name</a:t>
            </a:r>
            <a:r>
              <a:rPr lang="en-US" sz="2400" b="1" dirty="0">
                <a:solidFill>
                  <a:srgbClr val="002060"/>
                </a:solidFill>
              </a:rPr>
              <a:t>&gt; From 					&lt;</a:t>
            </a:r>
            <a:r>
              <a:rPr lang="en-US" sz="2400" b="1" dirty="0" err="1">
                <a:solidFill>
                  <a:srgbClr val="002060"/>
                </a:solidFill>
              </a:rPr>
              <a:t>table_name</a:t>
            </a:r>
            <a:r>
              <a:rPr lang="en-US" sz="2400" b="1" dirty="0">
                <a:solidFill>
                  <a:srgbClr val="002060"/>
                </a:solidFill>
              </a:rPr>
              <a:t>&gt; where &lt;</a:t>
            </a:r>
            <a:r>
              <a:rPr lang="en-US" sz="2400" b="1" dirty="0" err="1">
                <a:solidFill>
                  <a:srgbClr val="002060"/>
                </a:solidFill>
              </a:rPr>
              <a:t>test_cond</a:t>
            </a:r>
            <a:r>
              <a:rPr lang="en-US" sz="2400" b="1" dirty="0">
                <a:solidFill>
                  <a:srgbClr val="002060"/>
                </a:solidFill>
              </a:rPr>
              <a:t>&gt;);</a:t>
            </a:r>
            <a:endParaRPr lang="en-IN" sz="1500" b="1" dirty="0">
              <a:solidFill>
                <a:srgbClr val="002060"/>
              </a:solidFill>
            </a:endParaRPr>
          </a:p>
          <a:p>
            <a:r>
              <a:rPr lang="en-US" sz="2400" b="1" u="sng" dirty="0"/>
              <a:t>Points To Remember:</a:t>
            </a:r>
            <a:endParaRPr lang="en-IN" sz="2400" b="1" u="sng" dirty="0"/>
          </a:p>
          <a:p>
            <a:pPr lvl="1"/>
            <a:r>
              <a:rPr lang="en-US" b="1" dirty="0" err="1">
                <a:solidFill>
                  <a:srgbClr val="0070C0"/>
                </a:solidFill>
              </a:rPr>
              <a:t>Subqueries</a:t>
            </a:r>
            <a:r>
              <a:rPr lang="en-US" dirty="0"/>
              <a:t> must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always be nested </a:t>
            </a:r>
            <a:r>
              <a:rPr lang="en-US" dirty="0"/>
              <a:t>within </a:t>
            </a:r>
            <a:r>
              <a:rPr lang="en-US" b="1" dirty="0">
                <a:solidFill>
                  <a:srgbClr val="00B050"/>
                </a:solidFill>
              </a:rPr>
              <a:t>parenthesis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can have this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nesting </a:t>
            </a:r>
            <a:r>
              <a:rPr lang="en-US" dirty="0"/>
              <a:t>up to </a:t>
            </a:r>
            <a:r>
              <a:rPr lang="en-US" b="1" dirty="0">
                <a:solidFill>
                  <a:srgbClr val="7030A0"/>
                </a:solidFill>
              </a:rPr>
              <a:t>255 levels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In a </a:t>
            </a:r>
            <a:r>
              <a:rPr lang="en-IN" b="1" dirty="0">
                <a:solidFill>
                  <a:srgbClr val="7030A0"/>
                </a:solidFill>
              </a:rPr>
              <a:t>simple </a:t>
            </a:r>
            <a:r>
              <a:rPr lang="en-IN" b="1" dirty="0" err="1">
                <a:solidFill>
                  <a:srgbClr val="7030A0"/>
                </a:solidFill>
              </a:rPr>
              <a:t>subquery</a:t>
            </a:r>
            <a:r>
              <a:rPr lang="en-IN" dirty="0"/>
              <a:t>, the </a:t>
            </a:r>
            <a:r>
              <a:rPr lang="en-IN" b="1" dirty="0">
                <a:solidFill>
                  <a:srgbClr val="0070C0"/>
                </a:solidFill>
              </a:rPr>
              <a:t>inner query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executed once</a:t>
            </a:r>
            <a:r>
              <a:rPr lang="en-IN" dirty="0"/>
              <a:t>, before the </a:t>
            </a:r>
            <a:r>
              <a:rPr lang="en-IN" b="1" dirty="0">
                <a:solidFill>
                  <a:srgbClr val="002060"/>
                </a:solidFill>
              </a:rPr>
              <a:t>execution</a:t>
            </a:r>
            <a:r>
              <a:rPr lang="en-IN" dirty="0"/>
              <a:t> of the </a:t>
            </a:r>
            <a:r>
              <a:rPr lang="en-IN" b="1" dirty="0">
                <a:solidFill>
                  <a:srgbClr val="0070C0"/>
                </a:solidFill>
              </a:rPr>
              <a:t>outer query</a:t>
            </a:r>
            <a:r>
              <a:rPr lang="en-IN" dirty="0"/>
              <a:t>.</a:t>
            </a:r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Types Of </a:t>
            </a:r>
            <a:r>
              <a:rPr lang="en-US" sz="3200" b="1" dirty="0" err="1"/>
              <a:t>SubQuery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Oracle </a:t>
            </a:r>
            <a:r>
              <a:rPr lang="en-US" sz="2400" dirty="0"/>
              <a:t>supports </a:t>
            </a:r>
            <a:r>
              <a:rPr lang="en-US" sz="2400" b="1" dirty="0">
                <a:solidFill>
                  <a:schemeClr val="accent1"/>
                </a:solidFill>
              </a:rPr>
              <a:t>4 types </a:t>
            </a:r>
            <a:r>
              <a:rPr lang="en-US" sz="2400" dirty="0"/>
              <a:t>of </a:t>
            </a:r>
            <a:r>
              <a:rPr lang="en-US" sz="2400" b="1" dirty="0" err="1">
                <a:solidFill>
                  <a:srgbClr val="0070C0"/>
                </a:solidFill>
              </a:rPr>
              <a:t>subqueries</a:t>
            </a:r>
            <a:r>
              <a:rPr lang="en-US" sz="2400" dirty="0"/>
              <a:t> which are:</a:t>
            </a:r>
          </a:p>
          <a:p>
            <a:endParaRPr lang="en-US" sz="2400" dirty="0"/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Single Row </a:t>
            </a:r>
            <a:r>
              <a:rPr lang="en-US" b="1" dirty="0" err="1">
                <a:solidFill>
                  <a:srgbClr val="002060"/>
                </a:solidFill>
              </a:rPr>
              <a:t>Subquery</a:t>
            </a:r>
            <a:endParaRPr lang="en-US" b="1" dirty="0">
              <a:solidFill>
                <a:srgbClr val="002060"/>
              </a:solidFill>
            </a:endParaRPr>
          </a:p>
          <a:p>
            <a:pPr lvl="1"/>
            <a:endParaRPr lang="en-US" b="1" dirty="0"/>
          </a:p>
          <a:p>
            <a:pPr lvl="1"/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MultiRow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Subquery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b="1" dirty="0"/>
          </a:p>
          <a:p>
            <a:pPr lvl="1"/>
            <a:r>
              <a:rPr lang="en-US" b="1" dirty="0" err="1">
                <a:solidFill>
                  <a:srgbClr val="00B050"/>
                </a:solidFill>
              </a:rPr>
              <a:t>Corelated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Subquery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endParaRPr lang="en-US" b="1" dirty="0"/>
          </a:p>
          <a:p>
            <a:pPr lvl="1"/>
            <a:r>
              <a:rPr lang="en-US" b="1" dirty="0" err="1">
                <a:solidFill>
                  <a:srgbClr val="7030A0"/>
                </a:solidFill>
              </a:rPr>
              <a:t>MultiColumn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Subquery</a:t>
            </a:r>
            <a:endParaRPr lang="en-IN" b="1" dirty="0">
              <a:solidFill>
                <a:srgbClr val="7030A0"/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Single Row </a:t>
            </a:r>
            <a:r>
              <a:rPr lang="en-US" sz="3200" b="1" dirty="0" err="1"/>
              <a:t>SubQuery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If the </a:t>
            </a:r>
            <a:r>
              <a:rPr lang="en-US" sz="2400" b="1" dirty="0" err="1">
                <a:solidFill>
                  <a:srgbClr val="0070C0"/>
                </a:solidFill>
              </a:rPr>
              <a:t>subquery</a:t>
            </a:r>
            <a:r>
              <a:rPr lang="en-US" sz="2400" dirty="0"/>
              <a:t> returns a </a:t>
            </a:r>
            <a:r>
              <a:rPr lang="en-US" sz="2400" b="1" dirty="0">
                <a:solidFill>
                  <a:srgbClr val="00B050"/>
                </a:solidFill>
              </a:rPr>
              <a:t>single value </a:t>
            </a:r>
            <a:r>
              <a:rPr lang="en-US" sz="2400" dirty="0"/>
              <a:t>then it becomes a </a:t>
            </a:r>
            <a:r>
              <a:rPr lang="en-US" sz="2400" b="1" dirty="0">
                <a:solidFill>
                  <a:srgbClr val="7030A0"/>
                </a:solidFill>
              </a:rPr>
              <a:t>SINGLE ROW SUBQUERY</a:t>
            </a:r>
            <a:r>
              <a:rPr lang="en-US" sz="2400" dirty="0"/>
              <a:t> 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such cases the </a:t>
            </a:r>
            <a:r>
              <a:rPr lang="en-US" sz="2400" b="1" dirty="0">
                <a:solidFill>
                  <a:srgbClr val="C00000"/>
                </a:solidFill>
              </a:rPr>
              <a:t>WHERE</a:t>
            </a:r>
            <a:r>
              <a:rPr lang="en-US" sz="2400" dirty="0"/>
              <a:t> clause of </a:t>
            </a:r>
            <a:r>
              <a:rPr lang="en-US" sz="2400" b="1" dirty="0">
                <a:solidFill>
                  <a:srgbClr val="0070C0"/>
                </a:solidFill>
              </a:rPr>
              <a:t>outer query </a:t>
            </a:r>
            <a:r>
              <a:rPr lang="en-US" sz="2400" dirty="0"/>
              <a:t>can contain only  </a:t>
            </a:r>
            <a:r>
              <a:rPr lang="en-US" sz="2400" b="1" dirty="0">
                <a:solidFill>
                  <a:srgbClr val="002060"/>
                </a:solidFill>
              </a:rPr>
              <a:t>SINGLE VALUED OPERATORS </a:t>
            </a:r>
            <a:r>
              <a:rPr lang="en-US" sz="2400" dirty="0"/>
              <a:t>like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sz="2400" dirty="0"/>
              <a:t>,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!=</a:t>
            </a:r>
            <a:r>
              <a:rPr lang="en-US" sz="2400" dirty="0"/>
              <a:t>,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en-US" sz="2400" dirty="0"/>
              <a:t>,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sz="2400" dirty="0"/>
              <a:t>.,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&gt;=</a:t>
            </a:r>
            <a:r>
              <a:rPr lang="en-US" sz="2400" dirty="0"/>
              <a:t>,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&lt;=</a:t>
            </a:r>
            <a:r>
              <a:rPr lang="en-US" sz="2400" dirty="0"/>
              <a:t>.</a:t>
            </a:r>
            <a:endParaRPr lang="en-IN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Multi Row </a:t>
            </a:r>
            <a:r>
              <a:rPr lang="en-US" sz="3200" b="1" dirty="0" err="1"/>
              <a:t>SubQuery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Multi Row </a:t>
            </a:r>
            <a:r>
              <a:rPr lang="en-US" sz="2400" b="1" dirty="0" err="1">
                <a:solidFill>
                  <a:srgbClr val="7030A0"/>
                </a:solidFill>
              </a:rPr>
              <a:t>SubQueries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are those  where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inner query </a:t>
            </a:r>
            <a:r>
              <a:rPr lang="en-US" sz="2400" dirty="0"/>
              <a:t>generates </a:t>
            </a:r>
            <a:r>
              <a:rPr lang="en-US" sz="2400" b="1" dirty="0">
                <a:solidFill>
                  <a:srgbClr val="00B050"/>
                </a:solidFill>
              </a:rPr>
              <a:t>multiple values 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such case we cannot use </a:t>
            </a:r>
            <a:r>
              <a:rPr lang="en-US" sz="2400" b="1" dirty="0">
                <a:solidFill>
                  <a:srgbClr val="002060"/>
                </a:solidFill>
              </a:rPr>
              <a:t>SINGLE VALUED OPERATORS </a:t>
            </a:r>
            <a:r>
              <a:rPr lang="en-US" sz="2400" dirty="0"/>
              <a:t>in the </a:t>
            </a:r>
            <a:r>
              <a:rPr lang="en-US" sz="2400" b="1" dirty="0">
                <a:solidFill>
                  <a:srgbClr val="C00000"/>
                </a:solidFill>
              </a:rPr>
              <a:t>WHERE</a:t>
            </a:r>
            <a:r>
              <a:rPr lang="en-US" sz="2400" dirty="0"/>
              <a:t> clause of </a:t>
            </a:r>
            <a:r>
              <a:rPr lang="en-US" sz="2400" b="1" dirty="0">
                <a:solidFill>
                  <a:srgbClr val="0070C0"/>
                </a:solidFill>
              </a:rPr>
              <a:t>outer query </a:t>
            </a:r>
            <a:r>
              <a:rPr lang="en-US" sz="2400" dirty="0"/>
              <a:t>, otherwise </a:t>
            </a:r>
            <a:r>
              <a:rPr lang="en-US" sz="2400" b="1" dirty="0">
                <a:solidFill>
                  <a:srgbClr val="00B050"/>
                </a:solidFill>
              </a:rPr>
              <a:t>Oracle</a:t>
            </a:r>
            <a:r>
              <a:rPr lang="en-US" sz="2400" dirty="0"/>
              <a:t> will give </a:t>
            </a:r>
            <a:r>
              <a:rPr lang="en-US" sz="2400" b="1" dirty="0">
                <a:solidFill>
                  <a:schemeClr val="accent1"/>
                </a:solidFill>
              </a:rPr>
              <a:t>syntax error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So , for </a:t>
            </a:r>
            <a:r>
              <a:rPr lang="en-US" sz="2400" b="1" dirty="0">
                <a:solidFill>
                  <a:srgbClr val="7030A0"/>
                </a:solidFill>
              </a:rPr>
              <a:t>Multi Row </a:t>
            </a:r>
            <a:r>
              <a:rPr lang="en-US" sz="2400" b="1" dirty="0" err="1">
                <a:solidFill>
                  <a:srgbClr val="7030A0"/>
                </a:solidFill>
              </a:rPr>
              <a:t>Subqueries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Oracle</a:t>
            </a:r>
            <a:r>
              <a:rPr lang="en-US" sz="2400" dirty="0"/>
              <a:t> provides us </a:t>
            </a:r>
            <a:r>
              <a:rPr lang="en-US" sz="2400" b="1" dirty="0">
                <a:solidFill>
                  <a:srgbClr val="002060"/>
                </a:solidFill>
              </a:rPr>
              <a:t>MULTI VALUED OPERATORS</a:t>
            </a:r>
            <a:r>
              <a:rPr lang="en-US" sz="2400" dirty="0"/>
              <a:t> for </a:t>
            </a:r>
            <a:r>
              <a:rPr lang="en-US" sz="2400" b="1" dirty="0">
                <a:solidFill>
                  <a:srgbClr val="0070C0"/>
                </a:solidFill>
              </a:rPr>
              <a:t>comparison</a:t>
            </a:r>
            <a:r>
              <a:rPr lang="en-US" sz="2400" dirty="0"/>
              <a:t> and these are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/>
              <a:t> ,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any</a:t>
            </a:r>
            <a:r>
              <a:rPr lang="en-US" sz="2400" dirty="0"/>
              <a:t> 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some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all</a:t>
            </a:r>
            <a:r>
              <a:rPr lang="en-US" sz="2400" dirty="0"/>
              <a:t>.</a:t>
            </a: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WAQ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7030A0"/>
                </a:solidFill>
              </a:rPr>
              <a:t>display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0070C0"/>
                </a:solidFill>
              </a:rPr>
              <a:t>names </a:t>
            </a:r>
            <a:r>
              <a:rPr lang="en-US" sz="2400" dirty="0"/>
              <a:t>of all the </a:t>
            </a:r>
            <a:r>
              <a:rPr lang="en-US" sz="2400" b="1" dirty="0">
                <a:solidFill>
                  <a:srgbClr val="00B050"/>
                </a:solidFill>
              </a:rPr>
              <a:t>employees</a:t>
            </a:r>
            <a:r>
              <a:rPr lang="en-US" sz="2400" dirty="0"/>
              <a:t> who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work in same department </a:t>
            </a:r>
            <a:r>
              <a:rPr lang="en-US" sz="2400" dirty="0"/>
              <a:t>as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BLAKE</a:t>
            </a:r>
            <a:r>
              <a:rPr lang="en-US" sz="2400" dirty="0"/>
              <a:t>.</a:t>
            </a:r>
          </a:p>
          <a:p>
            <a:pPr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lvl="1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outerj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286124"/>
            <a:ext cx="8715436" cy="3071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WAQ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7030A0"/>
                </a:solidFill>
              </a:rPr>
              <a:t>display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0070C0"/>
                </a:solidFill>
              </a:rPr>
              <a:t>names </a:t>
            </a:r>
            <a:r>
              <a:rPr lang="en-US" sz="2400" dirty="0"/>
              <a:t>of all the </a:t>
            </a:r>
            <a:r>
              <a:rPr lang="en-US" sz="2400" b="1" dirty="0">
                <a:solidFill>
                  <a:srgbClr val="00B050"/>
                </a:solidFill>
              </a:rPr>
              <a:t>employees</a:t>
            </a:r>
            <a:r>
              <a:rPr lang="en-US" sz="2400" dirty="0"/>
              <a:t> who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work in </a:t>
            </a:r>
            <a:r>
              <a:rPr lang="en-US" sz="2400" dirty="0"/>
              <a:t>the city of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DALLAS</a:t>
            </a:r>
            <a:r>
              <a:rPr lang="en-US" sz="2400" dirty="0"/>
              <a:t>.</a:t>
            </a:r>
          </a:p>
          <a:p>
            <a:pPr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lvl="1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outerj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715374"/>
            <a:ext cx="8715436" cy="27140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7101</TotalTime>
  <Words>527</Words>
  <Application>Microsoft Office PowerPoint</Application>
  <PresentationFormat>On-screen Show (4:3)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 Introduction To SubQuery</vt:lpstr>
      <vt:lpstr> General Syntax Of  A SubQuery</vt:lpstr>
      <vt:lpstr> Types Of SubQuery</vt:lpstr>
      <vt:lpstr> Single Row SubQuery</vt:lpstr>
      <vt:lpstr> Multi Row SubQuery</vt:lpstr>
      <vt:lpstr> Query</vt:lpstr>
      <vt:lpstr> Query</vt:lpstr>
      <vt:lpstr> Query</vt:lpstr>
      <vt:lpstr> Query</vt:lpstr>
      <vt:lpstr> Query</vt:lpstr>
      <vt:lpstr> Query</vt:lpstr>
      <vt:lpstr> Query</vt:lpstr>
      <vt:lpstr> Query</vt:lpstr>
      <vt:lpstr> Query</vt:lpstr>
      <vt:lpstr> Query</vt:lpstr>
      <vt:lpstr> 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613</cp:revision>
  <dcterms:created xsi:type="dcterms:W3CDTF">2015-12-21T13:46:48Z</dcterms:created>
  <dcterms:modified xsi:type="dcterms:W3CDTF">2021-02-12T08:03:09Z</dcterms:modified>
</cp:coreProperties>
</file>