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sldIdLst>
    <p:sldId id="256" r:id="rId2"/>
    <p:sldId id="257" r:id="rId3"/>
    <p:sldId id="575" r:id="rId4"/>
    <p:sldId id="812" r:id="rId5"/>
    <p:sldId id="813" r:id="rId6"/>
    <p:sldId id="814" r:id="rId7"/>
    <p:sldId id="815" r:id="rId8"/>
    <p:sldId id="798" r:id="rId9"/>
    <p:sldId id="799" r:id="rId10"/>
    <p:sldId id="816" r:id="rId11"/>
    <p:sldId id="817" r:id="rId12"/>
    <p:sldId id="818" r:id="rId13"/>
    <p:sldId id="819" r:id="rId14"/>
    <p:sldId id="800" r:id="rId15"/>
    <p:sldId id="820" r:id="rId16"/>
    <p:sldId id="821" r:id="rId17"/>
    <p:sldId id="822" r:id="rId18"/>
    <p:sldId id="823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3" autoAdjust="0"/>
    <p:restoredTop sz="94660"/>
  </p:normalViewPr>
  <p:slideViewPr>
    <p:cSldViewPr>
      <p:cViewPr varScale="1">
        <p:scale>
          <a:sx n="82" d="100"/>
          <a:sy n="82" d="100"/>
        </p:scale>
        <p:origin x="148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rma Computer Academy" userId="08476b32c11f4418" providerId="LiveId" clId="{A6D0049E-7A93-4BE5-B132-5DE7B84CA0B0}"/>
    <pc:docChg chg="modSld">
      <pc:chgData name="Sharma Computer Academy" userId="08476b32c11f4418" providerId="LiveId" clId="{A6D0049E-7A93-4BE5-B132-5DE7B84CA0B0}" dt="2021-10-13T16:38:06.808" v="3" actId="20577"/>
      <pc:docMkLst>
        <pc:docMk/>
      </pc:docMkLst>
      <pc:sldChg chg="modSp mod">
        <pc:chgData name="Sharma Computer Academy" userId="08476b32c11f4418" providerId="LiveId" clId="{A6D0049E-7A93-4BE5-B132-5DE7B84CA0B0}" dt="2021-10-13T16:38:06.808" v="3" actId="20577"/>
        <pc:sldMkLst>
          <pc:docMk/>
          <pc:sldMk cId="0" sldId="821"/>
        </pc:sldMkLst>
        <pc:spChg chg="mod">
          <ac:chgData name="Sharma Computer Academy" userId="08476b32c11f4418" providerId="LiveId" clId="{A6D0049E-7A93-4BE5-B132-5DE7B84CA0B0}" dt="2021-10-13T16:38:06.808" v="3" actId="20577"/>
          <ac:spMkLst>
            <pc:docMk/>
            <pc:sldMk cId="0" sldId="821"/>
            <ac:spMk id="3" creationId="{00000000-0000-0000-0000-000000000000}"/>
          </ac:spMkLst>
        </pc:spChg>
      </pc:sldChg>
    </pc:docChg>
  </pc:docChgLst>
  <pc:docChgLst>
    <pc:chgData name="Sharma Computer Academy" userId="08476b32c11f4418" providerId="LiveId" clId="{A26C53D8-FA68-4FE2-BED3-CC8FA9D2D8D0}"/>
    <pc:docChg chg="modSld">
      <pc:chgData name="Sharma Computer Academy" userId="08476b32c11f4418" providerId="LiveId" clId="{A26C53D8-FA68-4FE2-BED3-CC8FA9D2D8D0}" dt="2021-02-18T07:43:03.656" v="13" actId="20577"/>
      <pc:docMkLst>
        <pc:docMk/>
      </pc:docMkLst>
      <pc:sldChg chg="modAnim">
        <pc:chgData name="Sharma Computer Academy" userId="08476b32c11f4418" providerId="LiveId" clId="{A26C53D8-FA68-4FE2-BED3-CC8FA9D2D8D0}" dt="2021-02-17T07:29:29.716" v="2"/>
        <pc:sldMkLst>
          <pc:docMk/>
          <pc:sldMk cId="0" sldId="798"/>
        </pc:sldMkLst>
      </pc:sldChg>
      <pc:sldChg chg="modAnim">
        <pc:chgData name="Sharma Computer Academy" userId="08476b32c11f4418" providerId="LiveId" clId="{A26C53D8-FA68-4FE2-BED3-CC8FA9D2D8D0}" dt="2021-02-17T07:29:44.128" v="6"/>
        <pc:sldMkLst>
          <pc:docMk/>
          <pc:sldMk cId="0" sldId="799"/>
        </pc:sldMkLst>
      </pc:sldChg>
      <pc:sldChg chg="modAnim">
        <pc:chgData name="Sharma Computer Academy" userId="08476b32c11f4418" providerId="LiveId" clId="{A26C53D8-FA68-4FE2-BED3-CC8FA9D2D8D0}" dt="2021-02-17T07:29:56.265" v="9"/>
        <pc:sldMkLst>
          <pc:docMk/>
          <pc:sldMk cId="0" sldId="816"/>
        </pc:sldMkLst>
      </pc:sldChg>
      <pc:sldChg chg="modAnim">
        <pc:chgData name="Sharma Computer Academy" userId="08476b32c11f4418" providerId="LiveId" clId="{A26C53D8-FA68-4FE2-BED3-CC8FA9D2D8D0}" dt="2021-02-17T07:30:08.985" v="12"/>
        <pc:sldMkLst>
          <pc:docMk/>
          <pc:sldMk cId="0" sldId="817"/>
        </pc:sldMkLst>
      </pc:sldChg>
      <pc:sldChg chg="modSp modAnim">
        <pc:chgData name="Sharma Computer Academy" userId="08476b32c11f4418" providerId="LiveId" clId="{A26C53D8-FA68-4FE2-BED3-CC8FA9D2D8D0}" dt="2021-02-18T07:43:03.656" v="13" actId="20577"/>
        <pc:sldMkLst>
          <pc:docMk/>
          <pc:sldMk cId="0" sldId="823"/>
        </pc:sldMkLst>
        <pc:spChg chg="mod">
          <ac:chgData name="Sharma Computer Academy" userId="08476b32c11f4418" providerId="LiveId" clId="{A26C53D8-FA68-4FE2-BED3-CC8FA9D2D8D0}" dt="2021-02-18T07:43:03.656" v="13" actId="20577"/>
          <ac:spMkLst>
            <pc:docMk/>
            <pc:sldMk cId="0" sldId="82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0FB2C2-0ABF-4F02-9FE0-4420834939DC}" type="datetimeFigureOut">
              <a:rPr lang="en-IN" smtClean="0"/>
              <a:pPr/>
              <a:t>13-10-2021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D43F23-A588-4969-966A-E9DF4EC0B4F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941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13-10-2021</a:t>
            </a:fld>
            <a:endParaRPr lang="en-IN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13-10-2021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13-10-2021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13-10-2021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IN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13-10-2021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35705C-4C03-4584-B2FF-9C9C53911B04}" type="datetimeFigureOut">
              <a:rPr lang="en-IN" smtClean="0"/>
              <a:pPr/>
              <a:t>13-10-2021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I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635705C-4C03-4584-B2FF-9C9C53911B04}" type="datetimeFigureOut">
              <a:rPr lang="en-IN" smtClean="0"/>
              <a:pPr/>
              <a:t>13-10-2021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635705C-4C03-4584-B2FF-9C9C53911B04}" type="datetimeFigureOut">
              <a:rPr lang="en-IN" smtClean="0"/>
              <a:pPr/>
              <a:t>13-10-2021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n-IN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7B12EF78-02D0-46CF-AA89-A273392819FA}" type="slidenum">
              <a:rPr lang="en-IN" smtClean="0"/>
              <a:pPr/>
              <a:t>‹#›</a:t>
            </a:fld>
            <a:endParaRPr lang="en-IN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4348" y="3286124"/>
            <a:ext cx="7715304" cy="1752600"/>
          </a:xfrm>
        </p:spPr>
        <p:txBody>
          <a:bodyPr>
            <a:normAutofit/>
          </a:bodyPr>
          <a:lstStyle/>
          <a:p>
            <a:r>
              <a:rPr lang="en-US" sz="4400" dirty="0">
                <a:solidFill>
                  <a:srgbClr val="002060"/>
                </a:solidFill>
              </a:rPr>
              <a:t>Oracle  database</a:t>
            </a:r>
          </a:p>
          <a:p>
            <a:r>
              <a:rPr lang="en-US" sz="4400" dirty="0">
                <a:solidFill>
                  <a:srgbClr val="FF0000"/>
                </a:solidFill>
              </a:rPr>
              <a:t>Lecture 21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88945" y="357166"/>
            <a:ext cx="1852652" cy="150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720" y="357166"/>
            <a:ext cx="2402279" cy="12234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Correlated </a:t>
            </a:r>
            <a:r>
              <a:rPr lang="en-US" sz="3200" b="1" dirty="0" err="1"/>
              <a:t>SubQueries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/>
          </a:bodyPr>
          <a:lstStyle/>
          <a:p>
            <a:r>
              <a:rPr lang="en-IN" sz="2400" dirty="0"/>
              <a:t>A </a:t>
            </a:r>
            <a:r>
              <a:rPr lang="en-IN" sz="2400" b="1" dirty="0">
                <a:solidFill>
                  <a:srgbClr val="7030A0"/>
                </a:solidFill>
              </a:rPr>
              <a:t>CORRELATED SUBQUERY </a:t>
            </a:r>
            <a:r>
              <a:rPr lang="en-IN" sz="2400" dirty="0"/>
              <a:t>is so named because of the </a:t>
            </a:r>
            <a:r>
              <a:rPr lang="en-IN" sz="2400" b="1" dirty="0">
                <a:solidFill>
                  <a:srgbClr val="00B050"/>
                </a:solidFill>
              </a:rPr>
              <a:t>reference </a:t>
            </a:r>
            <a:r>
              <a:rPr lang="en-IN" sz="2400" dirty="0"/>
              <a:t>of a </a:t>
            </a:r>
            <a:r>
              <a:rPr lang="en-IN" sz="2400" b="1" dirty="0">
                <a:solidFill>
                  <a:srgbClr val="0070C0"/>
                </a:solidFill>
              </a:rPr>
              <a:t>column</a:t>
            </a:r>
            <a:r>
              <a:rPr lang="en-IN" sz="2400" dirty="0"/>
              <a:t> from the </a:t>
            </a:r>
            <a:r>
              <a:rPr lang="en-IN" sz="2400" b="1" dirty="0">
                <a:solidFill>
                  <a:srgbClr val="7030A0"/>
                </a:solidFill>
              </a:rPr>
              <a:t>OUTER QUERY</a:t>
            </a:r>
            <a:r>
              <a:rPr lang="en-IN" sz="2400" dirty="0"/>
              <a:t>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We use a </a:t>
            </a:r>
            <a:r>
              <a:rPr lang="en-IN" sz="2400" b="1" dirty="0">
                <a:solidFill>
                  <a:srgbClr val="7030A0"/>
                </a:solidFill>
              </a:rPr>
              <a:t>CORRELATED SUBQUERY </a:t>
            </a:r>
            <a:r>
              <a:rPr lang="en-IN" sz="2400" dirty="0"/>
              <a:t>when we need to review every row of the </a:t>
            </a:r>
            <a:r>
              <a:rPr lang="en-IN" sz="2400" b="1" dirty="0">
                <a:solidFill>
                  <a:srgbClr val="7030A0"/>
                </a:solidFill>
              </a:rPr>
              <a:t>OUTER QUERY </a:t>
            </a:r>
            <a:r>
              <a:rPr lang="en-IN" sz="2400" dirty="0"/>
              <a:t>against the result of the inner query. 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INNER QUERY </a:t>
            </a:r>
            <a:r>
              <a:rPr lang="en-IN" sz="2400" dirty="0"/>
              <a:t>is </a:t>
            </a:r>
            <a:r>
              <a:rPr lang="en-IN" sz="2400" b="1" dirty="0">
                <a:solidFill>
                  <a:srgbClr val="00B050"/>
                </a:solidFill>
              </a:rPr>
              <a:t>executed repeatedly</a:t>
            </a:r>
            <a:r>
              <a:rPr lang="en-IN" sz="2400" dirty="0"/>
              <a:t>, </a:t>
            </a:r>
            <a:r>
              <a:rPr lang="en-IN" sz="2400" b="1" dirty="0">
                <a:solidFill>
                  <a:srgbClr val="0070C0"/>
                </a:solidFill>
              </a:rPr>
              <a:t>each time specific </a:t>
            </a:r>
            <a:r>
              <a:rPr lang="en-IN" sz="2400" dirty="0"/>
              <a:t>to the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correlated value of the outer query</a:t>
            </a:r>
            <a:r>
              <a:rPr lang="en-IN" sz="2400" dirty="0"/>
              <a:t>, while in previous examples the </a:t>
            </a:r>
            <a:r>
              <a:rPr lang="en-IN" sz="2400" b="1" dirty="0">
                <a:solidFill>
                  <a:srgbClr val="7030A0"/>
                </a:solidFill>
              </a:rPr>
              <a:t>INNER QUERY </a:t>
            </a:r>
            <a:r>
              <a:rPr lang="en-IN" sz="2400" dirty="0"/>
              <a:t>executed only once.</a:t>
            </a: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An 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To understand the concept </a:t>
            </a:r>
            <a:r>
              <a:rPr lang="en-IN" sz="2400" b="1" dirty="0">
                <a:solidFill>
                  <a:srgbClr val="7030A0"/>
                </a:solidFill>
              </a:rPr>
              <a:t>CORRELATED SUBQUERY </a:t>
            </a:r>
            <a:r>
              <a:rPr lang="en-IN" sz="2400" dirty="0"/>
              <a:t>, consider the following table.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Now based on the above table try solving the query given next.</a:t>
            </a:r>
            <a:endParaRPr lang="en-IN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00034" y="3071810"/>
          <a:ext cx="8072492" cy="185420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181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1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81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1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Empno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Ename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Deptno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101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ALLEN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102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SMITH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8000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103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BLAKE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10000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104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JAMES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15000</a:t>
                      </a:r>
                      <a:endParaRPr lang="en-IN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20</a:t>
                      </a:r>
                      <a:endParaRPr lang="en-IN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An 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 fontScale="92500" lnSpcReduction="20000"/>
          </a:bodyPr>
          <a:lstStyle/>
          <a:p>
            <a:r>
              <a:rPr lang="en-IN" sz="2400" dirty="0"/>
              <a:t>WAQ to display </a:t>
            </a:r>
            <a:r>
              <a:rPr lang="en-IN" sz="2400" b="1" dirty="0" err="1">
                <a:solidFill>
                  <a:srgbClr val="7030A0"/>
                </a:solidFill>
              </a:rPr>
              <a:t>ename</a:t>
            </a:r>
            <a:r>
              <a:rPr lang="en-IN" sz="2400" dirty="0"/>
              <a:t> and </a:t>
            </a:r>
            <a:r>
              <a:rPr lang="en-IN" sz="2400" b="1" dirty="0" err="1">
                <a:solidFill>
                  <a:srgbClr val="7030A0"/>
                </a:solidFill>
              </a:rPr>
              <a:t>sa</a:t>
            </a:r>
            <a:r>
              <a:rPr lang="en-IN" sz="2400" dirty="0" err="1"/>
              <a:t>l</a:t>
            </a:r>
            <a:r>
              <a:rPr lang="en-IN" sz="2400" dirty="0"/>
              <a:t> of </a:t>
            </a:r>
            <a:r>
              <a:rPr lang="en-IN" sz="2400" b="1" dirty="0">
                <a:solidFill>
                  <a:srgbClr val="00B050"/>
                </a:solidFill>
              </a:rPr>
              <a:t>highest paid employee </a:t>
            </a:r>
            <a:r>
              <a:rPr lang="en-IN" sz="2400" dirty="0"/>
              <a:t>of each department.</a:t>
            </a:r>
          </a:p>
          <a:p>
            <a:endParaRPr lang="en-US" sz="2400" dirty="0"/>
          </a:p>
          <a:p>
            <a:r>
              <a:rPr lang="en-US" sz="2400" dirty="0"/>
              <a:t>Now suppose we write the query as:</a:t>
            </a: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ename,sal,deptno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in (Select max(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 from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group by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deptno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sz="2400" dirty="0"/>
          </a:p>
          <a:p>
            <a:r>
              <a:rPr lang="en-US" sz="2400" dirty="0"/>
              <a:t>The output of the query will be </a:t>
            </a:r>
            <a:r>
              <a:rPr lang="en-US" sz="2400" b="1" dirty="0">
                <a:solidFill>
                  <a:srgbClr val="0070C0"/>
                </a:solidFill>
              </a:rPr>
              <a:t>3 rows </a:t>
            </a:r>
            <a:r>
              <a:rPr lang="en-US" sz="2400" dirty="0"/>
              <a:t>:</a:t>
            </a:r>
          </a:p>
          <a:p>
            <a:pPr lvl="1">
              <a:buNone/>
            </a:pPr>
            <a:r>
              <a:rPr lang="en-US" sz="1900" b="1" dirty="0">
                <a:solidFill>
                  <a:srgbClr val="002060"/>
                </a:solidFill>
              </a:rPr>
              <a:t>ALLEN     10000    10</a:t>
            </a:r>
          </a:p>
          <a:p>
            <a:pPr lvl="1">
              <a:buNone/>
            </a:pPr>
            <a:r>
              <a:rPr lang="en-US" sz="1900" b="1" dirty="0">
                <a:solidFill>
                  <a:srgbClr val="002060"/>
                </a:solidFill>
              </a:rPr>
              <a:t>BLAKE     10000    20</a:t>
            </a:r>
          </a:p>
          <a:p>
            <a:pPr lvl="1">
              <a:buNone/>
            </a:pPr>
            <a:r>
              <a:rPr lang="en-US" sz="1900" b="1" dirty="0">
                <a:solidFill>
                  <a:srgbClr val="002060"/>
                </a:solidFill>
              </a:rPr>
              <a:t>JAMES     20000    20</a:t>
            </a:r>
          </a:p>
          <a:p>
            <a:endParaRPr lang="en-US" sz="2400" dirty="0"/>
          </a:p>
          <a:p>
            <a:r>
              <a:rPr lang="en-US" sz="2400" dirty="0"/>
              <a:t>If we </a:t>
            </a:r>
            <a:r>
              <a:rPr lang="en-US" sz="2400" b="1" dirty="0">
                <a:solidFill>
                  <a:srgbClr val="00B050"/>
                </a:solidFill>
              </a:rPr>
              <a:t>consider the table </a:t>
            </a:r>
            <a:r>
              <a:rPr lang="en-US" sz="2400" dirty="0"/>
              <a:t>, the </a:t>
            </a:r>
            <a:r>
              <a:rPr lang="en-US" sz="2400" b="1" dirty="0">
                <a:solidFill>
                  <a:srgbClr val="7030A0"/>
                </a:solidFill>
              </a:rPr>
              <a:t>above output </a:t>
            </a:r>
            <a:r>
              <a:rPr lang="en-US" sz="2400" dirty="0"/>
              <a:t>is </a:t>
            </a:r>
            <a:r>
              <a:rPr lang="en-US" sz="2400" b="1" dirty="0">
                <a:solidFill>
                  <a:srgbClr val="C00000"/>
                </a:solidFill>
              </a:rPr>
              <a:t>wrong</a:t>
            </a:r>
            <a:r>
              <a:rPr lang="en-US" sz="2400" dirty="0"/>
              <a:t> as </a:t>
            </a:r>
            <a:r>
              <a:rPr lang="en-US" sz="2400" b="1" dirty="0">
                <a:solidFill>
                  <a:srgbClr val="002060"/>
                </a:solidFill>
              </a:rPr>
              <a:t>BLAKE’s </a:t>
            </a:r>
            <a:r>
              <a:rPr lang="en-US" sz="2400" dirty="0"/>
              <a:t>record should not come.</a:t>
            </a:r>
          </a:p>
          <a:p>
            <a:endParaRPr lang="en-IN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An Example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To solve this problem we will use the CORRELATED SUQBQUERY and write the query as:</a:t>
            </a: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SELECT e1.ename,e1.sal,e1.deptno</a:t>
            </a: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e1</a:t>
            </a: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 e1.sal = (Select max(e2.sal) from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e2 where e2.deptno=e1.deptno);</a:t>
            </a:r>
          </a:p>
          <a:p>
            <a:pPr lvl="1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2400" dirty="0"/>
              <a:t>The output of the query will be correct and will be just </a:t>
            </a:r>
            <a:r>
              <a:rPr lang="en-US" sz="2400" b="1" dirty="0">
                <a:solidFill>
                  <a:srgbClr val="0070C0"/>
                </a:solidFill>
              </a:rPr>
              <a:t>2 rows </a:t>
            </a:r>
            <a:r>
              <a:rPr lang="en-US" sz="2400" dirty="0"/>
              <a:t>:</a:t>
            </a:r>
          </a:p>
          <a:p>
            <a:pPr lvl="1">
              <a:buNone/>
            </a:pPr>
            <a:r>
              <a:rPr lang="en-US" sz="1900" b="1" dirty="0">
                <a:solidFill>
                  <a:srgbClr val="002060"/>
                </a:solidFill>
              </a:rPr>
              <a:t>ALLEN     10000    10</a:t>
            </a:r>
          </a:p>
          <a:p>
            <a:pPr lvl="1">
              <a:buNone/>
            </a:pPr>
            <a:r>
              <a:rPr lang="en-US" sz="1900" b="1" dirty="0">
                <a:solidFill>
                  <a:srgbClr val="002060"/>
                </a:solidFill>
              </a:rPr>
              <a:t>JAMES     20000    20</a:t>
            </a:r>
          </a:p>
          <a:p>
            <a:pPr lvl="1">
              <a:buNone/>
            </a:pP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endParaRPr lang="en-IN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How Oracle Solves </a:t>
            </a:r>
            <a:br>
              <a:rPr lang="en-US" sz="3200" b="1" dirty="0"/>
            </a:br>
            <a:r>
              <a:rPr lang="en-US" sz="3200" b="1" dirty="0"/>
              <a:t>Correlated </a:t>
            </a:r>
            <a:r>
              <a:rPr lang="en-US" sz="3200" b="1" dirty="0" err="1"/>
              <a:t>SubQueries</a:t>
            </a:r>
            <a:r>
              <a:rPr lang="en-US" sz="3200" b="1" dirty="0"/>
              <a:t> ?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As mentioned previously a </a:t>
            </a:r>
            <a:r>
              <a:rPr lang="en-US" sz="2400" dirty="0">
                <a:solidFill>
                  <a:srgbClr val="7030A0"/>
                </a:solidFill>
              </a:rPr>
              <a:t>CORRELATED SUBQUERY </a:t>
            </a:r>
            <a:r>
              <a:rPr lang="en-US" sz="2400" dirty="0"/>
              <a:t>is handled in a completely different way as compared to </a:t>
            </a:r>
            <a:r>
              <a:rPr lang="en-US" sz="2400" b="1" dirty="0">
                <a:solidFill>
                  <a:srgbClr val="7030A0"/>
                </a:solidFill>
              </a:rPr>
              <a:t>NORMAL SUBQUERIES.</a:t>
            </a:r>
          </a:p>
          <a:p>
            <a:endParaRPr lang="en-US" sz="2400" b="1" dirty="0">
              <a:solidFill>
                <a:srgbClr val="7030A0"/>
              </a:solidFill>
            </a:endParaRPr>
          </a:p>
          <a:p>
            <a:r>
              <a:rPr lang="en-US" sz="2400" dirty="0"/>
              <a:t>In case of </a:t>
            </a:r>
            <a:r>
              <a:rPr lang="en-US" sz="2400" b="1" dirty="0">
                <a:solidFill>
                  <a:srgbClr val="7030A0"/>
                </a:solidFill>
              </a:rPr>
              <a:t>NORMAL SUBQUERIES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evaluates the </a:t>
            </a:r>
            <a:r>
              <a:rPr lang="en-US" sz="2400" b="1" dirty="0">
                <a:solidFill>
                  <a:srgbClr val="7030A0"/>
                </a:solidFill>
              </a:rPr>
              <a:t>INNER QUERY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C00000"/>
                </a:solidFill>
              </a:rPr>
              <a:t>only once </a:t>
            </a:r>
            <a:r>
              <a:rPr lang="en-US" sz="2400" dirty="0"/>
              <a:t>and then uses it’s result to solve the </a:t>
            </a:r>
            <a:r>
              <a:rPr lang="en-US" sz="2400" b="1" dirty="0">
                <a:solidFill>
                  <a:srgbClr val="7030A0"/>
                </a:solidFill>
              </a:rPr>
              <a:t>OUTER QUERY.</a:t>
            </a:r>
          </a:p>
          <a:p>
            <a:endParaRPr lang="en-US" sz="2400" dirty="0"/>
          </a:p>
          <a:p>
            <a:r>
              <a:rPr lang="en-US" sz="2400" dirty="0"/>
              <a:t>But in case of </a:t>
            </a:r>
            <a:r>
              <a:rPr lang="en-US" sz="2400" b="1" dirty="0">
                <a:solidFill>
                  <a:srgbClr val="7030A0"/>
                </a:solidFill>
              </a:rPr>
              <a:t>CORRELATED SUBQUERIES </a:t>
            </a:r>
            <a:r>
              <a:rPr lang="en-US" sz="2400" dirty="0"/>
              <a:t>,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follows a different approach.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How Oracle Solves </a:t>
            </a:r>
            <a:br>
              <a:rPr lang="en-US" sz="3200" b="1" dirty="0"/>
            </a:br>
            <a:r>
              <a:rPr lang="en-US" sz="3200" b="1" dirty="0"/>
              <a:t>Correlated </a:t>
            </a:r>
            <a:r>
              <a:rPr lang="en-US" sz="3200" b="1" dirty="0" err="1"/>
              <a:t>SubQueries</a:t>
            </a:r>
            <a:r>
              <a:rPr lang="en-US" sz="3200" b="1" dirty="0"/>
              <a:t> ? 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In this 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, at first picks up a </a:t>
            </a:r>
            <a:r>
              <a:rPr lang="en-US" sz="2400" b="1" dirty="0">
                <a:solidFill>
                  <a:srgbClr val="0070C0"/>
                </a:solidFill>
              </a:rPr>
              <a:t>specific value </a:t>
            </a:r>
            <a:r>
              <a:rPr lang="en-US" sz="2400" dirty="0"/>
              <a:t>from </a:t>
            </a:r>
            <a:r>
              <a:rPr lang="en-US" sz="2400" b="1" dirty="0">
                <a:solidFill>
                  <a:schemeClr val="accent6">
                    <a:lumMod val="50000"/>
                  </a:schemeClr>
                </a:solidFill>
              </a:rPr>
              <a:t>one row </a:t>
            </a:r>
            <a:r>
              <a:rPr lang="en-US" sz="2400" dirty="0"/>
              <a:t>of the </a:t>
            </a:r>
            <a:r>
              <a:rPr lang="en-US" sz="2400" b="1" dirty="0">
                <a:solidFill>
                  <a:srgbClr val="7030A0"/>
                </a:solidFill>
              </a:rPr>
              <a:t>OUTER QUERY TABLE </a:t>
            </a:r>
            <a:r>
              <a:rPr lang="en-US" sz="2400" dirty="0"/>
              <a:t>,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runs the INNER QUERY </a:t>
            </a:r>
            <a:r>
              <a:rPr lang="en-US" sz="2400" dirty="0"/>
              <a:t>for that </a:t>
            </a:r>
            <a:r>
              <a:rPr lang="en-US" sz="2400" b="1" dirty="0">
                <a:solidFill>
                  <a:srgbClr val="00B050"/>
                </a:solidFill>
              </a:rPr>
              <a:t>specific value </a:t>
            </a:r>
            <a:r>
              <a:rPr lang="en-US" sz="2400" dirty="0"/>
              <a:t>and then makes the </a:t>
            </a:r>
            <a:r>
              <a:rPr lang="en-US" sz="2400" b="1" dirty="0">
                <a:solidFill>
                  <a:srgbClr val="C00000"/>
                </a:solidFill>
              </a:rPr>
              <a:t>COMPARISON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Like this for every rows of </a:t>
            </a:r>
            <a:r>
              <a:rPr lang="en-US" sz="2400" b="1" dirty="0">
                <a:solidFill>
                  <a:srgbClr val="7030A0"/>
                </a:solidFill>
              </a:rPr>
              <a:t>OUTER QUERY </a:t>
            </a:r>
            <a:r>
              <a:rPr lang="en-US" sz="2400" dirty="0"/>
              <a:t>,</a:t>
            </a:r>
            <a:r>
              <a:rPr lang="en-US" sz="2400" b="1" dirty="0">
                <a:solidFill>
                  <a:srgbClr val="00B050"/>
                </a:solidFill>
              </a:rPr>
              <a:t>Oracle</a:t>
            </a:r>
            <a:r>
              <a:rPr lang="en-US" sz="2400" dirty="0"/>
              <a:t> evaluates the </a:t>
            </a:r>
            <a:r>
              <a:rPr lang="en-US" sz="2400" b="1" dirty="0">
                <a:solidFill>
                  <a:srgbClr val="7030A0"/>
                </a:solidFill>
              </a:rPr>
              <a:t>INNER QUERY.</a:t>
            </a:r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/>
              <a:t>Consider the following  two tables.</a:t>
            </a:r>
          </a:p>
          <a:p>
            <a:r>
              <a:rPr lang="en-US" sz="2400" b="1" dirty="0">
                <a:solidFill>
                  <a:srgbClr val="7030A0"/>
                </a:solidFill>
              </a:rPr>
              <a:t>EMP</a:t>
            </a: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Empno</a:t>
            </a:r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Ename</a:t>
            </a:r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Deptno</a:t>
            </a:r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Sal</a:t>
            </a:r>
            <a:endParaRPr lang="en-IN" sz="1900" b="1" dirty="0">
              <a:solidFill>
                <a:srgbClr val="0070C0"/>
              </a:solidFill>
            </a:endParaRPr>
          </a:p>
          <a:p>
            <a:endParaRPr lang="en-US" sz="2400" dirty="0"/>
          </a:p>
          <a:p>
            <a:r>
              <a:rPr lang="en-US" sz="2400" b="1" dirty="0">
                <a:solidFill>
                  <a:srgbClr val="7030A0"/>
                </a:solidFill>
              </a:rPr>
              <a:t>INVOICE</a:t>
            </a: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Invoice_No</a:t>
            </a:r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Empno</a:t>
            </a:r>
            <a:endParaRPr lang="en-US" sz="1900" b="1" dirty="0">
              <a:solidFill>
                <a:srgbClr val="0070C0"/>
              </a:solidFill>
            </a:endParaRPr>
          </a:p>
          <a:p>
            <a:pPr lvl="1"/>
            <a:r>
              <a:rPr lang="en-US" sz="1900" b="1" dirty="0">
                <a:solidFill>
                  <a:srgbClr val="0070C0"/>
                </a:solidFill>
              </a:rPr>
              <a:t>Amount</a:t>
            </a:r>
          </a:p>
          <a:p>
            <a:pPr lvl="1"/>
            <a:r>
              <a:rPr lang="en-US" sz="1900" b="1" dirty="0" err="1">
                <a:solidFill>
                  <a:srgbClr val="0070C0"/>
                </a:solidFill>
              </a:rPr>
              <a:t>Tour_Date</a:t>
            </a:r>
            <a:endParaRPr lang="en-US" sz="1900" b="1" dirty="0">
              <a:solidFill>
                <a:srgbClr val="0070C0"/>
              </a:solidFill>
            </a:endParaRPr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3929058" y="2285992"/>
            <a:ext cx="3945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Contains records of all the employees </a:t>
            </a:r>
          </a:p>
          <a:p>
            <a:r>
              <a:rPr lang="en-US" b="1" dirty="0">
                <a:solidFill>
                  <a:srgbClr val="002060"/>
                </a:solidFill>
              </a:rPr>
              <a:t>and has </a:t>
            </a:r>
            <a:r>
              <a:rPr lang="en-US" b="1" dirty="0" err="1">
                <a:solidFill>
                  <a:srgbClr val="002060"/>
                </a:solidFill>
              </a:rPr>
              <a:t>Empno</a:t>
            </a:r>
            <a:r>
              <a:rPr lang="en-US" b="1" dirty="0">
                <a:solidFill>
                  <a:srgbClr val="002060"/>
                </a:solidFill>
              </a:rPr>
              <a:t> as a Unique value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071934" y="4500570"/>
            <a:ext cx="466185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2060"/>
                </a:solidFill>
              </a:rPr>
              <a:t>Contains records of all the employees </a:t>
            </a:r>
          </a:p>
          <a:p>
            <a:r>
              <a:rPr lang="en-US" b="1" dirty="0">
                <a:solidFill>
                  <a:srgbClr val="002060"/>
                </a:solidFill>
              </a:rPr>
              <a:t>Who went for a tour and were paid for </a:t>
            </a:r>
          </a:p>
          <a:p>
            <a:r>
              <a:rPr lang="en-US" b="1" dirty="0">
                <a:solidFill>
                  <a:srgbClr val="002060"/>
                </a:solidFill>
              </a:rPr>
              <a:t>that </a:t>
            </a:r>
            <a:r>
              <a:rPr lang="en-US" b="1" dirty="0" err="1">
                <a:solidFill>
                  <a:srgbClr val="002060"/>
                </a:solidFill>
              </a:rPr>
              <a:t>tour.Some</a:t>
            </a:r>
            <a:r>
              <a:rPr lang="en-US" b="1" dirty="0">
                <a:solidFill>
                  <a:srgbClr val="002060"/>
                </a:solidFill>
              </a:rPr>
              <a:t> employees went just once</a:t>
            </a:r>
          </a:p>
          <a:p>
            <a:r>
              <a:rPr lang="en-US" b="1" dirty="0">
                <a:solidFill>
                  <a:srgbClr val="002060"/>
                </a:solidFill>
              </a:rPr>
              <a:t>, some went more than once and some didn’t</a:t>
            </a:r>
          </a:p>
          <a:p>
            <a:r>
              <a:rPr lang="en-US" b="1" dirty="0">
                <a:solidFill>
                  <a:srgbClr val="002060"/>
                </a:solidFill>
              </a:rPr>
              <a:t>Go for the Tour at all</a:t>
            </a:r>
            <a:endParaRPr lang="en-IN" b="1" dirty="0">
              <a:solidFill>
                <a:srgbClr val="002060"/>
              </a:solidFill>
            </a:endParaRPr>
          </a:p>
        </p:txBody>
      </p:sp>
      <p:sp>
        <p:nvSpPr>
          <p:cNvPr id="10" name="Left Arrow 9"/>
          <p:cNvSpPr/>
          <p:nvPr/>
        </p:nvSpPr>
        <p:spPr>
          <a:xfrm>
            <a:off x="1857356" y="2571744"/>
            <a:ext cx="1714512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Left Arrow 10"/>
          <p:cNvSpPr/>
          <p:nvPr/>
        </p:nvSpPr>
        <p:spPr>
          <a:xfrm>
            <a:off x="2071670" y="5143512"/>
            <a:ext cx="1714512" cy="285752"/>
          </a:xfrm>
          <a:prstGeom prst="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WAQ to display </a:t>
            </a:r>
            <a:r>
              <a:rPr lang="en-IN" sz="2400" b="1" dirty="0" err="1">
                <a:solidFill>
                  <a:srgbClr val="7030A0"/>
                </a:solidFill>
              </a:rPr>
              <a:t>ename</a:t>
            </a:r>
            <a:r>
              <a:rPr lang="en-IN" sz="2400" dirty="0"/>
              <a:t> of those </a:t>
            </a:r>
            <a:r>
              <a:rPr lang="en-IN" sz="2400" b="1" dirty="0">
                <a:solidFill>
                  <a:srgbClr val="0070C0"/>
                </a:solidFill>
              </a:rPr>
              <a:t>employees</a:t>
            </a:r>
            <a:r>
              <a:rPr lang="en-IN" sz="2400" dirty="0"/>
              <a:t> who have </a:t>
            </a:r>
            <a:r>
              <a:rPr lang="en-IN" sz="2400" b="1" dirty="0">
                <a:solidFill>
                  <a:srgbClr val="00B050"/>
                </a:solidFill>
              </a:rPr>
              <a:t>earned more than their </a:t>
            </a:r>
            <a:r>
              <a:rPr lang="en-IN" sz="2400" b="1" dirty="0" err="1">
                <a:solidFill>
                  <a:srgbClr val="00B050"/>
                </a:solidFill>
              </a:rPr>
              <a:t>salay</a:t>
            </a:r>
            <a:r>
              <a:rPr lang="en-IN" sz="2400" b="1" dirty="0">
                <a:solidFill>
                  <a:srgbClr val="00B050"/>
                </a:solidFill>
              </a:rPr>
              <a:t> </a:t>
            </a:r>
            <a:r>
              <a:rPr lang="en-IN" sz="2400" dirty="0"/>
              <a:t>via </a:t>
            </a:r>
            <a:r>
              <a:rPr lang="en-IN" sz="2400" b="1" dirty="0">
                <a:solidFill>
                  <a:srgbClr val="C00000"/>
                </a:solidFill>
              </a:rPr>
              <a:t>touring</a:t>
            </a:r>
          </a:p>
          <a:p>
            <a:endParaRPr lang="en-US" sz="2400" dirty="0"/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ename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sal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 &lt; (Select sum(amount) from Invoice where  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Invocie.empno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=</a:t>
            </a:r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Emp.empno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);</a:t>
            </a:r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dirty="0"/>
              <a:t>WAQ to display </a:t>
            </a:r>
            <a:r>
              <a:rPr lang="en-IN" sz="2400" b="1" dirty="0" err="1">
                <a:solidFill>
                  <a:srgbClr val="7030A0"/>
                </a:solidFill>
              </a:rPr>
              <a:t>ename</a:t>
            </a:r>
            <a:r>
              <a:rPr lang="en-IN" sz="2400" dirty="0"/>
              <a:t> of those </a:t>
            </a:r>
            <a:r>
              <a:rPr lang="en-IN" sz="2400" b="1" dirty="0">
                <a:solidFill>
                  <a:srgbClr val="0070C0"/>
                </a:solidFill>
              </a:rPr>
              <a:t>employees</a:t>
            </a:r>
            <a:r>
              <a:rPr lang="en-IN" sz="2400" dirty="0"/>
              <a:t> who went for a tour in last one year.</a:t>
            </a: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>
                <a:latin typeface="Corbel" pitchFamily="34" charset="0"/>
              </a:rPr>
              <a:t>Today’s Agenda</a:t>
            </a:r>
            <a:endParaRPr lang="en-IN" sz="3600" b="1" dirty="0">
              <a:latin typeface="Corbel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400" dirty="0">
              <a:solidFill>
                <a:schemeClr val="tx1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err="1">
                <a:solidFill>
                  <a:srgbClr val="0070C0"/>
                </a:solidFill>
                <a:latin typeface="Corbel" pitchFamily="34" charset="0"/>
              </a:rPr>
              <a:t>SubQueries</a:t>
            </a:r>
            <a:r>
              <a:rPr lang="en-US" sz="2900" b="1" dirty="0">
                <a:solidFill>
                  <a:srgbClr val="0070C0"/>
                </a:solidFill>
                <a:latin typeface="Corbel" pitchFamily="34" charset="0"/>
              </a:rPr>
              <a:t> &amp; Null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 err="1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SubQueries</a:t>
            </a:r>
            <a:r>
              <a:rPr lang="en-US" sz="2900" b="1" dirty="0">
                <a:solidFill>
                  <a:schemeClr val="accent2">
                    <a:lumMod val="50000"/>
                  </a:schemeClr>
                </a:solidFill>
                <a:latin typeface="Corbel" pitchFamily="34" charset="0"/>
              </a:rPr>
              <a:t> &amp; Order By</a:t>
            </a: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r>
              <a:rPr lang="en-US" sz="2900" b="1" dirty="0">
                <a:solidFill>
                  <a:srgbClr val="00B050"/>
                </a:solidFill>
                <a:latin typeface="Corbel" pitchFamily="34" charset="0"/>
              </a:rPr>
              <a:t>Correlated </a:t>
            </a:r>
            <a:r>
              <a:rPr lang="en-US" sz="2900" b="1" dirty="0" err="1">
                <a:solidFill>
                  <a:srgbClr val="00B050"/>
                </a:solidFill>
                <a:latin typeface="Corbel" pitchFamily="34" charset="0"/>
              </a:rPr>
              <a:t>SubQueries</a:t>
            </a:r>
            <a:endParaRPr lang="en-US" sz="2900" b="1" dirty="0">
              <a:solidFill>
                <a:srgbClr val="00B05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chemeClr val="accent2">
                  <a:lumMod val="50000"/>
                </a:schemeClr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Font typeface="Arial" pitchFamily="34" charset="0"/>
              <a:buChar char="•"/>
            </a:pPr>
            <a:endParaRPr lang="en-US" sz="2900" b="1" dirty="0">
              <a:solidFill>
                <a:srgbClr val="0070C0"/>
              </a:solidFill>
              <a:latin typeface="Corbel" pitchFamily="34" charset="0"/>
            </a:endParaRPr>
          </a:p>
          <a:p>
            <a:pPr marL="788670" lvl="1" indent="-514350">
              <a:buClr>
                <a:schemeClr val="accent1"/>
              </a:buClr>
              <a:buSzPct val="120000"/>
              <a:buNone/>
            </a:pPr>
            <a:endParaRPr lang="en-US" sz="2900" b="1" dirty="0">
              <a:solidFill>
                <a:schemeClr val="accent6">
                  <a:lumMod val="75000"/>
                </a:schemeClr>
              </a:solidFill>
              <a:latin typeface="Corbe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How </a:t>
            </a:r>
            <a:r>
              <a:rPr lang="en-US" sz="2800" b="1" dirty="0" err="1"/>
              <a:t>Subqueries</a:t>
            </a:r>
            <a:r>
              <a:rPr lang="en-US" sz="2800" b="1" dirty="0"/>
              <a:t> Handle NULL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To understand the </a:t>
            </a:r>
            <a:r>
              <a:rPr lang="en-US" sz="2400" b="1" dirty="0" err="1">
                <a:solidFill>
                  <a:srgbClr val="7030A0"/>
                </a:solidFill>
              </a:rPr>
              <a:t>behaviour</a:t>
            </a:r>
            <a:r>
              <a:rPr lang="en-US" sz="2400" dirty="0"/>
              <a:t> of a </a:t>
            </a:r>
            <a:r>
              <a:rPr lang="en-US" sz="2400" b="1" dirty="0" err="1">
                <a:solidFill>
                  <a:srgbClr val="002060"/>
                </a:solidFill>
              </a:rPr>
              <a:t>subquery</a:t>
            </a:r>
            <a:r>
              <a:rPr lang="en-US" sz="2400" dirty="0"/>
              <a:t> with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NULL</a:t>
            </a:r>
            <a:r>
              <a:rPr lang="en-US" sz="2400" dirty="0"/>
              <a:t> , solve the following:</a:t>
            </a:r>
          </a:p>
          <a:p>
            <a:endParaRPr lang="en-US" sz="2400" b="1" dirty="0"/>
          </a:p>
          <a:p>
            <a:r>
              <a:rPr lang="en-US" sz="2400" b="1" dirty="0"/>
              <a:t>What output do you expect for the following query ?</a:t>
            </a:r>
          </a:p>
          <a:p>
            <a:pPr lvl="1">
              <a:buNone/>
            </a:pP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ename,comm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FROM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WHERE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empno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in(7499,7521,7566)</a:t>
            </a:r>
          </a:p>
          <a:p>
            <a:endParaRPr lang="en-US" sz="2400" dirty="0"/>
          </a:p>
          <a:p>
            <a:r>
              <a:rPr lang="en-US" sz="2400" dirty="0"/>
              <a:t>Obviously , it will return the </a:t>
            </a:r>
            <a:r>
              <a:rPr lang="en-US" sz="2400" b="1" dirty="0" err="1">
                <a:solidFill>
                  <a:srgbClr val="0070C0"/>
                </a:solidFill>
              </a:rPr>
              <a:t>ename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comm</a:t>
            </a:r>
            <a:r>
              <a:rPr lang="en-US" sz="2400" dirty="0"/>
              <a:t> of employees with </a:t>
            </a:r>
            <a:r>
              <a:rPr lang="en-US" sz="2400" b="1" dirty="0" err="1">
                <a:solidFill>
                  <a:srgbClr val="0070C0"/>
                </a:solidFill>
              </a:rPr>
              <a:t>empno</a:t>
            </a:r>
            <a:r>
              <a:rPr lang="en-US" sz="2400" dirty="0"/>
              <a:t> of </a:t>
            </a:r>
            <a:r>
              <a:rPr lang="en-US" sz="2400" b="1" dirty="0">
                <a:solidFill>
                  <a:srgbClr val="C00000"/>
                </a:solidFill>
              </a:rPr>
              <a:t>7499</a:t>
            </a:r>
            <a:r>
              <a:rPr lang="en-US" sz="2400" dirty="0"/>
              <a:t>,</a:t>
            </a:r>
            <a:r>
              <a:rPr lang="en-US" sz="2400" b="1" dirty="0">
                <a:solidFill>
                  <a:srgbClr val="C00000"/>
                </a:solidFill>
              </a:rPr>
              <a:t>7521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C00000"/>
                </a:solidFill>
              </a:rPr>
              <a:t>7566</a:t>
            </a:r>
            <a:r>
              <a:rPr lang="en-US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How </a:t>
            </a:r>
            <a:r>
              <a:rPr lang="en-US" sz="2800" b="1" dirty="0" err="1"/>
              <a:t>Subqueries</a:t>
            </a:r>
            <a:r>
              <a:rPr lang="en-US" sz="2800" b="1" dirty="0"/>
              <a:t> Handle NULL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bq13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1357298"/>
            <a:ext cx="8858312" cy="23363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How </a:t>
            </a:r>
            <a:r>
              <a:rPr lang="en-US" sz="2800" b="1" dirty="0" err="1"/>
              <a:t>Subqueries</a:t>
            </a:r>
            <a:r>
              <a:rPr lang="en-US" sz="2800" b="1" dirty="0"/>
              <a:t> Handle NULL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dirty="0"/>
              <a:t>Now suppose we want </a:t>
            </a:r>
            <a:r>
              <a:rPr lang="en-US" sz="2400" b="1" dirty="0" err="1">
                <a:solidFill>
                  <a:srgbClr val="0070C0"/>
                </a:solidFill>
              </a:rPr>
              <a:t>ename</a:t>
            </a:r>
            <a:r>
              <a:rPr lang="en-US" sz="2400" dirty="0"/>
              <a:t> and </a:t>
            </a:r>
            <a:r>
              <a:rPr lang="en-US" sz="2400" b="1" dirty="0" err="1">
                <a:solidFill>
                  <a:srgbClr val="0070C0"/>
                </a:solidFill>
              </a:rPr>
              <a:t>comm</a:t>
            </a:r>
            <a:r>
              <a:rPr lang="en-US" sz="2400" dirty="0"/>
              <a:t> of those </a:t>
            </a:r>
            <a:r>
              <a:rPr lang="en-US" sz="2400" b="1" dirty="0">
                <a:solidFill>
                  <a:srgbClr val="7030A0"/>
                </a:solidFill>
              </a:rPr>
              <a:t>employees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who don’t have </a:t>
            </a:r>
            <a:r>
              <a:rPr lang="en-US" sz="2400" dirty="0"/>
              <a:t>a </a:t>
            </a:r>
            <a:r>
              <a:rPr lang="en-US" sz="2400" b="1" dirty="0" err="1">
                <a:solidFill>
                  <a:srgbClr val="0070C0"/>
                </a:solidFill>
              </a:rPr>
              <a:t>comm</a:t>
            </a:r>
            <a:r>
              <a:rPr lang="en-US" sz="2400" dirty="0"/>
              <a:t> equal to the </a:t>
            </a:r>
            <a:r>
              <a:rPr lang="en-US" sz="2400" b="1" dirty="0" err="1">
                <a:solidFill>
                  <a:srgbClr val="00B050"/>
                </a:solidFill>
              </a:rPr>
              <a:t>comm</a:t>
            </a:r>
            <a:r>
              <a:rPr lang="en-US" sz="2400" b="1" dirty="0">
                <a:solidFill>
                  <a:srgbClr val="00B050"/>
                </a:solidFill>
              </a:rPr>
              <a:t> obtained by </a:t>
            </a:r>
            <a:r>
              <a:rPr lang="en-US" sz="2400" dirty="0"/>
              <a:t>employees with </a:t>
            </a:r>
            <a:r>
              <a:rPr lang="en-US" sz="2400" b="1" dirty="0" err="1">
                <a:solidFill>
                  <a:srgbClr val="0070C0"/>
                </a:solidFill>
              </a:rPr>
              <a:t>empno</a:t>
            </a:r>
            <a:r>
              <a:rPr lang="en-US" sz="2400" dirty="0"/>
              <a:t> of  </a:t>
            </a:r>
            <a:r>
              <a:rPr lang="en-US" sz="2000" b="1" dirty="0">
                <a:solidFill>
                  <a:srgbClr val="C00000"/>
                </a:solidFill>
              </a:rPr>
              <a:t>7499</a:t>
            </a:r>
            <a:r>
              <a:rPr lang="en-US" sz="2000" dirty="0"/>
              <a:t>,</a:t>
            </a:r>
            <a:r>
              <a:rPr lang="en-US" sz="2000" b="1" dirty="0">
                <a:solidFill>
                  <a:srgbClr val="C00000"/>
                </a:solidFill>
              </a:rPr>
              <a:t>7521</a:t>
            </a:r>
            <a:r>
              <a:rPr lang="en-US" sz="2000" dirty="0"/>
              <a:t> and </a:t>
            </a:r>
            <a:r>
              <a:rPr lang="en-US" sz="2000" b="1" dirty="0">
                <a:solidFill>
                  <a:srgbClr val="C00000"/>
                </a:solidFill>
              </a:rPr>
              <a:t>7566</a:t>
            </a:r>
            <a:r>
              <a:rPr lang="en-US" sz="2000" dirty="0"/>
              <a:t>.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Obviously , we will put the previous query as </a:t>
            </a:r>
            <a:r>
              <a:rPr lang="en-US" sz="2400" b="1" dirty="0">
                <a:solidFill>
                  <a:srgbClr val="7030A0"/>
                </a:solidFill>
              </a:rPr>
              <a:t>INNER QUERY </a:t>
            </a:r>
            <a:r>
              <a:rPr lang="en-US" sz="2400" dirty="0"/>
              <a:t>and use a </a:t>
            </a:r>
            <a:r>
              <a:rPr lang="en-US" sz="2400" b="1" dirty="0">
                <a:solidFill>
                  <a:schemeClr val="accent6">
                    <a:lumMod val="75000"/>
                  </a:schemeClr>
                </a:solidFill>
              </a:rPr>
              <a:t>NOT</a:t>
            </a:r>
            <a:r>
              <a:rPr lang="en-US" sz="2400" dirty="0"/>
              <a:t> operator in </a:t>
            </a:r>
            <a:r>
              <a:rPr lang="en-US" sz="2400" b="1" dirty="0">
                <a:solidFill>
                  <a:srgbClr val="7030A0"/>
                </a:solidFill>
              </a:rPr>
              <a:t>OUTER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7030A0"/>
                </a:solidFill>
              </a:rPr>
              <a:t>QUERIES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B050"/>
                </a:solidFill>
              </a:rPr>
              <a:t>WHERE</a:t>
            </a:r>
            <a:r>
              <a:rPr lang="en-US" sz="2400" dirty="0"/>
              <a:t> condition and thus the query will become:</a:t>
            </a:r>
          </a:p>
          <a:p>
            <a:pPr lvl="1"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How </a:t>
            </a:r>
            <a:r>
              <a:rPr lang="en-US" sz="2800" b="1" dirty="0" err="1"/>
              <a:t>Subqueries</a:t>
            </a:r>
            <a:r>
              <a:rPr lang="en-US" sz="2800" b="1" dirty="0"/>
              <a:t> Handle NULL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SELECT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ename,comm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FROM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emp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buNone/>
            </a:pP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	WHERE </a:t>
            </a:r>
            <a:r>
              <a:rPr lang="en-US" sz="2000" b="1" dirty="0" err="1">
                <a:solidFill>
                  <a:schemeClr val="accent6">
                    <a:lumMod val="75000"/>
                  </a:schemeClr>
                </a:solidFill>
              </a:rPr>
              <a:t>comm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 NOT IN </a:t>
            </a:r>
            <a:r>
              <a:rPr lang="en-US" sz="2000" dirty="0">
                <a:solidFill>
                  <a:srgbClr val="002060"/>
                </a:solidFill>
              </a:rPr>
              <a:t>(</a:t>
            </a:r>
            <a:r>
              <a:rPr lang="en-US" sz="2000" b="1" dirty="0">
                <a:solidFill>
                  <a:srgbClr val="002060"/>
                </a:solidFill>
              </a:rPr>
              <a:t>SELECT </a:t>
            </a:r>
            <a:r>
              <a:rPr lang="en-US" sz="2000" b="1" dirty="0" err="1">
                <a:solidFill>
                  <a:srgbClr val="002060"/>
                </a:solidFill>
              </a:rPr>
              <a:t>comm</a:t>
            </a:r>
            <a:endParaRPr lang="en-US" sz="2000" b="1" dirty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sz="2000" b="1" dirty="0">
                <a:solidFill>
                  <a:srgbClr val="002060"/>
                </a:solidFill>
              </a:rPr>
              <a:t>				           FROM </a:t>
            </a:r>
            <a:r>
              <a:rPr lang="en-US" sz="2000" b="1" dirty="0" err="1">
                <a:solidFill>
                  <a:srgbClr val="002060"/>
                </a:solidFill>
              </a:rPr>
              <a:t>emp</a:t>
            </a:r>
            <a:endParaRPr lang="en-US" sz="2000" b="1" dirty="0">
              <a:solidFill>
                <a:srgbClr val="002060"/>
              </a:solidFill>
            </a:endParaRPr>
          </a:p>
          <a:p>
            <a:pPr lvl="1">
              <a:buNone/>
            </a:pPr>
            <a:r>
              <a:rPr lang="en-US" sz="2000" b="1" dirty="0">
                <a:solidFill>
                  <a:srgbClr val="002060"/>
                </a:solidFill>
              </a:rPr>
              <a:t>				           WHERE </a:t>
            </a:r>
            <a:r>
              <a:rPr lang="en-US" sz="2000" b="1" dirty="0" err="1">
                <a:solidFill>
                  <a:srgbClr val="002060"/>
                </a:solidFill>
              </a:rPr>
              <a:t>empno</a:t>
            </a:r>
            <a:r>
              <a:rPr lang="en-US" sz="2000" b="1" dirty="0">
                <a:solidFill>
                  <a:srgbClr val="002060"/>
                </a:solidFill>
              </a:rPr>
              <a:t> IN(7499,7521,7566))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</a:rPr>
              <a:t>;</a:t>
            </a:r>
          </a:p>
          <a:p>
            <a:endParaRPr lang="en-US" sz="2400" dirty="0"/>
          </a:p>
          <a:p>
            <a:r>
              <a:rPr lang="en-US" sz="2400" b="1" dirty="0"/>
              <a:t>What output you expect from the above query ?</a:t>
            </a:r>
            <a:endParaRPr lang="en-US" sz="2000" b="1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2400" dirty="0"/>
          </a:p>
          <a:p>
            <a:pPr lvl="1">
              <a:buNone/>
            </a:pPr>
            <a:r>
              <a:rPr lang="en-US" sz="1900" dirty="0"/>
              <a:t>	</a:t>
            </a:r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bq14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844" y="4643446"/>
            <a:ext cx="8786874" cy="16190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2800" b="1" dirty="0"/>
              <a:t>How </a:t>
            </a:r>
            <a:r>
              <a:rPr lang="en-US" sz="2800" b="1" dirty="0" err="1"/>
              <a:t>Subqueries</a:t>
            </a:r>
            <a:r>
              <a:rPr lang="en-US" sz="2800" b="1" dirty="0"/>
              <a:t> Handle NULL ?</a:t>
            </a:r>
            <a:endParaRPr lang="en-IN" sz="28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Very surprisingly </a:t>
            </a:r>
            <a:r>
              <a:rPr lang="en-US" sz="2400" dirty="0"/>
              <a:t>, </a:t>
            </a:r>
            <a:r>
              <a:rPr lang="en-IN" sz="2400" dirty="0"/>
              <a:t>the </a:t>
            </a:r>
            <a:r>
              <a:rPr lang="en-IN" sz="2400" b="1" dirty="0">
                <a:solidFill>
                  <a:srgbClr val="7030A0"/>
                </a:solidFill>
              </a:rPr>
              <a:t>OUTER QUERY </a:t>
            </a:r>
            <a:r>
              <a:rPr lang="en-IN" sz="2400" dirty="0"/>
              <a:t>does not return any rows, despite the fact that there are rows with </a:t>
            </a:r>
            <a:r>
              <a:rPr lang="en-IN" sz="2400" b="1" dirty="0">
                <a:solidFill>
                  <a:srgbClr val="0070C0"/>
                </a:solidFill>
              </a:rPr>
              <a:t>COMM</a:t>
            </a:r>
            <a:r>
              <a:rPr lang="en-IN" sz="2400" dirty="0"/>
              <a:t> column values other than </a:t>
            </a:r>
            <a:r>
              <a:rPr lang="en-IN" sz="2400" b="1" dirty="0">
                <a:solidFill>
                  <a:srgbClr val="C00000"/>
                </a:solidFill>
              </a:rPr>
              <a:t>300</a:t>
            </a:r>
            <a:r>
              <a:rPr lang="en-IN" sz="2400" dirty="0"/>
              <a:t>,</a:t>
            </a:r>
            <a:r>
              <a:rPr lang="en-IN" sz="2400" b="1" dirty="0">
                <a:solidFill>
                  <a:srgbClr val="C00000"/>
                </a:solidFill>
              </a:rPr>
              <a:t>500</a:t>
            </a:r>
            <a:r>
              <a:rPr lang="en-IN" sz="2400" dirty="0"/>
              <a:t> and </a:t>
            </a:r>
            <a:r>
              <a:rPr lang="en-IN" sz="2400" b="1" dirty="0">
                <a:solidFill>
                  <a:srgbClr val="C00000"/>
                </a:solidFill>
              </a:rPr>
              <a:t>NULL</a:t>
            </a:r>
            <a:r>
              <a:rPr lang="en-IN" sz="2400" dirty="0"/>
              <a:t>.</a:t>
            </a:r>
          </a:p>
          <a:p>
            <a:endParaRPr lang="en-US" sz="2400" dirty="0"/>
          </a:p>
          <a:p>
            <a:endParaRPr lang="en-US" sz="2400" dirty="0"/>
          </a:p>
          <a:p>
            <a:r>
              <a:rPr lang="en-US" sz="2400" dirty="0"/>
              <a:t>This is because </a:t>
            </a:r>
            <a:r>
              <a:rPr lang="en-IN" sz="2400" dirty="0"/>
              <a:t>because the </a:t>
            </a:r>
            <a:r>
              <a:rPr lang="en-IN" sz="2400" b="1" dirty="0">
                <a:solidFill>
                  <a:srgbClr val="7030A0"/>
                </a:solidFill>
              </a:rPr>
              <a:t>condition evaluates to unknown </a:t>
            </a:r>
            <a:r>
              <a:rPr lang="en-IN" sz="2400" dirty="0"/>
              <a:t>when </a:t>
            </a:r>
            <a:r>
              <a:rPr lang="en-IN" sz="2400" b="1" dirty="0">
                <a:solidFill>
                  <a:srgbClr val="00B050"/>
                </a:solidFill>
              </a:rPr>
              <a:t>any value in the list </a:t>
            </a:r>
            <a:r>
              <a:rPr lang="en-IN" sz="2400" dirty="0"/>
              <a:t>is a </a:t>
            </a:r>
            <a:r>
              <a:rPr lang="en-IN" sz="2400" b="1" dirty="0">
                <a:solidFill>
                  <a:srgbClr val="0070C0"/>
                </a:solidFill>
              </a:rPr>
              <a:t>NULL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The way to </a:t>
            </a:r>
            <a:r>
              <a:rPr lang="en-IN" sz="2400" b="1" dirty="0">
                <a:solidFill>
                  <a:srgbClr val="7030A0"/>
                </a:solidFill>
              </a:rPr>
              <a:t>solve this NULL dilemma </a:t>
            </a:r>
            <a:r>
              <a:rPr lang="en-IN" sz="2400"/>
              <a:t>we use the </a:t>
            </a:r>
            <a:r>
              <a:rPr lang="en-IN" sz="2400" b="1" dirty="0">
                <a:solidFill>
                  <a:schemeClr val="accent6">
                    <a:lumMod val="50000"/>
                  </a:schemeClr>
                </a:solidFill>
              </a:rPr>
              <a:t>NOT EXISTS </a:t>
            </a:r>
            <a:r>
              <a:rPr lang="en-IN" sz="2400" dirty="0"/>
              <a:t>operator, which we will discuss later..</a:t>
            </a:r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endParaRPr lang="en-US" sz="2400" dirty="0"/>
          </a:p>
          <a:p>
            <a:pPr>
              <a:buNone/>
            </a:pPr>
            <a:endParaRPr lang="en-US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 err="1"/>
              <a:t>SubQueries</a:t>
            </a:r>
            <a:r>
              <a:rPr lang="en-US" sz="3200" b="1" dirty="0"/>
              <a:t> And Order By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00B050"/>
                </a:solidFill>
              </a:rPr>
              <a:t>Oracle</a:t>
            </a:r>
            <a:r>
              <a:rPr lang="en-IN" sz="2400" dirty="0"/>
              <a:t> does not allow using the </a:t>
            </a:r>
            <a:r>
              <a:rPr lang="en-IN" sz="2400" b="1" dirty="0">
                <a:solidFill>
                  <a:srgbClr val="7030A0"/>
                </a:solidFill>
              </a:rPr>
              <a:t>ORDER BY </a:t>
            </a:r>
            <a:r>
              <a:rPr lang="en-IN" sz="2400" dirty="0"/>
              <a:t>clause inside a </a:t>
            </a:r>
            <a:r>
              <a:rPr lang="en-IN" sz="2400" b="1" dirty="0" err="1">
                <a:solidFill>
                  <a:srgbClr val="C00000"/>
                </a:solidFill>
              </a:rPr>
              <a:t>subquery</a:t>
            </a:r>
            <a:r>
              <a:rPr lang="en-IN" sz="2400" dirty="0"/>
              <a:t>. Although we can use it with </a:t>
            </a:r>
            <a:r>
              <a:rPr lang="en-IN" sz="2400" b="1" dirty="0">
                <a:solidFill>
                  <a:srgbClr val="7030A0"/>
                </a:solidFill>
              </a:rPr>
              <a:t>OUTER QUERY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dirty="0"/>
              <a:t>If we attempt to include an </a:t>
            </a:r>
            <a:r>
              <a:rPr lang="en-IN" sz="2400" b="1" dirty="0">
                <a:solidFill>
                  <a:srgbClr val="7030A0"/>
                </a:solidFill>
              </a:rPr>
              <a:t>ORDER BY </a:t>
            </a:r>
            <a:r>
              <a:rPr lang="en-IN" sz="2400" dirty="0"/>
              <a:t>clause, we receive an </a:t>
            </a:r>
            <a:r>
              <a:rPr lang="en-IN" sz="2400" b="1" dirty="0">
                <a:solidFill>
                  <a:srgbClr val="0070C0"/>
                </a:solidFill>
              </a:rPr>
              <a:t>error message</a:t>
            </a:r>
            <a:r>
              <a:rPr lang="en-IN" sz="2400" dirty="0"/>
              <a:t>.</a:t>
            </a:r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sbq15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4286256"/>
            <a:ext cx="8715436" cy="208014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158" y="285728"/>
            <a:ext cx="8534400" cy="758952"/>
          </a:xfrm>
        </p:spPr>
        <p:txBody>
          <a:bodyPr>
            <a:noAutofit/>
          </a:bodyPr>
          <a:lstStyle/>
          <a:p>
            <a:br>
              <a:rPr lang="en-US" sz="2800" b="1" dirty="0"/>
            </a:br>
            <a:r>
              <a:rPr lang="en-US" sz="3200" b="1" dirty="0"/>
              <a:t>Correlated </a:t>
            </a:r>
            <a:r>
              <a:rPr lang="en-US" sz="3200" b="1" dirty="0" err="1"/>
              <a:t>SubQueries</a:t>
            </a:r>
            <a:endParaRPr lang="en-IN" sz="3200" b="1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854280"/>
          </a:xfrm>
        </p:spPr>
        <p:txBody>
          <a:bodyPr>
            <a:normAutofit/>
          </a:bodyPr>
          <a:lstStyle/>
          <a:p>
            <a:r>
              <a:rPr lang="en-IN" sz="2400" b="1" dirty="0">
                <a:solidFill>
                  <a:srgbClr val="7030A0"/>
                </a:solidFill>
              </a:rPr>
              <a:t>Correlated </a:t>
            </a:r>
            <a:r>
              <a:rPr lang="en-IN" sz="2400" b="1" dirty="0" err="1">
                <a:solidFill>
                  <a:srgbClr val="7030A0"/>
                </a:solidFill>
              </a:rPr>
              <a:t>subqueries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are probably one of the </a:t>
            </a:r>
            <a:r>
              <a:rPr lang="en-IN" sz="2400" b="1" dirty="0">
                <a:solidFill>
                  <a:srgbClr val="00B050"/>
                </a:solidFill>
              </a:rPr>
              <a:t>most powerful</a:t>
            </a:r>
            <a:r>
              <a:rPr lang="en-IN" sz="2400" dirty="0"/>
              <a:t>, concepts of the </a:t>
            </a:r>
            <a:r>
              <a:rPr lang="en-IN" sz="2400" b="1" dirty="0">
                <a:solidFill>
                  <a:srgbClr val="C00000"/>
                </a:solidFill>
              </a:rPr>
              <a:t>SQL </a:t>
            </a:r>
            <a:r>
              <a:rPr lang="en-IN" sz="2400" dirty="0"/>
              <a:t>language. </a:t>
            </a:r>
          </a:p>
          <a:p>
            <a:endParaRPr lang="en-IN" sz="2400" dirty="0"/>
          </a:p>
          <a:p>
            <a:endParaRPr lang="en-IN" sz="2400" dirty="0"/>
          </a:p>
          <a:p>
            <a:r>
              <a:rPr lang="en-IN" sz="2400" b="1" dirty="0">
                <a:solidFill>
                  <a:srgbClr val="7030A0"/>
                </a:solidFill>
              </a:rPr>
              <a:t>Correlated </a:t>
            </a:r>
            <a:r>
              <a:rPr lang="en-IN" sz="2400" b="1" dirty="0" err="1">
                <a:solidFill>
                  <a:srgbClr val="7030A0"/>
                </a:solidFill>
              </a:rPr>
              <a:t>subqueries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are different from the </a:t>
            </a:r>
            <a:r>
              <a:rPr lang="en-IN" sz="2400" b="1" dirty="0">
                <a:solidFill>
                  <a:srgbClr val="7030A0"/>
                </a:solidFill>
              </a:rPr>
              <a:t>simple </a:t>
            </a:r>
            <a:r>
              <a:rPr lang="en-IN" sz="2400" b="1" dirty="0" err="1">
                <a:solidFill>
                  <a:srgbClr val="7030A0"/>
                </a:solidFill>
              </a:rPr>
              <a:t>subqueries</a:t>
            </a:r>
            <a:r>
              <a:rPr lang="en-IN" sz="2400" b="1" dirty="0">
                <a:solidFill>
                  <a:srgbClr val="7030A0"/>
                </a:solidFill>
              </a:rPr>
              <a:t> </a:t>
            </a:r>
            <a:r>
              <a:rPr lang="en-IN" sz="2400" dirty="0"/>
              <a:t>in </a:t>
            </a:r>
            <a:r>
              <a:rPr lang="en-IN" sz="2400" b="1" dirty="0">
                <a:solidFill>
                  <a:schemeClr val="accent6">
                    <a:lumMod val="75000"/>
                  </a:schemeClr>
                </a:solidFill>
              </a:rPr>
              <a:t>2 ways</a:t>
            </a:r>
            <a:r>
              <a:rPr lang="en-IN" sz="2400" dirty="0"/>
              <a:t>:</a:t>
            </a:r>
          </a:p>
          <a:p>
            <a:pPr lvl="1"/>
            <a:endParaRPr lang="en-IN" sz="1900" dirty="0"/>
          </a:p>
          <a:p>
            <a:pPr lvl="1"/>
            <a:r>
              <a:rPr lang="en-IN" sz="2000" b="1" dirty="0"/>
              <a:t> First, they allow us to </a:t>
            </a:r>
            <a:r>
              <a:rPr lang="en-IN" sz="2000" b="1" dirty="0">
                <a:solidFill>
                  <a:srgbClr val="002060"/>
                </a:solidFill>
              </a:rPr>
              <a:t>reference columns </a:t>
            </a:r>
            <a:r>
              <a:rPr lang="en-IN" sz="2000" b="1" dirty="0"/>
              <a:t>from the </a:t>
            </a:r>
            <a:r>
              <a:rPr lang="en-IN" sz="2000" b="1" dirty="0">
                <a:solidFill>
                  <a:srgbClr val="0070C0"/>
                </a:solidFill>
              </a:rPr>
              <a:t>outer query </a:t>
            </a:r>
            <a:r>
              <a:rPr lang="en-IN" sz="2000" b="1" dirty="0"/>
              <a:t>in the </a:t>
            </a:r>
            <a:r>
              <a:rPr lang="en-IN" sz="2000" b="1" dirty="0" err="1">
                <a:solidFill>
                  <a:srgbClr val="0070C0"/>
                </a:solidFill>
              </a:rPr>
              <a:t>subquery</a:t>
            </a:r>
            <a:r>
              <a:rPr lang="en-IN" sz="2000" b="1" dirty="0"/>
              <a:t>. </a:t>
            </a:r>
          </a:p>
          <a:p>
            <a:pPr lvl="1"/>
            <a:endParaRPr lang="en-IN" sz="2000" b="1" dirty="0"/>
          </a:p>
          <a:p>
            <a:pPr lvl="1"/>
            <a:r>
              <a:rPr lang="en-IN" sz="2000" b="1" dirty="0"/>
              <a:t>Second, they </a:t>
            </a:r>
            <a:r>
              <a:rPr lang="en-IN" sz="2000" b="1" dirty="0">
                <a:solidFill>
                  <a:srgbClr val="00B050"/>
                </a:solidFill>
              </a:rPr>
              <a:t>execute</a:t>
            </a:r>
            <a:r>
              <a:rPr lang="en-IN" sz="2000" b="1" dirty="0"/>
              <a:t> the </a:t>
            </a:r>
            <a:r>
              <a:rPr lang="en-IN" sz="2000" b="1" dirty="0">
                <a:solidFill>
                  <a:srgbClr val="0070C0"/>
                </a:solidFill>
              </a:rPr>
              <a:t>inner query </a:t>
            </a:r>
            <a:r>
              <a:rPr lang="en-IN" sz="2000" b="1" dirty="0"/>
              <a:t>repeatedly.</a:t>
            </a:r>
          </a:p>
          <a:p>
            <a:endParaRPr lang="en-IN" sz="2400" dirty="0"/>
          </a:p>
          <a:p>
            <a:endParaRPr lang="en-US" sz="24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701" y="246733"/>
            <a:ext cx="1243955" cy="8780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7000892" y="214290"/>
            <a:ext cx="1852652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orbel">
      <a:majorFont>
        <a:latin typeface="Corbel"/>
        <a:ea typeface=""/>
        <a:cs typeface=""/>
      </a:majorFont>
      <a:minorFont>
        <a:latin typeface="Corbel"/>
        <a:ea typeface=""/>
        <a:cs typeface="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7313</TotalTime>
  <Words>907</Words>
  <Application>Microsoft Office PowerPoint</Application>
  <PresentationFormat>On-screen Show (4:3)</PresentationFormat>
  <Paragraphs>194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Corbel</vt:lpstr>
      <vt:lpstr>Wingdings</vt:lpstr>
      <vt:lpstr>Wingdings 2</vt:lpstr>
      <vt:lpstr>Civic</vt:lpstr>
      <vt:lpstr>PowerPoint Presentation</vt:lpstr>
      <vt:lpstr>Today’s Agenda</vt:lpstr>
      <vt:lpstr> How Subqueries Handle NULL ?</vt:lpstr>
      <vt:lpstr> How Subqueries Handle NULL ?</vt:lpstr>
      <vt:lpstr> How Subqueries Handle NULL ?</vt:lpstr>
      <vt:lpstr> How Subqueries Handle NULL ?</vt:lpstr>
      <vt:lpstr> How Subqueries Handle NULL ?</vt:lpstr>
      <vt:lpstr> SubQueries And Order By</vt:lpstr>
      <vt:lpstr> Correlated SubQueries</vt:lpstr>
      <vt:lpstr> Correlated SubQueries</vt:lpstr>
      <vt:lpstr> An Example</vt:lpstr>
      <vt:lpstr> An Example</vt:lpstr>
      <vt:lpstr> An Example</vt:lpstr>
      <vt:lpstr> How Oracle Solves  Correlated SubQueries ? </vt:lpstr>
      <vt:lpstr> How Oracle Solves  Correlated SubQueries ? </vt:lpstr>
      <vt:lpstr> Queries</vt:lpstr>
      <vt:lpstr> Queries</vt:lpstr>
      <vt:lpstr> Queries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WEBINAR ON JAVA(J2SE)</dc:title>
  <dc:creator>palash</dc:creator>
  <cp:lastModifiedBy>Sharma Computer Academy</cp:lastModifiedBy>
  <cp:revision>629</cp:revision>
  <dcterms:created xsi:type="dcterms:W3CDTF">2015-12-21T13:46:48Z</dcterms:created>
  <dcterms:modified xsi:type="dcterms:W3CDTF">2021-10-13T16:49:04Z</dcterms:modified>
</cp:coreProperties>
</file>