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575" r:id="rId4"/>
    <p:sldId id="825" r:id="rId5"/>
    <p:sldId id="826" r:id="rId6"/>
    <p:sldId id="828" r:id="rId7"/>
    <p:sldId id="829" r:id="rId8"/>
    <p:sldId id="827" r:id="rId9"/>
    <p:sldId id="824" r:id="rId10"/>
    <p:sldId id="813" r:id="rId11"/>
    <p:sldId id="814" r:id="rId12"/>
    <p:sldId id="830" r:id="rId13"/>
    <p:sldId id="815" r:id="rId14"/>
    <p:sldId id="831" r:id="rId15"/>
    <p:sldId id="832" r:id="rId16"/>
    <p:sldId id="839" r:id="rId17"/>
    <p:sldId id="837" r:id="rId18"/>
    <p:sldId id="838" r:id="rId19"/>
    <p:sldId id="833" r:id="rId20"/>
    <p:sldId id="83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4FFFFBA-76E8-4FDF-8C04-58467DD686C7}"/>
    <pc:docChg chg="delSld modSld">
      <pc:chgData name="Sharma Computer Academy" userId="08476b32c11f4418" providerId="LiveId" clId="{A4FFFFBA-76E8-4FDF-8C04-58467DD686C7}" dt="2021-02-24T06:19:43.079" v="28" actId="47"/>
      <pc:docMkLst>
        <pc:docMk/>
      </pc:docMkLst>
      <pc:sldChg chg="modSp modAnim">
        <pc:chgData name="Sharma Computer Academy" userId="08476b32c11f4418" providerId="LiveId" clId="{A4FFFFBA-76E8-4FDF-8C04-58467DD686C7}" dt="2021-02-24T06:19:26.090" v="27" actId="20577"/>
        <pc:sldMkLst>
          <pc:docMk/>
          <pc:sldMk cId="0" sldId="257"/>
        </pc:sldMkLst>
        <pc:spChg chg="mod">
          <ac:chgData name="Sharma Computer Academy" userId="08476b32c11f4418" providerId="LiveId" clId="{A4FFFFBA-76E8-4FDF-8C04-58467DD686C7}" dt="2021-02-24T06:19:26.090" v="2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A4FFFFBA-76E8-4FDF-8C04-58467DD686C7}" dt="2021-02-17T07:30:48.172" v="2"/>
        <pc:sldMkLst>
          <pc:docMk/>
          <pc:sldMk cId="0" sldId="575"/>
        </pc:sldMkLst>
      </pc:sldChg>
      <pc:sldChg chg="modSp del">
        <pc:chgData name="Sharma Computer Academy" userId="08476b32c11f4418" providerId="LiveId" clId="{A4FFFFBA-76E8-4FDF-8C04-58467DD686C7}" dt="2021-02-24T06:19:43.079" v="28" actId="47"/>
        <pc:sldMkLst>
          <pc:docMk/>
          <pc:sldMk cId="0" sldId="798"/>
        </pc:sldMkLst>
        <pc:spChg chg="mod">
          <ac:chgData name="Sharma Computer Academy" userId="08476b32c11f4418" providerId="LiveId" clId="{A4FFFFBA-76E8-4FDF-8C04-58467DD686C7}" dt="2021-02-17T07:31:42.751" v="7" actId="6549"/>
          <ac:spMkLst>
            <pc:docMk/>
            <pc:sldMk cId="0" sldId="79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4FFFFBA-76E8-4FDF-8C04-58467DD686C7}" dt="2021-02-24T06:19:43.079" v="28" actId="47"/>
        <pc:sldMkLst>
          <pc:docMk/>
          <pc:sldMk cId="0" sldId="799"/>
        </pc:sldMkLst>
      </pc:sldChg>
      <pc:sldChg chg="del modAnim">
        <pc:chgData name="Sharma Computer Academy" userId="08476b32c11f4418" providerId="LiveId" clId="{A4FFFFBA-76E8-4FDF-8C04-58467DD686C7}" dt="2021-02-24T06:19:43.079" v="28" actId="47"/>
        <pc:sldMkLst>
          <pc:docMk/>
          <pc:sldMk cId="0" sldId="816"/>
        </pc:sldMkLst>
      </pc:sldChg>
      <pc:sldChg chg="modAnim">
        <pc:chgData name="Sharma Computer Academy" userId="08476b32c11f4418" providerId="LiveId" clId="{A4FFFFBA-76E8-4FDF-8C04-58467DD686C7}" dt="2021-02-19T05:29:36.947" v="11"/>
        <pc:sldMkLst>
          <pc:docMk/>
          <pc:sldMk cId="0" sldId="824"/>
        </pc:sldMkLst>
      </pc:sldChg>
      <pc:sldChg chg="modAnim">
        <pc:chgData name="Sharma Computer Academy" userId="08476b32c11f4418" providerId="LiveId" clId="{A4FFFFBA-76E8-4FDF-8C04-58467DD686C7}" dt="2021-02-17T07:31:02.793" v="5"/>
        <pc:sldMkLst>
          <pc:docMk/>
          <pc:sldMk cId="0" sldId="825"/>
        </pc:sldMkLst>
      </pc:sldChg>
      <pc:sldChg chg="modSp">
        <pc:chgData name="Sharma Computer Academy" userId="08476b32c11f4418" providerId="LiveId" clId="{A4FFFFBA-76E8-4FDF-8C04-58467DD686C7}" dt="2021-02-22T15:58:29.583" v="22" actId="20577"/>
        <pc:sldMkLst>
          <pc:docMk/>
          <pc:sldMk cId="0" sldId="829"/>
        </pc:sldMkLst>
        <pc:spChg chg="mod">
          <ac:chgData name="Sharma Computer Academy" userId="08476b32c11f4418" providerId="LiveId" clId="{A4FFFFBA-76E8-4FDF-8C04-58467DD686C7}" dt="2021-02-22T15:58:29.583" v="22" actId="20577"/>
          <ac:spMkLst>
            <pc:docMk/>
            <pc:sldMk cId="0" sldId="82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A4FFFFBA-76E8-4FDF-8C04-58467DD686C7}" dt="2021-02-19T05:33:03.243" v="14"/>
        <pc:sldMkLst>
          <pc:docMk/>
          <pc:sldMk cId="0" sldId="834"/>
        </pc:sldMkLst>
      </pc:sldChg>
      <pc:sldChg chg="del">
        <pc:chgData name="Sharma Computer Academy" userId="08476b32c11f4418" providerId="LiveId" clId="{A4FFFFBA-76E8-4FDF-8C04-58467DD686C7}" dt="2021-02-24T06:19:43.079" v="28" actId="47"/>
        <pc:sldMkLst>
          <pc:docMk/>
          <pc:sldMk cId="0" sldId="835"/>
        </pc:sldMkLst>
      </pc:sldChg>
      <pc:sldChg chg="del">
        <pc:chgData name="Sharma Computer Academy" userId="08476b32c11f4418" providerId="LiveId" clId="{A4FFFFBA-76E8-4FDF-8C04-58467DD686C7}" dt="2021-02-24T06:19:43.079" v="28" actId="47"/>
        <pc:sldMkLst>
          <pc:docMk/>
          <pc:sldMk cId="0" sldId="836"/>
        </pc:sldMkLst>
      </pc:sldChg>
      <pc:sldChg chg="modSp">
        <pc:chgData name="Sharma Computer Academy" userId="08476b32c11f4418" providerId="LiveId" clId="{A4FFFFBA-76E8-4FDF-8C04-58467DD686C7}" dt="2021-02-19T05:32:18.164" v="13" actId="20577"/>
        <pc:sldMkLst>
          <pc:docMk/>
          <pc:sldMk cId="0" sldId="838"/>
        </pc:sldMkLst>
        <pc:spChg chg="mod">
          <ac:chgData name="Sharma Computer Academy" userId="08476b32c11f4418" providerId="LiveId" clId="{A4FFFFBA-76E8-4FDF-8C04-58467DD686C7}" dt="2021-02-19T05:32:18.164" v="13" actId="20577"/>
          <ac:spMkLst>
            <pc:docMk/>
            <pc:sldMk cId="0" sldId="83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SOME, ANY And ALL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r>
              <a:rPr lang="en-US" sz="2400" dirty="0"/>
              <a:t> are used with </a:t>
            </a:r>
            <a:r>
              <a:rPr lang="en-US" sz="2400" b="1" dirty="0">
                <a:solidFill>
                  <a:srgbClr val="00B050"/>
                </a:solidFill>
              </a:rPr>
              <a:t>relational operators </a:t>
            </a:r>
            <a:r>
              <a:rPr lang="en-US" sz="2400" dirty="0"/>
              <a:t>and they </a:t>
            </a:r>
            <a:r>
              <a:rPr lang="en-US" sz="2400" b="1" dirty="0">
                <a:solidFill>
                  <a:srgbClr val="0070C0"/>
                </a:solidFill>
              </a:rPr>
              <a:t>compare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outer value </a:t>
            </a:r>
            <a:r>
              <a:rPr lang="en-US" sz="2400" dirty="0"/>
              <a:t>to each of the value in the list generated by </a:t>
            </a:r>
            <a:r>
              <a:rPr lang="en-US" sz="2400" b="1" dirty="0">
                <a:solidFill>
                  <a:srgbClr val="7030A0"/>
                </a:solidFill>
              </a:rPr>
              <a:t>INNER QUERY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They have the </a:t>
            </a:r>
            <a:r>
              <a:rPr lang="en-US" sz="2400" b="1" dirty="0">
                <a:solidFill>
                  <a:schemeClr val="accent1"/>
                </a:solidFill>
              </a:rPr>
              <a:t>power </a:t>
            </a:r>
            <a:r>
              <a:rPr lang="en-US" sz="2400" dirty="0"/>
              <a:t>to make all </a:t>
            </a:r>
            <a:r>
              <a:rPr lang="en-US" sz="2400" b="1" dirty="0">
                <a:solidFill>
                  <a:srgbClr val="00B050"/>
                </a:solidFill>
              </a:rPr>
              <a:t>relational operators </a:t>
            </a:r>
            <a:r>
              <a:rPr lang="en-US" sz="2400" dirty="0"/>
              <a:t>behave like </a:t>
            </a:r>
            <a:r>
              <a:rPr lang="en-US" sz="2400" b="1" dirty="0">
                <a:solidFill>
                  <a:srgbClr val="0070C0"/>
                </a:solidFill>
              </a:rPr>
              <a:t>multi valued comparison operator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lvl="1"/>
            <a:r>
              <a:rPr lang="en-IN" sz="2000" b="1" dirty="0"/>
              <a:t>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ANY </a:t>
            </a:r>
            <a:r>
              <a:rPr lang="en-IN" sz="2000" b="1" dirty="0"/>
              <a:t>operator </a:t>
            </a:r>
            <a:r>
              <a:rPr lang="en-IN" sz="2000" b="1" dirty="0">
                <a:solidFill>
                  <a:srgbClr val="7030A0"/>
                </a:solidFill>
              </a:rPr>
              <a:t>checks </a:t>
            </a:r>
            <a:r>
              <a:rPr lang="en-IN" sz="2000" b="1" dirty="0"/>
              <a:t>whether </a:t>
            </a:r>
            <a:r>
              <a:rPr lang="en-IN" sz="2000" b="1" dirty="0">
                <a:solidFill>
                  <a:srgbClr val="0070C0"/>
                </a:solidFill>
              </a:rPr>
              <a:t>any value in the list </a:t>
            </a:r>
            <a:r>
              <a:rPr lang="en-IN" sz="2000" b="1" dirty="0"/>
              <a:t>makes the </a:t>
            </a:r>
            <a:r>
              <a:rPr lang="en-IN" sz="2000" b="1" dirty="0">
                <a:solidFill>
                  <a:srgbClr val="00B050"/>
                </a:solidFill>
              </a:rPr>
              <a:t>condition true</a:t>
            </a:r>
            <a:r>
              <a:rPr lang="en-IN" sz="2000" b="1" dirty="0"/>
              <a:t>. </a:t>
            </a:r>
          </a:p>
          <a:p>
            <a:pPr lvl="1"/>
            <a:r>
              <a:rPr lang="en-IN" sz="2000" b="1" dirty="0"/>
              <a:t>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en-IN" sz="2000" b="1" dirty="0"/>
              <a:t> operator </a:t>
            </a:r>
            <a:r>
              <a:rPr lang="en-IN" sz="2000" b="1" dirty="0">
                <a:solidFill>
                  <a:srgbClr val="00B050"/>
                </a:solidFill>
              </a:rPr>
              <a:t>returns rows </a:t>
            </a:r>
            <a:r>
              <a:rPr lang="en-IN" sz="2000" b="1" dirty="0"/>
              <a:t>if the </a:t>
            </a:r>
            <a:r>
              <a:rPr lang="en-IN" sz="2000" b="1" dirty="0">
                <a:solidFill>
                  <a:srgbClr val="0070C0"/>
                </a:solidFill>
              </a:rPr>
              <a:t>condition is true </a:t>
            </a:r>
            <a:r>
              <a:rPr lang="en-IN" sz="2000" b="1" dirty="0"/>
              <a:t>for </a:t>
            </a:r>
            <a:r>
              <a:rPr lang="en-IN" sz="2000" b="1" dirty="0">
                <a:solidFill>
                  <a:schemeClr val="accent1"/>
                </a:solidFill>
              </a:rPr>
              <a:t>all the values </a:t>
            </a:r>
            <a:r>
              <a:rPr lang="en-IN" sz="2000" b="1" dirty="0"/>
              <a:t>in the list. </a:t>
            </a:r>
          </a:p>
          <a:p>
            <a:pPr lvl="1"/>
            <a:r>
              <a:rPr lang="en-IN" sz="2000" b="1" dirty="0"/>
              <a:t>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SOME</a:t>
            </a:r>
            <a:r>
              <a:rPr lang="en-IN" sz="2000" b="1" dirty="0"/>
              <a:t> operator is </a:t>
            </a:r>
            <a:r>
              <a:rPr lang="en-IN" sz="2000" b="1" dirty="0">
                <a:solidFill>
                  <a:srgbClr val="00B050"/>
                </a:solidFill>
              </a:rPr>
              <a:t>identical to ANY</a:t>
            </a:r>
            <a:r>
              <a:rPr lang="en-IN" sz="2000" b="1" dirty="0"/>
              <a:t>, and the two can be used </a:t>
            </a:r>
            <a:r>
              <a:rPr lang="en-IN" sz="2000" b="1" dirty="0">
                <a:solidFill>
                  <a:srgbClr val="7030A0"/>
                </a:solidFill>
              </a:rPr>
              <a:t>interchangeably.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WAQ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0070C0"/>
                </a:solidFill>
              </a:rPr>
              <a:t>names</a:t>
            </a:r>
            <a:r>
              <a:rPr lang="en-US" sz="2000" dirty="0"/>
              <a:t> of all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sz="2000" dirty="0"/>
              <a:t> whose </a:t>
            </a:r>
            <a:r>
              <a:rPr lang="en-US" sz="2000" b="1" dirty="0">
                <a:solidFill>
                  <a:srgbClr val="0070C0"/>
                </a:solidFill>
              </a:rPr>
              <a:t>salary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greater than </a:t>
            </a:r>
            <a:r>
              <a:rPr lang="en-US" sz="2000" dirty="0"/>
              <a:t>the salary of </a:t>
            </a:r>
            <a:r>
              <a:rPr lang="en-US" sz="2000" b="1" dirty="0">
                <a:solidFill>
                  <a:srgbClr val="002060"/>
                </a:solidFill>
              </a:rPr>
              <a:t>any</a:t>
            </a:r>
            <a:r>
              <a:rPr lang="en-US" sz="2000" b="1" dirty="0">
                <a:solidFill>
                  <a:srgbClr val="00B050"/>
                </a:solidFill>
              </a:rPr>
              <a:t> SALESMAN </a:t>
            </a:r>
            <a:r>
              <a:rPr lang="en-US" sz="2000" dirty="0"/>
              <a:t>?</a:t>
            </a:r>
          </a:p>
          <a:p>
            <a:r>
              <a:rPr lang="en-US" sz="2000" b="1" dirty="0"/>
              <a:t>Solution 1:</a:t>
            </a:r>
          </a:p>
          <a:p>
            <a:pPr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b="1" dirty="0"/>
          </a:p>
          <a:p>
            <a:r>
              <a:rPr lang="en-US" sz="2000" b="1" dirty="0"/>
              <a:t>Solution 2:</a:t>
            </a:r>
          </a:p>
          <a:p>
            <a:pPr>
              <a:buNone/>
            </a:pPr>
            <a:endParaRPr lang="en-US" sz="2400" dirty="0"/>
          </a:p>
          <a:p>
            <a:pPr lvl="1">
              <a:buNone/>
            </a:pPr>
            <a:r>
              <a:rPr lang="en-US" sz="1900" dirty="0"/>
              <a:t>	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71744"/>
            <a:ext cx="8643998" cy="1857388"/>
          </a:xfrm>
          <a:prstGeom prst="rect">
            <a:avLst/>
          </a:prstGeom>
        </p:spPr>
      </p:pic>
      <p:pic>
        <p:nvPicPr>
          <p:cNvPr id="8" name="Picture 7" descr="sbq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143512"/>
            <a:ext cx="8786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WAQ</a:t>
            </a:r>
            <a:r>
              <a:rPr lang="en-US" sz="2400" dirty="0"/>
              <a:t> to display the </a:t>
            </a:r>
            <a:r>
              <a:rPr lang="en-US" sz="2400" b="1" dirty="0">
                <a:solidFill>
                  <a:srgbClr val="0070C0"/>
                </a:solidFill>
              </a:rPr>
              <a:t>names</a:t>
            </a:r>
            <a:r>
              <a:rPr lang="en-US" sz="2400" dirty="0"/>
              <a:t> of all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sz="2400" dirty="0"/>
              <a:t> whose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greater than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2060"/>
                </a:solidFill>
              </a:rPr>
              <a:t>every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SALESMAN</a:t>
            </a:r>
            <a:r>
              <a:rPr lang="en-US" sz="2400" dirty="0"/>
              <a:t> ?</a:t>
            </a:r>
          </a:p>
          <a:p>
            <a:r>
              <a:rPr lang="en-US" sz="2400" b="1" dirty="0"/>
              <a:t>Solution 1:</a:t>
            </a:r>
          </a:p>
          <a:p>
            <a:pPr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Solution 2:</a:t>
            </a:r>
          </a:p>
          <a:p>
            <a:pPr>
              <a:buNone/>
            </a:pPr>
            <a:endParaRPr lang="en-US" sz="2400" dirty="0"/>
          </a:p>
          <a:p>
            <a:pPr lvl="1">
              <a:buNone/>
            </a:pPr>
            <a:r>
              <a:rPr lang="en-US" sz="1900" dirty="0"/>
              <a:t>	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14620"/>
            <a:ext cx="8786873" cy="1857388"/>
          </a:xfrm>
          <a:prstGeom prst="rect">
            <a:avLst/>
          </a:prstGeom>
        </p:spPr>
      </p:pic>
      <p:pic>
        <p:nvPicPr>
          <p:cNvPr id="8" name="Picture 7" descr="sbq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5143512"/>
            <a:ext cx="8858312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EXISTS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EXISTS </a:t>
            </a:r>
            <a:r>
              <a:rPr lang="en-IN" sz="2400" dirty="0"/>
              <a:t>operator is used for </a:t>
            </a:r>
            <a:r>
              <a:rPr lang="en-IN" sz="2400" b="1" dirty="0">
                <a:solidFill>
                  <a:srgbClr val="7030A0"/>
                </a:solidFill>
              </a:rPr>
              <a:t>CORRELATED SUBQUERIES </a:t>
            </a:r>
            <a:r>
              <a:rPr lang="en-IN" sz="2400" dirty="0"/>
              <a:t>and it </a:t>
            </a:r>
            <a:r>
              <a:rPr lang="en-IN" sz="2400" b="1" dirty="0">
                <a:solidFill>
                  <a:srgbClr val="00B050"/>
                </a:solidFill>
              </a:rPr>
              <a:t>tests</a:t>
            </a:r>
            <a:r>
              <a:rPr lang="en-IN" sz="2400" dirty="0"/>
              <a:t> whether the </a:t>
            </a:r>
            <a:r>
              <a:rPr lang="en-IN" sz="2400" b="1" dirty="0" err="1">
                <a:solidFill>
                  <a:srgbClr val="0070C0"/>
                </a:solidFill>
              </a:rPr>
              <a:t>subquery</a:t>
            </a:r>
            <a:r>
              <a:rPr lang="en-IN" sz="2400" dirty="0"/>
              <a:t> returns </a:t>
            </a:r>
            <a:r>
              <a:rPr lang="en-IN" sz="2400" b="1" dirty="0">
                <a:solidFill>
                  <a:srgbClr val="C00000"/>
                </a:solidFill>
              </a:rPr>
              <a:t>at least one row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Because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EXISTS </a:t>
            </a:r>
            <a:r>
              <a:rPr lang="en-IN" sz="2400" dirty="0"/>
              <a:t>tests only </a:t>
            </a:r>
            <a:r>
              <a:rPr lang="en-IN" sz="2400" b="1" dirty="0">
                <a:solidFill>
                  <a:srgbClr val="00B050"/>
                </a:solidFill>
              </a:rPr>
              <a:t>whether a row exists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columns </a:t>
            </a:r>
            <a:r>
              <a:rPr lang="en-IN" sz="2400" dirty="0"/>
              <a:t>shown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/>
              <a:t> list of the </a:t>
            </a:r>
            <a:r>
              <a:rPr lang="en-IN" sz="2400" b="1" dirty="0" err="1">
                <a:solidFill>
                  <a:srgbClr val="0070C0"/>
                </a:solidFill>
              </a:rPr>
              <a:t>subquery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irrelevant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1"/>
                </a:solidFill>
              </a:rPr>
              <a:t>Typically</a:t>
            </a:r>
            <a:r>
              <a:rPr lang="en-IN" sz="2400" dirty="0"/>
              <a:t>, we use a </a:t>
            </a:r>
            <a:r>
              <a:rPr lang="en-IN" sz="2400" b="1" dirty="0">
                <a:solidFill>
                  <a:srgbClr val="7030A0"/>
                </a:solidFill>
              </a:rPr>
              <a:t>single-character text literal</a:t>
            </a:r>
            <a:r>
              <a:rPr lang="en-IN" sz="2400" dirty="0"/>
              <a:t>, such as </a:t>
            </a:r>
            <a:r>
              <a:rPr lang="en-IN" sz="2400" b="1" dirty="0">
                <a:solidFill>
                  <a:srgbClr val="C00000"/>
                </a:solidFill>
              </a:rPr>
              <a:t>‘X’</a:t>
            </a:r>
            <a:r>
              <a:rPr lang="en-IN" sz="2400" dirty="0"/>
              <a:t>, or the keyword </a:t>
            </a:r>
            <a:r>
              <a:rPr lang="en-IN" sz="2400" b="1" dirty="0">
                <a:solidFill>
                  <a:srgbClr val="C00000"/>
                </a:solidFill>
              </a:rPr>
              <a:t>NULL</a:t>
            </a:r>
            <a:r>
              <a:rPr lang="en-IN" sz="2400" dirty="0"/>
              <a:t> or any number like </a:t>
            </a:r>
            <a:r>
              <a:rPr lang="en-IN" sz="2400" b="1" dirty="0">
                <a:solidFill>
                  <a:srgbClr val="C00000"/>
                </a:solidFill>
              </a:rPr>
              <a:t>1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WAQ </a:t>
            </a:r>
            <a:r>
              <a:rPr lang="en-US" sz="2400" dirty="0"/>
              <a:t>to display </a:t>
            </a:r>
            <a:r>
              <a:rPr lang="en-US" sz="2400" dirty="0">
                <a:solidFill>
                  <a:srgbClr val="0070C0"/>
                </a:solidFill>
              </a:rPr>
              <a:t>names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2060"/>
                </a:solidFill>
              </a:rPr>
              <a:t>those departments </a:t>
            </a:r>
            <a:r>
              <a:rPr lang="en-US" sz="2400" dirty="0"/>
              <a:t>who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employees </a:t>
            </a:r>
            <a:r>
              <a:rPr lang="en-US" sz="2400" dirty="0"/>
              <a:t>working in them.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For every row </a:t>
            </a:r>
            <a:r>
              <a:rPr lang="en-IN" dirty="0"/>
              <a:t>of the </a:t>
            </a:r>
            <a:r>
              <a:rPr lang="en-IN" b="1" dirty="0">
                <a:solidFill>
                  <a:srgbClr val="002060"/>
                </a:solidFill>
              </a:rPr>
              <a:t>DEPT</a:t>
            </a:r>
            <a:r>
              <a:rPr lang="en-IN" dirty="0"/>
              <a:t> table, the </a:t>
            </a:r>
            <a:r>
              <a:rPr lang="en-IN" b="1" dirty="0">
                <a:solidFill>
                  <a:srgbClr val="7030A0"/>
                </a:solidFill>
              </a:rPr>
              <a:t>OUTER QUERY </a:t>
            </a:r>
            <a:r>
              <a:rPr lang="en-IN" dirty="0"/>
              <a:t>evaluates the </a:t>
            </a:r>
            <a:r>
              <a:rPr lang="en-IN" b="1" dirty="0">
                <a:solidFill>
                  <a:srgbClr val="7030A0"/>
                </a:solidFill>
              </a:rPr>
              <a:t>INNER QUERY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checks</a:t>
            </a:r>
            <a:r>
              <a:rPr lang="en-IN" dirty="0"/>
              <a:t> whether the current row’s </a:t>
            </a:r>
            <a:r>
              <a:rPr lang="en-IN" b="1" dirty="0">
                <a:solidFill>
                  <a:srgbClr val="0070C0"/>
                </a:solidFill>
              </a:rPr>
              <a:t>DEPTNO</a:t>
            </a:r>
            <a:r>
              <a:rPr lang="en-IN" dirty="0"/>
              <a:t> value </a:t>
            </a:r>
            <a:r>
              <a:rPr lang="en-IN" b="1" dirty="0">
                <a:solidFill>
                  <a:srgbClr val="00B050"/>
                </a:solidFill>
              </a:rPr>
              <a:t>exists </a:t>
            </a:r>
            <a:r>
              <a:rPr lang="en-IN" dirty="0"/>
              <a:t>for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dirty="0"/>
              <a:t> table’s </a:t>
            </a:r>
            <a:r>
              <a:rPr lang="en-IN" b="1" dirty="0">
                <a:solidFill>
                  <a:srgbClr val="0070C0"/>
                </a:solidFill>
              </a:rPr>
              <a:t>DEPTNO</a:t>
            </a:r>
            <a:r>
              <a:rPr lang="en-IN" dirty="0"/>
              <a:t> column. </a:t>
            </a:r>
          </a:p>
          <a:p>
            <a:pPr lvl="1"/>
            <a:r>
              <a:rPr lang="en-IN" dirty="0"/>
              <a:t>If a row with the </a:t>
            </a:r>
            <a:r>
              <a:rPr lang="en-IN" b="1" dirty="0">
                <a:solidFill>
                  <a:srgbClr val="00B050"/>
                </a:solidFill>
              </a:rPr>
              <a:t>appropriate value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found,</a:t>
            </a:r>
            <a:r>
              <a:rPr lang="en-IN" dirty="0"/>
              <a:t> the condition is </a:t>
            </a:r>
            <a:r>
              <a:rPr lang="en-IN" b="1" dirty="0">
                <a:solidFill>
                  <a:srgbClr val="002060"/>
                </a:solidFill>
              </a:rPr>
              <a:t>true</a:t>
            </a:r>
            <a:r>
              <a:rPr lang="en-IN" dirty="0"/>
              <a:t>, and the </a:t>
            </a:r>
            <a:r>
              <a:rPr lang="en-IN" b="1" dirty="0">
                <a:solidFill>
                  <a:srgbClr val="C00000"/>
                </a:solidFill>
              </a:rPr>
              <a:t>outer row </a:t>
            </a:r>
            <a:r>
              <a:rPr lang="en-IN" dirty="0"/>
              <a:t>is </a:t>
            </a:r>
            <a:r>
              <a:rPr lang="en-IN" b="1" dirty="0">
                <a:solidFill>
                  <a:srgbClr val="0070C0"/>
                </a:solidFill>
              </a:rPr>
              <a:t>included</a:t>
            </a:r>
            <a:r>
              <a:rPr lang="en-IN" dirty="0"/>
              <a:t> in the </a:t>
            </a:r>
            <a:r>
              <a:rPr lang="en-IN" b="1" dirty="0">
                <a:solidFill>
                  <a:schemeClr val="accent1"/>
                </a:solidFill>
              </a:rPr>
              <a:t>result</a:t>
            </a:r>
            <a:r>
              <a:rPr lang="en-IN" dirty="0"/>
              <a:t>.</a:t>
            </a:r>
            <a:endParaRPr lang="en-US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bq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68"/>
            <a:ext cx="8786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Alternate Solutions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also can write above query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using IN operator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Also the same query can be written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using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equi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join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357430"/>
            <a:ext cx="8572560" cy="1590763"/>
          </a:xfrm>
          <a:prstGeom prst="rect">
            <a:avLst/>
          </a:prstGeom>
        </p:spPr>
      </p:pic>
      <p:pic>
        <p:nvPicPr>
          <p:cNvPr id="9" name="Picture 8" descr="sbq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15436" cy="1612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to display </a:t>
            </a:r>
            <a:r>
              <a:rPr lang="en-IN" sz="2400" b="1" dirty="0" err="1">
                <a:solidFill>
                  <a:srgbClr val="7030A0"/>
                </a:solidFill>
              </a:rPr>
              <a:t>ename</a:t>
            </a:r>
            <a:r>
              <a:rPr lang="en-IN" sz="2400" dirty="0"/>
              <a:t> of those </a:t>
            </a:r>
            <a:r>
              <a:rPr lang="en-IN" sz="2400" b="1" dirty="0">
                <a:solidFill>
                  <a:srgbClr val="0070C0"/>
                </a:solidFill>
              </a:rPr>
              <a:t>employees</a:t>
            </a:r>
            <a:r>
              <a:rPr lang="en-IN" sz="2400" dirty="0"/>
              <a:t> who are managers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xist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8715436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/>
              <a:t>Consider the following  two tables.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EMP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Empno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Ename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Deptno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Sal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INVOICE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Invoice_No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Empno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Amount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Tour_Daye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29058" y="2285992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Contains records of all the employees </a:t>
            </a:r>
          </a:p>
          <a:p>
            <a:r>
              <a:rPr lang="en-US" b="1" dirty="0">
                <a:solidFill>
                  <a:srgbClr val="002060"/>
                </a:solidFill>
              </a:rPr>
              <a:t>and has </a:t>
            </a:r>
            <a:r>
              <a:rPr lang="en-US" b="1" dirty="0" err="1">
                <a:solidFill>
                  <a:srgbClr val="002060"/>
                </a:solidFill>
              </a:rPr>
              <a:t>Empno</a:t>
            </a:r>
            <a:r>
              <a:rPr lang="en-US" b="1" dirty="0">
                <a:solidFill>
                  <a:srgbClr val="002060"/>
                </a:solidFill>
              </a:rPr>
              <a:t> as a Unique value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4500570"/>
            <a:ext cx="4661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Contains records of all the employees </a:t>
            </a:r>
          </a:p>
          <a:p>
            <a:r>
              <a:rPr lang="en-US" b="1" dirty="0">
                <a:solidFill>
                  <a:srgbClr val="002060"/>
                </a:solidFill>
              </a:rPr>
              <a:t>Who went for a tour and were paid for </a:t>
            </a:r>
          </a:p>
          <a:p>
            <a:r>
              <a:rPr lang="en-US" b="1" dirty="0">
                <a:solidFill>
                  <a:srgbClr val="002060"/>
                </a:solidFill>
              </a:rPr>
              <a:t>that </a:t>
            </a:r>
            <a:r>
              <a:rPr lang="en-US" b="1" dirty="0" err="1">
                <a:solidFill>
                  <a:srgbClr val="002060"/>
                </a:solidFill>
              </a:rPr>
              <a:t>tour.Some</a:t>
            </a:r>
            <a:r>
              <a:rPr lang="en-US" b="1" dirty="0">
                <a:solidFill>
                  <a:srgbClr val="002060"/>
                </a:solidFill>
              </a:rPr>
              <a:t> employees went just once</a:t>
            </a:r>
          </a:p>
          <a:p>
            <a:r>
              <a:rPr lang="en-US" b="1" dirty="0">
                <a:solidFill>
                  <a:srgbClr val="002060"/>
                </a:solidFill>
              </a:rPr>
              <a:t>, some went more than once and some didn’t</a:t>
            </a:r>
          </a:p>
          <a:p>
            <a:r>
              <a:rPr lang="en-US" b="1" dirty="0">
                <a:solidFill>
                  <a:srgbClr val="002060"/>
                </a:solidFill>
              </a:rPr>
              <a:t>Go for the Tour at all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857356" y="2571744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>
            <a:off x="2071670" y="5143512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to display </a:t>
            </a:r>
            <a:r>
              <a:rPr lang="en-IN" sz="2400" b="1" dirty="0" err="1">
                <a:solidFill>
                  <a:srgbClr val="7030A0"/>
                </a:solidFill>
              </a:rPr>
              <a:t>ename</a:t>
            </a:r>
            <a:r>
              <a:rPr lang="en-IN" sz="2400" dirty="0"/>
              <a:t> of those </a:t>
            </a:r>
            <a:r>
              <a:rPr lang="en-IN" sz="2400" b="1" dirty="0">
                <a:solidFill>
                  <a:srgbClr val="0070C0"/>
                </a:solidFill>
              </a:rPr>
              <a:t>employees</a:t>
            </a:r>
            <a:r>
              <a:rPr lang="en-IN" sz="2400" dirty="0"/>
              <a:t> who went for a tour.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EXISTS (Select 1 from invoice where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invoice.empno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emp.empno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The NOT EXISTS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NOT EXISTS </a:t>
            </a:r>
            <a:r>
              <a:rPr lang="en-IN" sz="2400" dirty="0"/>
              <a:t>operator is the </a:t>
            </a:r>
            <a:r>
              <a:rPr lang="en-IN" sz="2400" b="1" dirty="0">
                <a:solidFill>
                  <a:srgbClr val="0070C0"/>
                </a:solidFill>
              </a:rPr>
              <a:t>opposite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EXISTS </a:t>
            </a:r>
            <a:r>
              <a:rPr lang="en-IN" sz="2400" dirty="0"/>
              <a:t>operator; it </a:t>
            </a:r>
            <a:r>
              <a:rPr lang="en-IN" sz="2400" b="1" dirty="0">
                <a:solidFill>
                  <a:srgbClr val="00B050"/>
                </a:solidFill>
              </a:rPr>
              <a:t>tests </a:t>
            </a:r>
            <a:r>
              <a:rPr lang="en-IN" sz="2400" dirty="0"/>
              <a:t>whether a </a:t>
            </a:r>
            <a:r>
              <a:rPr lang="en-IN" sz="2400" b="1" dirty="0">
                <a:solidFill>
                  <a:srgbClr val="7030A0"/>
                </a:solidFill>
              </a:rPr>
              <a:t>matching row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CANNOT BE FOUND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operator is the </a:t>
            </a:r>
            <a:r>
              <a:rPr lang="en-IN" sz="2400" b="1" dirty="0">
                <a:solidFill>
                  <a:srgbClr val="00B050"/>
                </a:solidFill>
              </a:rPr>
              <a:t>most frequently used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7030A0"/>
                </a:solidFill>
              </a:rPr>
              <a:t>CORRELATED SUBQUERY </a:t>
            </a:r>
            <a:r>
              <a:rPr lang="en-IN" sz="2400" dirty="0"/>
              <a:t>construct.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>
                <a:solidFill>
                  <a:srgbClr val="0070C0"/>
                </a:solidFill>
                <a:latin typeface="Corbel" pitchFamily="34" charset="0"/>
              </a:rPr>
              <a:t>MultiColumn</a:t>
            </a: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900" b="1" dirty="0" err="1">
                <a:solidFill>
                  <a:srgbClr val="0070C0"/>
                </a:solidFill>
                <a:latin typeface="Corbel" pitchFamily="34" charset="0"/>
              </a:rPr>
              <a:t>SubQueries</a:t>
            </a: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Using The ANY, ALL &amp; SOME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Using The EXISTS and NOT EXISTS Operators</a:t>
            </a: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WAQ</a:t>
            </a:r>
            <a:r>
              <a:rPr lang="en-US" sz="2400" dirty="0"/>
              <a:t> to display </a:t>
            </a:r>
            <a:r>
              <a:rPr lang="en-US" sz="2400" b="1" dirty="0">
                <a:solidFill>
                  <a:srgbClr val="0070C0"/>
                </a:solidFill>
              </a:rPr>
              <a:t>names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2060"/>
                </a:solidFill>
              </a:rPr>
              <a:t>those departments </a:t>
            </a:r>
            <a:r>
              <a:rPr lang="en-US" sz="2400" dirty="0"/>
              <a:t>who </a:t>
            </a:r>
            <a:r>
              <a:rPr lang="en-US" sz="2400" b="1" dirty="0">
                <a:solidFill>
                  <a:srgbClr val="00B050"/>
                </a:solidFill>
              </a:rPr>
              <a:t>do not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employees </a:t>
            </a:r>
            <a:r>
              <a:rPr lang="en-US" sz="2400" dirty="0"/>
              <a:t>working in them.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bq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86874" cy="2351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MultiColumn</a:t>
            </a:r>
            <a:r>
              <a:rPr lang="en-US" sz="3200" b="1" dirty="0"/>
              <a:t> </a:t>
            </a:r>
            <a:r>
              <a:rPr lang="en-US" sz="3200" b="1" dirty="0" err="1"/>
              <a:t>SubQueries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So far, the </a:t>
            </a:r>
            <a:r>
              <a:rPr lang="en-IN" sz="2400" b="1" dirty="0" err="1">
                <a:solidFill>
                  <a:srgbClr val="0070C0"/>
                </a:solidFill>
              </a:rPr>
              <a:t>subquery</a:t>
            </a:r>
            <a:r>
              <a:rPr lang="en-IN" sz="2400" dirty="0"/>
              <a:t> examples we have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discussed</a:t>
            </a:r>
            <a:r>
              <a:rPr lang="en-IN" sz="2400" dirty="0"/>
              <a:t> have returned a </a:t>
            </a:r>
            <a:r>
              <a:rPr lang="en-IN" sz="2400" b="1" dirty="0">
                <a:solidFill>
                  <a:srgbClr val="7030A0"/>
                </a:solidFill>
              </a:rPr>
              <a:t>single column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B050"/>
                </a:solidFill>
              </a:rPr>
              <a:t>one or more rows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certain situations, however, we can use </a:t>
            </a:r>
            <a:r>
              <a:rPr lang="en-IN" sz="2400" b="1" dirty="0" err="1">
                <a:solidFill>
                  <a:srgbClr val="0070C0"/>
                </a:solidFill>
              </a:rPr>
              <a:t>subqueries</a:t>
            </a:r>
            <a:r>
              <a:rPr lang="en-IN" sz="2400" dirty="0"/>
              <a:t> that return </a:t>
            </a:r>
            <a:r>
              <a:rPr lang="en-IN" sz="2400" b="1" dirty="0">
                <a:solidFill>
                  <a:srgbClr val="0070C0"/>
                </a:solidFill>
              </a:rPr>
              <a:t>two or more columns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Such </a:t>
            </a:r>
            <a:r>
              <a:rPr lang="en-US" sz="2400" b="1" dirty="0" err="1">
                <a:solidFill>
                  <a:srgbClr val="0070C0"/>
                </a:solidFill>
              </a:rPr>
              <a:t>subqueries</a:t>
            </a:r>
            <a:r>
              <a:rPr lang="en-US" sz="2400" dirty="0"/>
              <a:t> are called </a:t>
            </a:r>
            <a:r>
              <a:rPr lang="en-US" sz="2400" b="1" dirty="0">
                <a:solidFill>
                  <a:srgbClr val="7030A0"/>
                </a:solidFill>
              </a:rPr>
              <a:t>MULTICOLUMN SUBQUERIES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understand the concept </a:t>
            </a:r>
            <a:r>
              <a:rPr lang="en-IN" sz="2400" b="1" dirty="0">
                <a:solidFill>
                  <a:srgbClr val="7030A0"/>
                </a:solidFill>
              </a:rPr>
              <a:t>MULTICOLUMN SUBQUERY </a:t>
            </a:r>
            <a:r>
              <a:rPr lang="en-IN" sz="2400" dirty="0"/>
              <a:t>, consider the following table.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based on the above table try solving the query given next.</a:t>
            </a:r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571744"/>
          <a:ext cx="8286807" cy="2700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2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5">
                <a:tc>
                  <a:txBody>
                    <a:bodyPr/>
                    <a:lstStyle/>
                    <a:p>
                      <a:r>
                        <a:rPr lang="en-US" dirty="0" err="1"/>
                        <a:t>A_Name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A_Country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/>
                        <a:t>Sunil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India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/>
                        <a:t>Mark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/>
                        <a:t>Rajiv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India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/>
                        <a:t>Walter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Australia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/>
                        <a:t>Anwar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r>
                        <a:rPr lang="en-US" b="1" dirty="0" err="1"/>
                        <a:t>Suleman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Pak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to display </a:t>
            </a:r>
            <a:r>
              <a:rPr lang="en-IN" sz="2400" b="1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age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eldest </a:t>
            </a:r>
            <a:r>
              <a:rPr lang="en-IN" sz="2400" b="1" dirty="0" err="1">
                <a:solidFill>
                  <a:srgbClr val="00B050"/>
                </a:solidFill>
              </a:rPr>
              <a:t>athelete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of every country.</a:t>
            </a:r>
          </a:p>
          <a:p>
            <a:endParaRPr lang="en-US" sz="2400" dirty="0"/>
          </a:p>
          <a:p>
            <a:r>
              <a:rPr lang="en-US" sz="2400" dirty="0"/>
              <a:t>One way to solve the query is to use </a:t>
            </a:r>
            <a:r>
              <a:rPr lang="en-US" sz="2400" b="1" dirty="0">
                <a:solidFill>
                  <a:srgbClr val="7030A0"/>
                </a:solidFill>
              </a:rPr>
              <a:t>CORRELATED SUBQUERY</a:t>
            </a:r>
            <a:r>
              <a:rPr lang="en-US" sz="2400" dirty="0"/>
              <a:t>:</a:t>
            </a:r>
          </a:p>
          <a:p>
            <a:pPr lvl="1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A_name,A_age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A1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age = (Select max(age)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A2 where A2.A_country=A1.A_country);</a:t>
            </a:r>
          </a:p>
          <a:p>
            <a:endParaRPr lang="en-US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same query </a:t>
            </a:r>
            <a:r>
              <a:rPr lang="en-US" sz="2400" dirty="0"/>
              <a:t>can be written in a </a:t>
            </a:r>
            <a:r>
              <a:rPr lang="en-US" sz="2400" b="1" dirty="0">
                <a:solidFill>
                  <a:srgbClr val="00B050"/>
                </a:solidFill>
              </a:rPr>
              <a:t>much simpler way </a:t>
            </a:r>
            <a:r>
              <a:rPr lang="en-US" sz="2400" dirty="0"/>
              <a:t>if we can compare both </a:t>
            </a:r>
            <a:r>
              <a:rPr lang="en-US" sz="2400" b="1" dirty="0">
                <a:solidFill>
                  <a:srgbClr val="0070C0"/>
                </a:solidFill>
              </a:rPr>
              <a:t>age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country</a:t>
            </a:r>
            <a:r>
              <a:rPr lang="en-US" sz="2400" dirty="0"/>
              <a:t> in the outer queries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sz="2400" dirty="0"/>
              <a:t> clause.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where </a:t>
            </a:r>
            <a:r>
              <a:rPr lang="en-US" sz="2400" b="1" dirty="0">
                <a:solidFill>
                  <a:srgbClr val="7030A0"/>
                </a:solidFill>
              </a:rPr>
              <a:t>MULTICOLUMN SUBQUERY </a:t>
            </a:r>
            <a:r>
              <a:rPr lang="en-US" sz="2400" dirty="0"/>
              <a:t>comes into picture.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MULTICOLUMN SUBQUERY </a:t>
            </a:r>
            <a:r>
              <a:rPr lang="en-IN" sz="2400" dirty="0"/>
              <a:t>allows us to </a:t>
            </a:r>
            <a:r>
              <a:rPr lang="en-IN" sz="2400" b="1" dirty="0">
                <a:solidFill>
                  <a:srgbClr val="C00000"/>
                </a:solidFill>
              </a:rPr>
              <a:t>compare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multiple columns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WHERE </a:t>
            </a:r>
            <a:r>
              <a:rPr lang="en-IN" sz="2400" dirty="0"/>
              <a:t>clause to </a:t>
            </a:r>
            <a:r>
              <a:rPr lang="en-IN" sz="2400" b="1" dirty="0">
                <a:solidFill>
                  <a:srgbClr val="C00000"/>
                </a:solidFill>
              </a:rPr>
              <a:t>multiple columns </a:t>
            </a:r>
            <a:r>
              <a:rPr lang="en-IN" sz="2400" dirty="0"/>
              <a:t>of a </a:t>
            </a:r>
            <a:r>
              <a:rPr lang="en-IN" sz="2400" b="1" dirty="0" err="1">
                <a:solidFill>
                  <a:srgbClr val="0070C0"/>
                </a:solidFill>
              </a:rPr>
              <a:t>subquery</a:t>
            </a:r>
            <a:r>
              <a:rPr lang="en-IN" sz="2400" dirty="0"/>
              <a:t>.</a:t>
            </a:r>
            <a:endParaRPr lang="en-US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 a </a:t>
            </a:r>
            <a:r>
              <a:rPr lang="en-US" sz="2400" b="1" dirty="0">
                <a:solidFill>
                  <a:srgbClr val="00B050"/>
                </a:solidFill>
              </a:rPr>
              <a:t>much simpler version </a:t>
            </a:r>
            <a:r>
              <a:rPr lang="en-US" sz="2400" dirty="0"/>
              <a:t>of the above query will be:</a:t>
            </a:r>
          </a:p>
          <a:p>
            <a:pPr lvl="1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A_name,A_age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A_age,A_country</a:t>
            </a:r>
            <a:r>
              <a:rPr lang="en-US" b="1" dirty="0">
                <a:solidFill>
                  <a:srgbClr val="002060"/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 (Select </a:t>
            </a:r>
            <a:r>
              <a:rPr lang="en-US" b="1" dirty="0">
                <a:solidFill>
                  <a:srgbClr val="002060"/>
                </a:solidFill>
              </a:rPr>
              <a:t>max(</a:t>
            </a:r>
            <a:r>
              <a:rPr lang="en-US" b="1" dirty="0" err="1">
                <a:solidFill>
                  <a:srgbClr val="002060"/>
                </a:solidFill>
              </a:rPr>
              <a:t>A_age</a:t>
            </a:r>
            <a:r>
              <a:rPr lang="en-US" b="1" dirty="0">
                <a:solidFill>
                  <a:srgbClr val="002060"/>
                </a:solidFill>
              </a:rPr>
              <a:t>),</a:t>
            </a:r>
            <a:r>
              <a:rPr lang="en-US" b="1" dirty="0" err="1">
                <a:solidFill>
                  <a:srgbClr val="002060"/>
                </a:solidFill>
              </a:rPr>
              <a:t>A_country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Atheletes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group by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A_country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IN" sz="2400" dirty="0"/>
          </a:p>
          <a:p>
            <a:r>
              <a:rPr lang="en-IN" sz="2400" dirty="0"/>
              <a:t>The execution steps are just like those for the previous simple </a:t>
            </a:r>
            <a:r>
              <a:rPr lang="en-IN" sz="2400" dirty="0" err="1"/>
              <a:t>subqueries</a:t>
            </a:r>
            <a:r>
              <a:rPr lang="en-IN" sz="2400" dirty="0"/>
              <a:t>. </a:t>
            </a:r>
          </a:p>
          <a:p>
            <a:pPr lvl="1"/>
            <a:r>
              <a:rPr lang="en-IN" sz="2000" b="1" dirty="0"/>
              <a:t>First, the </a:t>
            </a:r>
            <a:r>
              <a:rPr lang="en-IN" sz="2000" b="1" dirty="0">
                <a:solidFill>
                  <a:srgbClr val="7030A0"/>
                </a:solidFill>
              </a:rPr>
              <a:t>innermost query </a:t>
            </a:r>
            <a:r>
              <a:rPr lang="en-IN" sz="2000" b="1" dirty="0"/>
              <a:t>determines the </a:t>
            </a:r>
            <a:r>
              <a:rPr lang="en-IN" sz="2000" b="1" dirty="0">
                <a:solidFill>
                  <a:srgbClr val="0070C0"/>
                </a:solidFill>
              </a:rPr>
              <a:t>max age </a:t>
            </a:r>
            <a:r>
              <a:rPr lang="en-IN" sz="2000" b="1" dirty="0"/>
              <a:t>of </a:t>
            </a:r>
            <a:r>
              <a:rPr lang="en-IN" sz="2000" b="1" dirty="0" err="1">
                <a:solidFill>
                  <a:srgbClr val="00B050"/>
                </a:solidFill>
              </a:rPr>
              <a:t>atheletes</a:t>
            </a:r>
            <a:r>
              <a:rPr lang="en-IN" sz="2000" b="1" dirty="0"/>
              <a:t> for each country. </a:t>
            </a:r>
          </a:p>
          <a:p>
            <a:pPr lvl="1"/>
            <a:r>
              <a:rPr lang="en-IN" sz="2000" b="1" dirty="0"/>
              <a:t>Then the </a:t>
            </a:r>
            <a:r>
              <a:rPr lang="en-IN" sz="2000" b="1" dirty="0">
                <a:solidFill>
                  <a:srgbClr val="002060"/>
                </a:solidFill>
              </a:rPr>
              <a:t>pairs of columns </a:t>
            </a:r>
            <a:r>
              <a:rPr lang="en-IN" sz="2000" b="1" dirty="0"/>
              <a:t>are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compared</a:t>
            </a:r>
            <a:r>
              <a:rPr lang="en-IN" sz="2000" b="1" dirty="0"/>
              <a:t>. </a:t>
            </a:r>
          </a:p>
          <a:p>
            <a:pPr lvl="1"/>
            <a:r>
              <a:rPr lang="en-IN" sz="2000" b="1" dirty="0"/>
              <a:t>If the </a:t>
            </a:r>
            <a:r>
              <a:rPr lang="en-IN" sz="2000" b="1" dirty="0">
                <a:solidFill>
                  <a:srgbClr val="0070C0"/>
                </a:solidFill>
              </a:rPr>
              <a:t>column pair matches</a:t>
            </a:r>
            <a:r>
              <a:rPr lang="en-IN" sz="2000" b="1" dirty="0"/>
              <a:t>, </a:t>
            </a:r>
            <a:r>
              <a:rPr lang="en-IN" sz="2000" b="1" dirty="0">
                <a:solidFill>
                  <a:srgbClr val="00B050"/>
                </a:solidFill>
              </a:rPr>
              <a:t>Oracle</a:t>
            </a:r>
            <a:r>
              <a:rPr lang="en-IN" sz="2000" b="1" dirty="0"/>
              <a:t> displays the record.</a:t>
            </a:r>
            <a:endParaRPr lang="en-US" sz="2000" b="1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No of columns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clause of </a:t>
            </a:r>
            <a:r>
              <a:rPr lang="en-US" sz="2400" b="1" dirty="0">
                <a:solidFill>
                  <a:srgbClr val="7030A0"/>
                </a:solidFill>
              </a:rPr>
              <a:t>OUTER QUERY </a:t>
            </a:r>
            <a:r>
              <a:rPr lang="en-US" sz="2400" dirty="0"/>
              <a:t>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/>
              <a:t> clause of </a:t>
            </a:r>
            <a:r>
              <a:rPr lang="en-US" sz="2400" b="1" dirty="0">
                <a:solidFill>
                  <a:srgbClr val="7030A0"/>
                </a:solidFill>
              </a:rPr>
              <a:t>INNER QUERY </a:t>
            </a:r>
            <a:r>
              <a:rPr lang="en-US" sz="2400" dirty="0"/>
              <a:t>must be </a:t>
            </a:r>
            <a:r>
              <a:rPr lang="en-US" sz="2400" b="1" dirty="0">
                <a:solidFill>
                  <a:srgbClr val="002060"/>
                </a:solidFill>
              </a:rPr>
              <a:t>same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is compulsory to enclose all the columns mentioned in the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clause of the </a:t>
            </a:r>
            <a:r>
              <a:rPr lang="en-US" sz="2400" b="1" dirty="0">
                <a:solidFill>
                  <a:srgbClr val="7030A0"/>
                </a:solidFill>
              </a:rPr>
              <a:t>OUTER QUERY </a:t>
            </a:r>
            <a:r>
              <a:rPr lang="en-US" sz="2400" dirty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pair of parenthesis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Order of columns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WHERE</a:t>
            </a:r>
            <a:r>
              <a:rPr lang="en-US" sz="2400" dirty="0"/>
              <a:t> clause of </a:t>
            </a:r>
            <a:r>
              <a:rPr lang="en-US" sz="2400" b="1" dirty="0">
                <a:solidFill>
                  <a:srgbClr val="7030A0"/>
                </a:solidFill>
              </a:rPr>
              <a:t>OUTER QUERY </a:t>
            </a:r>
            <a:r>
              <a:rPr lang="en-US" sz="2400" dirty="0"/>
              <a:t>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/>
              <a:t> clause of </a:t>
            </a:r>
            <a:r>
              <a:rPr lang="en-US" sz="2400" b="1" dirty="0">
                <a:solidFill>
                  <a:srgbClr val="7030A0"/>
                </a:solidFill>
              </a:rPr>
              <a:t>INNER QUERY </a:t>
            </a:r>
            <a:r>
              <a:rPr lang="en-US" sz="2400" dirty="0"/>
              <a:t>must be </a:t>
            </a:r>
            <a:r>
              <a:rPr lang="en-US" sz="2400" b="1" dirty="0">
                <a:solidFill>
                  <a:srgbClr val="002060"/>
                </a:solidFill>
              </a:rPr>
              <a:t>same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WAQ</a:t>
            </a:r>
            <a:r>
              <a:rPr lang="en-US" sz="2400" dirty="0"/>
              <a:t>, to display the </a:t>
            </a:r>
            <a:r>
              <a:rPr lang="en-US" sz="2400" b="1" dirty="0">
                <a:solidFill>
                  <a:srgbClr val="0070C0"/>
                </a:solidFill>
              </a:rPr>
              <a:t>names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last hired employee</a:t>
            </a:r>
            <a:r>
              <a:rPr lang="en-US" sz="2400" dirty="0"/>
              <a:t> along with his </a:t>
            </a:r>
            <a:r>
              <a:rPr lang="en-US" sz="2400" b="1" dirty="0" err="1">
                <a:solidFill>
                  <a:srgbClr val="0070C0"/>
                </a:solidFill>
              </a:rPr>
              <a:t>hiredate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2060"/>
                </a:solidFill>
              </a:rPr>
              <a:t>each department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643182"/>
            <a:ext cx="8715436" cy="368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7736</TotalTime>
  <Words>936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MultiColumn SubQueries</vt:lpstr>
      <vt:lpstr> An Example</vt:lpstr>
      <vt:lpstr> An Example</vt:lpstr>
      <vt:lpstr> An Example</vt:lpstr>
      <vt:lpstr> An Example</vt:lpstr>
      <vt:lpstr> Points To Remember</vt:lpstr>
      <vt:lpstr> Queries</vt:lpstr>
      <vt:lpstr> The SOME, ANY And ALL Operators</vt:lpstr>
      <vt:lpstr> Queries</vt:lpstr>
      <vt:lpstr> Queries</vt:lpstr>
      <vt:lpstr> The EXISTS Operator</vt:lpstr>
      <vt:lpstr> Query</vt:lpstr>
      <vt:lpstr> Alternate Solutions</vt:lpstr>
      <vt:lpstr> Queries</vt:lpstr>
      <vt:lpstr> Queries</vt:lpstr>
      <vt:lpstr> Queries</vt:lpstr>
      <vt:lpstr> The NOT EXISTS Operator</vt:lpstr>
      <vt:lpstr>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651</cp:revision>
  <dcterms:created xsi:type="dcterms:W3CDTF">2015-12-21T13:46:48Z</dcterms:created>
  <dcterms:modified xsi:type="dcterms:W3CDTF">2021-02-24T06:19:45Z</dcterms:modified>
</cp:coreProperties>
</file>