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575" r:id="rId4"/>
    <p:sldId id="855" r:id="rId5"/>
    <p:sldId id="856" r:id="rId6"/>
    <p:sldId id="857" r:id="rId7"/>
    <p:sldId id="858" r:id="rId8"/>
    <p:sldId id="859" r:id="rId9"/>
    <p:sldId id="860" r:id="rId10"/>
    <p:sldId id="861" r:id="rId11"/>
    <p:sldId id="862" r:id="rId12"/>
    <p:sldId id="848" r:id="rId13"/>
    <p:sldId id="863" r:id="rId14"/>
    <p:sldId id="864" r:id="rId15"/>
    <p:sldId id="837" r:id="rId16"/>
    <p:sldId id="865" r:id="rId17"/>
    <p:sldId id="866" r:id="rId18"/>
    <p:sldId id="849" r:id="rId19"/>
    <p:sldId id="850" r:id="rId20"/>
    <p:sldId id="867" r:id="rId21"/>
    <p:sldId id="851" r:id="rId22"/>
    <p:sldId id="868" r:id="rId23"/>
    <p:sldId id="869" r:id="rId24"/>
    <p:sldId id="870" r:id="rId25"/>
    <p:sldId id="872" r:id="rId26"/>
    <p:sldId id="873" r:id="rId27"/>
    <p:sldId id="874" r:id="rId28"/>
    <p:sldId id="871" r:id="rId29"/>
    <p:sldId id="8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37372CA-B7AF-4B2D-A6CE-C416A9005560}"/>
    <pc:docChg chg="modSld">
      <pc:chgData name="Sharma Computer Academy" userId="08476b32c11f4418" providerId="LiveId" clId="{C37372CA-B7AF-4B2D-A6CE-C416A9005560}" dt="2021-10-25T08:52:19.334" v="11" actId="113"/>
      <pc:docMkLst>
        <pc:docMk/>
      </pc:docMkLst>
      <pc:sldChg chg="modSp">
        <pc:chgData name="Sharma Computer Academy" userId="08476b32c11f4418" providerId="LiveId" clId="{C37372CA-B7AF-4B2D-A6CE-C416A9005560}" dt="2021-10-25T08:51:41.366" v="3" actId="113"/>
        <pc:sldMkLst>
          <pc:docMk/>
          <pc:sldMk cId="0" sldId="869"/>
        </pc:sldMkLst>
        <pc:spChg chg="mod">
          <ac:chgData name="Sharma Computer Academy" userId="08476b32c11f4418" providerId="LiveId" clId="{C37372CA-B7AF-4B2D-A6CE-C416A9005560}" dt="2021-10-25T08:51:41.366" v="3" actId="113"/>
          <ac:spMkLst>
            <pc:docMk/>
            <pc:sldMk cId="0" sldId="86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37372CA-B7AF-4B2D-A6CE-C416A9005560}" dt="2021-10-25T08:51:59.642" v="7" actId="113"/>
        <pc:sldMkLst>
          <pc:docMk/>
          <pc:sldMk cId="0" sldId="870"/>
        </pc:sldMkLst>
        <pc:spChg chg="mod">
          <ac:chgData name="Sharma Computer Academy" userId="08476b32c11f4418" providerId="LiveId" clId="{C37372CA-B7AF-4B2D-A6CE-C416A9005560}" dt="2021-10-25T08:51:59.642" v="7" actId="113"/>
          <ac:spMkLst>
            <pc:docMk/>
            <pc:sldMk cId="0" sldId="8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37372CA-B7AF-4B2D-A6CE-C416A9005560}" dt="2021-10-25T08:52:19.334" v="11" actId="113"/>
        <pc:sldMkLst>
          <pc:docMk/>
          <pc:sldMk cId="0" sldId="872"/>
        </pc:sldMkLst>
        <pc:spChg chg="mod">
          <ac:chgData name="Sharma Computer Academy" userId="08476b32c11f4418" providerId="LiveId" clId="{C37372CA-B7AF-4B2D-A6CE-C416A9005560}" dt="2021-10-25T08:52:19.334" v="11" actId="113"/>
          <ac:spMkLst>
            <pc:docMk/>
            <pc:sldMk cId="0" sldId="8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Foreign Key: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It is </a:t>
            </a:r>
            <a:r>
              <a:rPr lang="en-IN" b="1" dirty="0">
                <a:solidFill>
                  <a:srgbClr val="0070C0"/>
                </a:solidFill>
              </a:rPr>
              <a:t>frequently required </a:t>
            </a:r>
            <a:r>
              <a:rPr lang="en-IN" dirty="0"/>
              <a:t>that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data in one table </a:t>
            </a:r>
            <a:r>
              <a:rPr lang="en-IN" dirty="0"/>
              <a:t>should be </a:t>
            </a:r>
            <a:r>
              <a:rPr lang="en-IN" b="1" dirty="0">
                <a:solidFill>
                  <a:srgbClr val="00B050"/>
                </a:solidFill>
              </a:rPr>
              <a:t>validated </a:t>
            </a:r>
            <a:r>
              <a:rPr lang="en-IN" dirty="0"/>
              <a:t>by </a:t>
            </a:r>
            <a:r>
              <a:rPr lang="en-IN" b="1" dirty="0">
                <a:solidFill>
                  <a:srgbClr val="002060"/>
                </a:solidFill>
              </a:rPr>
              <a:t>comparing it </a:t>
            </a:r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data</a:t>
            </a:r>
            <a:r>
              <a:rPr lang="en-IN" dirty="0"/>
              <a:t> in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another table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For example , if we </a:t>
            </a:r>
            <a:r>
              <a:rPr lang="en-IN" b="1" dirty="0">
                <a:solidFill>
                  <a:schemeClr val="accent1"/>
                </a:solidFill>
              </a:rPr>
              <a:t>add a new order </a:t>
            </a:r>
            <a:r>
              <a:rPr lang="en-IN" dirty="0"/>
              <a:t>in our </a:t>
            </a:r>
            <a:r>
              <a:rPr lang="en-IN" b="1" dirty="0">
                <a:solidFill>
                  <a:srgbClr val="7030A0"/>
                </a:solidFill>
              </a:rPr>
              <a:t>ORDERS</a:t>
            </a:r>
            <a:r>
              <a:rPr lang="en-IN" dirty="0"/>
              <a:t> table, we must </a:t>
            </a:r>
            <a:r>
              <a:rPr lang="en-IN" b="1" dirty="0">
                <a:solidFill>
                  <a:schemeClr val="accent1"/>
                </a:solidFill>
              </a:rPr>
              <a:t>cross-check</a:t>
            </a:r>
            <a:r>
              <a:rPr lang="en-IN" dirty="0"/>
              <a:t> that a </a:t>
            </a:r>
            <a:r>
              <a:rPr lang="en-IN" b="1" dirty="0">
                <a:solidFill>
                  <a:srgbClr val="0070C0"/>
                </a:solidFill>
              </a:rPr>
              <a:t>valid product </a:t>
            </a:r>
            <a:r>
              <a:rPr lang="en-IN" dirty="0"/>
              <a:t>corresponding to this order is present in our </a:t>
            </a:r>
            <a:r>
              <a:rPr lang="en-IN" b="1" dirty="0">
                <a:solidFill>
                  <a:srgbClr val="7030A0"/>
                </a:solidFill>
              </a:rPr>
              <a:t>PRODUCTS</a:t>
            </a:r>
            <a:r>
              <a:rPr lang="en-IN" dirty="0"/>
              <a:t> table.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To </a:t>
            </a:r>
            <a:r>
              <a:rPr lang="en-IN" b="1" dirty="0">
                <a:solidFill>
                  <a:srgbClr val="00B050"/>
                </a:solidFill>
              </a:rPr>
              <a:t>achieve</a:t>
            </a:r>
            <a:r>
              <a:rPr lang="en-IN" dirty="0"/>
              <a:t> this kind of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data integrity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FOREIGN KEY </a:t>
            </a:r>
            <a:r>
              <a:rPr lang="en-IN" dirty="0"/>
              <a:t>constraint is used. This type of validation is also known as </a:t>
            </a:r>
            <a:r>
              <a:rPr lang="en-IN" b="1" dirty="0">
                <a:solidFill>
                  <a:srgbClr val="C00000"/>
                </a:solidFill>
              </a:rPr>
              <a:t>REFERENTIAL INTEGRITY.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Foreign Key: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FOREIGN KEY </a:t>
            </a:r>
            <a:r>
              <a:rPr lang="en-IN" dirty="0"/>
              <a:t>constraint always makes </a:t>
            </a:r>
            <a:r>
              <a:rPr lang="en-IN" b="1" dirty="0">
                <a:solidFill>
                  <a:srgbClr val="0070C0"/>
                </a:solidFill>
              </a:rPr>
              <a:t>reference</a:t>
            </a:r>
            <a:r>
              <a:rPr lang="en-IN" dirty="0"/>
              <a:t> to a </a:t>
            </a:r>
            <a:r>
              <a:rPr lang="en-IN" b="1" dirty="0">
                <a:solidFill>
                  <a:srgbClr val="C00000"/>
                </a:solidFill>
              </a:rPr>
              <a:t>PRIMARY KEY </a:t>
            </a:r>
            <a:r>
              <a:rPr lang="en-IN" dirty="0"/>
              <a:t>or a </a:t>
            </a:r>
            <a:r>
              <a:rPr lang="en-IN" b="1" dirty="0">
                <a:solidFill>
                  <a:srgbClr val="C00000"/>
                </a:solidFill>
              </a:rPr>
              <a:t>UNIQUE</a:t>
            </a:r>
            <a:r>
              <a:rPr lang="en-IN" dirty="0"/>
              <a:t> constraint of other </a:t>
            </a:r>
            <a:r>
              <a:rPr lang="en-IN" b="1" dirty="0">
                <a:solidFill>
                  <a:srgbClr val="00B050"/>
                </a:solidFill>
              </a:rPr>
              <a:t>tables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table</a:t>
            </a:r>
            <a:r>
              <a:rPr lang="en-IN" dirty="0"/>
              <a:t> that has a </a:t>
            </a:r>
            <a:r>
              <a:rPr lang="en-IN" b="1" dirty="0">
                <a:solidFill>
                  <a:srgbClr val="7030A0"/>
                </a:solidFill>
              </a:rPr>
              <a:t>FOREIGN KEY </a:t>
            </a:r>
            <a:r>
              <a:rPr lang="en-IN" dirty="0"/>
              <a:t>defined is called  </a:t>
            </a:r>
            <a:r>
              <a:rPr lang="en-IN" b="1" dirty="0">
                <a:solidFill>
                  <a:srgbClr val="0070C0"/>
                </a:solidFill>
              </a:rPr>
              <a:t>child table </a:t>
            </a:r>
            <a:r>
              <a:rPr lang="en-IN" dirty="0"/>
              <a:t>or </a:t>
            </a:r>
            <a:r>
              <a:rPr lang="en-IN" b="1" dirty="0">
                <a:solidFill>
                  <a:srgbClr val="0070C0"/>
                </a:solidFill>
              </a:rPr>
              <a:t>referencing table.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table</a:t>
            </a:r>
            <a:r>
              <a:rPr lang="en-IN" dirty="0"/>
              <a:t> that has a </a:t>
            </a:r>
            <a:r>
              <a:rPr lang="en-IN" b="1" dirty="0">
                <a:solidFill>
                  <a:srgbClr val="C00000"/>
                </a:solidFill>
              </a:rPr>
              <a:t>PRIMARY KEY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UNIQUE</a:t>
            </a:r>
            <a:r>
              <a:rPr lang="en-IN" dirty="0"/>
              <a:t> constraint defined is called </a:t>
            </a:r>
            <a:r>
              <a:rPr lang="en-IN" b="1" dirty="0">
                <a:solidFill>
                  <a:srgbClr val="0070C0"/>
                </a:solidFill>
              </a:rPr>
              <a:t>parent table </a:t>
            </a:r>
            <a:r>
              <a:rPr lang="en-IN" dirty="0"/>
              <a:t>or </a:t>
            </a:r>
            <a:r>
              <a:rPr lang="en-IN" b="1" dirty="0">
                <a:solidFill>
                  <a:srgbClr val="0070C0"/>
                </a:solidFill>
              </a:rPr>
              <a:t>referenced table</a:t>
            </a:r>
            <a:r>
              <a:rPr lang="en-IN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Techniques Of Applying </a:t>
            </a:r>
            <a:br>
              <a:rPr lang="en-US" sz="3200" b="1" dirty="0"/>
            </a:br>
            <a:r>
              <a:rPr lang="en-US" sz="3200" b="1" dirty="0"/>
              <a:t>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allows us to </a:t>
            </a:r>
            <a:r>
              <a:rPr lang="en-US" sz="2400" b="1" dirty="0">
                <a:solidFill>
                  <a:schemeClr val="accent1"/>
                </a:solidFill>
              </a:rPr>
              <a:t>apply constraints </a:t>
            </a:r>
            <a:r>
              <a:rPr lang="en-US" sz="2400" dirty="0"/>
              <a:t>either at the </a:t>
            </a:r>
            <a:r>
              <a:rPr lang="en-US" sz="2400" b="1" dirty="0">
                <a:solidFill>
                  <a:srgbClr val="7030A0"/>
                </a:solidFill>
              </a:rPr>
              <a:t>COLUMN LEVEL</a:t>
            </a:r>
            <a:r>
              <a:rPr lang="en-US" sz="2400" dirty="0"/>
              <a:t> or at the </a:t>
            </a:r>
            <a:r>
              <a:rPr lang="en-US" sz="2400" b="1" dirty="0">
                <a:solidFill>
                  <a:srgbClr val="7030A0"/>
                </a:solidFill>
              </a:rPr>
              <a:t>TABLE LEVEL</a:t>
            </a:r>
            <a:endParaRPr lang="en-IN" sz="2400" b="1" dirty="0">
              <a:solidFill>
                <a:srgbClr val="7030A0"/>
              </a:solidFill>
            </a:endParaRPr>
          </a:p>
          <a:p>
            <a:pPr fontAlgn="base"/>
            <a:endParaRPr lang="en-IN" sz="2400" b="1" i="1" dirty="0"/>
          </a:p>
          <a:p>
            <a:pPr lvl="1" fontAlgn="base"/>
            <a:r>
              <a:rPr lang="en-IN" b="1" u="sng" dirty="0">
                <a:solidFill>
                  <a:srgbClr val="C00000"/>
                </a:solidFill>
              </a:rPr>
              <a:t>Column-level constraints </a:t>
            </a:r>
            <a:r>
              <a:rPr lang="en-IN" dirty="0"/>
              <a:t>Are </a:t>
            </a:r>
            <a:r>
              <a:rPr lang="en-IN" b="1" dirty="0">
                <a:solidFill>
                  <a:srgbClr val="002060"/>
                </a:solidFill>
              </a:rPr>
              <a:t>declared</a:t>
            </a:r>
            <a:r>
              <a:rPr lang="en-IN" dirty="0"/>
              <a:t> as </a:t>
            </a:r>
            <a:r>
              <a:rPr lang="en-IN" dirty="0">
                <a:solidFill>
                  <a:srgbClr val="0070C0"/>
                </a:solidFill>
              </a:rPr>
              <a:t>part </a:t>
            </a:r>
            <a:r>
              <a:rPr lang="en-IN" dirty="0"/>
              <a:t>of a </a:t>
            </a:r>
            <a:r>
              <a:rPr lang="en-IN" b="1" dirty="0">
                <a:solidFill>
                  <a:srgbClr val="00B050"/>
                </a:solidFill>
              </a:rPr>
              <a:t>column definition</a:t>
            </a:r>
            <a:r>
              <a:rPr lang="en-IN" dirty="0"/>
              <a:t> and apply only to that column. They are also called </a:t>
            </a:r>
            <a:r>
              <a:rPr lang="en-IN" b="1" dirty="0">
                <a:solidFill>
                  <a:srgbClr val="0070C0"/>
                </a:solidFill>
              </a:rPr>
              <a:t>INLINE CONSTRAINTS</a:t>
            </a:r>
          </a:p>
          <a:p>
            <a:pPr fontAlgn="base"/>
            <a:endParaRPr lang="en-IN" sz="2200" b="1" i="1" dirty="0"/>
          </a:p>
          <a:p>
            <a:pPr lvl="1" fontAlgn="base"/>
            <a:r>
              <a:rPr lang="en-IN" b="1" u="sng" dirty="0">
                <a:solidFill>
                  <a:srgbClr val="C00000"/>
                </a:solidFill>
              </a:rPr>
              <a:t>Table-level constraints </a:t>
            </a:r>
            <a:r>
              <a:rPr lang="en-IN" dirty="0"/>
              <a:t>Are </a:t>
            </a:r>
            <a:r>
              <a:rPr lang="en-IN" b="1" dirty="0">
                <a:solidFill>
                  <a:srgbClr val="002060"/>
                </a:solidFill>
              </a:rPr>
              <a:t>declared</a:t>
            </a:r>
            <a:r>
              <a:rPr lang="en-IN" dirty="0"/>
              <a:t> independently from any </a:t>
            </a:r>
            <a:r>
              <a:rPr lang="en-IN" b="1" dirty="0">
                <a:solidFill>
                  <a:srgbClr val="00B050"/>
                </a:solidFill>
              </a:rPr>
              <a:t>column definitions </a:t>
            </a:r>
            <a:r>
              <a:rPr lang="en-IN" dirty="0"/>
              <a:t>(traditionally, at the end of a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CREATE TABLE </a:t>
            </a:r>
            <a:r>
              <a:rPr lang="en-IN" dirty="0"/>
              <a:t>statement) and </a:t>
            </a:r>
            <a:r>
              <a:rPr lang="en-IN" b="1" dirty="0">
                <a:solidFill>
                  <a:srgbClr val="7030A0"/>
                </a:solidFill>
              </a:rPr>
              <a:t>may apply </a:t>
            </a:r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one</a:t>
            </a:r>
            <a:r>
              <a:rPr lang="en-IN" dirty="0"/>
              <a:t> or </a:t>
            </a:r>
            <a:r>
              <a:rPr lang="en-IN" b="1" dirty="0">
                <a:solidFill>
                  <a:srgbClr val="0070C0"/>
                </a:solidFill>
              </a:rPr>
              <a:t>more</a:t>
            </a:r>
            <a:r>
              <a:rPr lang="en-IN" dirty="0"/>
              <a:t> columns in the table. A </a:t>
            </a:r>
            <a:r>
              <a:rPr lang="en-IN" b="1" dirty="0">
                <a:solidFill>
                  <a:srgbClr val="C00000"/>
                </a:solidFill>
              </a:rPr>
              <a:t>table constraint </a:t>
            </a:r>
            <a:r>
              <a:rPr lang="en-IN" dirty="0"/>
              <a:t>is </a:t>
            </a:r>
            <a:r>
              <a:rPr lang="en-IN" b="1" dirty="0">
                <a:solidFill>
                  <a:srgbClr val="002060"/>
                </a:solidFill>
              </a:rPr>
              <a:t>required</a:t>
            </a:r>
            <a:r>
              <a:rPr lang="en-IN" dirty="0"/>
              <a:t> when we  wish to define a </a:t>
            </a:r>
            <a:r>
              <a:rPr lang="en-IN" b="1" dirty="0">
                <a:solidFill>
                  <a:schemeClr val="accent6"/>
                </a:solidFill>
              </a:rPr>
              <a:t>constraint</a:t>
            </a:r>
            <a:r>
              <a:rPr lang="en-IN" dirty="0"/>
              <a:t> that </a:t>
            </a:r>
            <a:r>
              <a:rPr lang="en-IN" b="1" dirty="0">
                <a:solidFill>
                  <a:srgbClr val="7030A0"/>
                </a:solidFill>
              </a:rPr>
              <a:t>applies to </a:t>
            </a:r>
            <a:r>
              <a:rPr lang="en-IN" dirty="0"/>
              <a:t>more than </a:t>
            </a:r>
            <a:r>
              <a:rPr lang="en-IN" b="1" dirty="0">
                <a:solidFill>
                  <a:srgbClr val="0070C0"/>
                </a:solidFill>
              </a:rPr>
              <a:t>one column. </a:t>
            </a:r>
            <a:r>
              <a:rPr lang="en-IN" dirty="0">
                <a:solidFill>
                  <a:schemeClr val="tx1"/>
                </a:solidFill>
              </a:rPr>
              <a:t>They are also called</a:t>
            </a:r>
            <a:r>
              <a:rPr lang="en-IN" b="1" dirty="0">
                <a:solidFill>
                  <a:srgbClr val="0070C0"/>
                </a:solidFill>
              </a:rPr>
              <a:t> OUT OF LINE CONSTRAINTS</a:t>
            </a:r>
          </a:p>
          <a:p>
            <a:pPr lvl="1" fontAlgn="base"/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Of Applying </a:t>
            </a:r>
            <a:br>
              <a:rPr lang="en-US" sz="3200" b="1" dirty="0"/>
            </a:br>
            <a:r>
              <a:rPr lang="en-US" sz="3200" b="1" dirty="0"/>
              <a:t>Column Level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(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Column1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&lt;</a:t>
            </a:r>
            <a:r>
              <a:rPr lang="en-IN" sz="2400" b="1" dirty="0" err="1">
                <a:solidFill>
                  <a:srgbClr val="002060"/>
                </a:solidFill>
              </a:rPr>
              <a:t>constraint_type</a:t>
            </a:r>
            <a:r>
              <a:rPr lang="en-IN" sz="2400" b="1" dirty="0">
                <a:solidFill>
                  <a:srgbClr val="002060"/>
                </a:solidFill>
              </a:rPr>
              <a:t>&gt;,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Column2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&lt;</a:t>
            </a:r>
            <a:r>
              <a:rPr lang="en-IN" sz="2400" b="1" dirty="0" err="1">
                <a:solidFill>
                  <a:srgbClr val="002060"/>
                </a:solidFill>
              </a:rPr>
              <a:t>constraint_type</a:t>
            </a:r>
            <a:r>
              <a:rPr lang="en-IN" sz="2400" b="1" dirty="0">
                <a:solidFill>
                  <a:srgbClr val="002060"/>
                </a:solidFill>
              </a:rPr>
              <a:t>&gt;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Column3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&lt;</a:t>
            </a:r>
            <a:r>
              <a:rPr lang="en-IN" sz="2400" b="1" dirty="0" err="1">
                <a:solidFill>
                  <a:srgbClr val="002060"/>
                </a:solidFill>
              </a:rPr>
              <a:t>constraint_type</a:t>
            </a:r>
            <a:r>
              <a:rPr lang="en-IN" sz="2400" b="1" dirty="0">
                <a:solidFill>
                  <a:srgbClr val="002060"/>
                </a:solidFill>
              </a:rPr>
              <a:t>&gt;,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………. 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a table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following columns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constraints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3517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Roll_No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</a:t>
                      </a:r>
                      <a:r>
                        <a:rPr lang="en-US" b="1" baseline="0" dirty="0"/>
                        <a:t> accept repeating 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/>
                        <a:t>Percentage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STUDENTS(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Roll_No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  NUMBER(3) </a:t>
            </a:r>
            <a:r>
              <a:rPr lang="en-US" sz="2400" b="1" dirty="0">
                <a:solidFill>
                  <a:srgbClr val="002060"/>
                </a:solidFill>
              </a:rPr>
              <a:t>constraint ST_RN_UN UNIQUE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Name	     VARCHAR2(15) </a:t>
            </a:r>
            <a:r>
              <a:rPr lang="en-US" sz="2400" b="1" dirty="0">
                <a:solidFill>
                  <a:srgbClr val="002060"/>
                </a:solidFill>
              </a:rPr>
              <a:t>constraint ST_NM_NN NOT NULL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Per	     NUMBER(5,2)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Create a table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VENDOR_MASTER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following columns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constraints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2786058"/>
          <a:ext cx="8572560" cy="24760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5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32">
                <a:tc>
                  <a:txBody>
                    <a:bodyPr/>
                    <a:lstStyle/>
                    <a:p>
                      <a:r>
                        <a:rPr lang="en-US" sz="2000" dirty="0"/>
                        <a:t>Column Name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Type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Constraint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Vendor_Id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be PRIMARY KEY of the table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133">
                <a:tc>
                  <a:txBody>
                    <a:bodyPr/>
                    <a:lstStyle/>
                    <a:p>
                      <a:r>
                        <a:rPr lang="en-US" b="1" dirty="0" err="1"/>
                        <a:t>Product_Id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not accept null values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32">
                <a:tc>
                  <a:txBody>
                    <a:bodyPr/>
                    <a:lstStyle/>
                    <a:p>
                      <a:r>
                        <a:rPr lang="en-US" b="1" dirty="0"/>
                        <a:t>City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Varchar2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Should only accept Bhopal &amp; Indore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Create Table VENDOR_MASTER(</a:t>
            </a:r>
          </a:p>
          <a:p>
            <a:pPr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Vendor_Id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VARCHAR2(10) </a:t>
            </a:r>
            <a:r>
              <a:rPr lang="en-US" sz="2200" b="1" dirty="0">
                <a:solidFill>
                  <a:srgbClr val="002060"/>
                </a:solidFill>
              </a:rPr>
              <a:t>constraint VM_VID_PK PRIMARY KEY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VARCHAR2(15) </a:t>
            </a:r>
            <a:r>
              <a:rPr lang="en-US" sz="2200" b="1" dirty="0">
                <a:solidFill>
                  <a:srgbClr val="002060"/>
                </a:solidFill>
              </a:rPr>
              <a:t>constraint VM_PID_NN NOT NULL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City	       VARCHAR2(6) </a:t>
            </a:r>
            <a:r>
              <a:rPr lang="en-US" sz="2200" b="1" dirty="0">
                <a:solidFill>
                  <a:srgbClr val="002060"/>
                </a:solidFill>
              </a:rPr>
              <a:t>constraint VM_CT_CH CHECK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                     ( </a:t>
            </a:r>
            <a:r>
              <a:rPr lang="en-US" sz="2200" b="1" dirty="0">
                <a:solidFill>
                  <a:srgbClr val="0070C0"/>
                </a:solidFill>
              </a:rPr>
              <a:t>UPPER(City) in (‘BHOPAL’,’INDORE’)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Syntax Of Referential </a:t>
            </a:r>
            <a:br>
              <a:rPr lang="en-US" sz="3000" b="1" dirty="0"/>
            </a:br>
            <a:r>
              <a:rPr lang="en-US" sz="3000" b="1" dirty="0"/>
              <a:t>Constraint At Column Level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table_name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(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Column1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 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2060"/>
                </a:solidFill>
              </a:rPr>
              <a:t>       &lt;</a:t>
            </a:r>
            <a:r>
              <a:rPr lang="en-IN" sz="2400" b="1" dirty="0" err="1">
                <a:solidFill>
                  <a:srgbClr val="002060"/>
                </a:solidFill>
              </a:rPr>
              <a:t>constraint_type</a:t>
            </a:r>
            <a:r>
              <a:rPr lang="en-IN" sz="2400" b="1" dirty="0">
                <a:solidFill>
                  <a:srgbClr val="002060"/>
                </a:solidFill>
              </a:rPr>
              <a:t>&gt;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Column2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        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2060"/>
                </a:solidFill>
              </a:rPr>
              <a:t>       REFERENCES </a:t>
            </a:r>
            <a:r>
              <a:rPr lang="en-IN" sz="2400" b="1" dirty="0" err="1">
                <a:solidFill>
                  <a:srgbClr val="002060"/>
                </a:solidFill>
              </a:rPr>
              <a:t>Parent_Table_name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column_name</a:t>
            </a:r>
            <a:r>
              <a:rPr lang="en-IN" sz="2400" b="1" dirty="0">
                <a:solidFill>
                  <a:srgbClr val="002060"/>
                </a:solidFill>
              </a:rPr>
              <a:t>)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 Column3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(size) </a:t>
            </a:r>
            <a:r>
              <a:rPr lang="en-IN" sz="2400" b="1" dirty="0">
                <a:solidFill>
                  <a:srgbClr val="002060"/>
                </a:solidFill>
              </a:rPr>
              <a:t>constraint &lt;</a:t>
            </a:r>
            <a:r>
              <a:rPr lang="en-IN" sz="2400" b="1" dirty="0" err="1">
                <a:solidFill>
                  <a:srgbClr val="002060"/>
                </a:solidFill>
              </a:rPr>
              <a:t>constraint_name</a:t>
            </a:r>
            <a:r>
              <a:rPr lang="en-IN" sz="2400" b="1" dirty="0">
                <a:solidFill>
                  <a:srgbClr val="002060"/>
                </a:solidFill>
              </a:rPr>
              <a:t>&gt;  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2060"/>
                </a:solidFill>
              </a:rPr>
              <a:t>        &lt;</a:t>
            </a:r>
            <a:r>
              <a:rPr lang="en-IN" sz="2400" b="1" dirty="0" err="1">
                <a:solidFill>
                  <a:srgbClr val="002060"/>
                </a:solidFill>
              </a:rPr>
              <a:t>constraint_type</a:t>
            </a:r>
            <a:r>
              <a:rPr lang="en-IN" sz="2400" b="1" dirty="0">
                <a:solidFill>
                  <a:srgbClr val="002060"/>
                </a:solidFill>
              </a:rPr>
              <a:t>&gt;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    ………. 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PRODUCTS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number(5) </a:t>
            </a:r>
            <a:r>
              <a:rPr lang="en-IN" sz="2400" b="1" dirty="0">
                <a:solidFill>
                  <a:srgbClr val="002060"/>
                </a:solidFill>
              </a:rPr>
              <a:t>CONSTRAINT </a:t>
            </a:r>
            <a:r>
              <a:rPr lang="en-IN" sz="2400" b="1" dirty="0" err="1">
                <a:solidFill>
                  <a:srgbClr val="002060"/>
                </a:solidFill>
              </a:rPr>
              <a:t>pd_pid_pk</a:t>
            </a:r>
            <a:r>
              <a:rPr lang="en-IN" sz="2400" b="1" dirty="0">
                <a:solidFill>
                  <a:srgbClr val="002060"/>
                </a:solidFill>
              </a:rPr>
              <a:t> PRIMARY KEY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product_name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char(20),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unit_price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number(10)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Constraints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Constraints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Applying Constraints At The Column Level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ORDERS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order_id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number(5) </a:t>
            </a:r>
            <a:r>
              <a:rPr lang="en-IN" sz="2400" b="1" dirty="0">
                <a:solidFill>
                  <a:srgbClr val="0070C0"/>
                </a:solidFill>
              </a:rPr>
              <a:t>CONSTRAINT </a:t>
            </a:r>
            <a:r>
              <a:rPr lang="en-IN" sz="2400" b="1" dirty="0" err="1">
                <a:solidFill>
                  <a:srgbClr val="0070C0"/>
                </a:solidFill>
              </a:rPr>
              <a:t>od_id_pk</a:t>
            </a:r>
            <a:r>
              <a:rPr lang="en-IN" sz="2400" b="1" dirty="0">
                <a:solidFill>
                  <a:srgbClr val="0070C0"/>
                </a:solidFill>
              </a:rPr>
              <a:t> PRIMARY KEY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number(5) </a:t>
            </a:r>
            <a:r>
              <a:rPr lang="en-IN" sz="2400" b="1" dirty="0">
                <a:solidFill>
                  <a:srgbClr val="002060"/>
                </a:solidFill>
              </a:rPr>
              <a:t>CONSTRAINT </a:t>
            </a:r>
            <a:r>
              <a:rPr lang="en-IN" sz="2400" b="1" dirty="0" err="1">
                <a:solidFill>
                  <a:srgbClr val="002060"/>
                </a:solidFill>
              </a:rPr>
              <a:t>pd_id_fk</a:t>
            </a:r>
            <a:r>
              <a:rPr lang="en-IN" sz="2400" b="1" dirty="0">
                <a:solidFill>
                  <a:srgbClr val="002060"/>
                </a:solidFill>
              </a:rPr>
              <a:t> REFERENCES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product(</a:t>
            </a:r>
            <a:r>
              <a:rPr lang="en-IN" sz="2400" b="1" dirty="0" err="1">
                <a:solidFill>
                  <a:srgbClr val="002060"/>
                </a:solidFill>
              </a:rPr>
              <a:t>product_id</a:t>
            </a:r>
            <a:r>
              <a:rPr lang="en-IN" sz="2400" b="1" dirty="0">
                <a:solidFill>
                  <a:srgbClr val="002060"/>
                </a:solidFill>
              </a:rPr>
              <a:t>)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quantity number(10)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Points To Understand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After applying </a:t>
            </a:r>
            <a:r>
              <a:rPr lang="en-IN" sz="2400" b="1" dirty="0">
                <a:solidFill>
                  <a:srgbClr val="C00000"/>
                </a:solidFill>
              </a:rPr>
              <a:t>REFERENTIAL CONSTRAINT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2060"/>
                </a:solidFill>
              </a:rPr>
              <a:t>insertion </a:t>
            </a:r>
            <a:r>
              <a:rPr lang="en-IN" sz="2400" dirty="0"/>
              <a:t>should always go from </a:t>
            </a:r>
            <a:r>
              <a:rPr lang="en-IN" sz="2400" b="1" dirty="0">
                <a:solidFill>
                  <a:srgbClr val="0070C0"/>
                </a:solidFill>
              </a:rPr>
              <a:t>PARENT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70C0"/>
                </a:solidFill>
              </a:rPr>
              <a:t>CHILD</a:t>
            </a:r>
            <a:r>
              <a:rPr lang="en-IN" sz="2400" dirty="0"/>
              <a:t> 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other words , any </a:t>
            </a:r>
            <a:r>
              <a:rPr lang="en-IN" sz="2400" b="1" dirty="0">
                <a:solidFill>
                  <a:srgbClr val="00B050"/>
                </a:solidFill>
              </a:rPr>
              <a:t>new record </a:t>
            </a:r>
            <a:r>
              <a:rPr lang="en-IN" sz="2400" dirty="0"/>
              <a:t>should be </a:t>
            </a:r>
            <a:r>
              <a:rPr lang="en-IN" sz="2400" b="1" dirty="0">
                <a:solidFill>
                  <a:srgbClr val="0070C0"/>
                </a:solidFill>
              </a:rPr>
              <a:t>first entered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7030A0"/>
                </a:solidFill>
              </a:rPr>
              <a:t>Parent Table </a:t>
            </a:r>
            <a:r>
              <a:rPr lang="en-IN" sz="2400" dirty="0"/>
              <a:t>and then in </a:t>
            </a:r>
            <a:r>
              <a:rPr lang="en-IN" sz="2400" b="1" dirty="0">
                <a:solidFill>
                  <a:srgbClr val="7030A0"/>
                </a:solidFill>
              </a:rPr>
              <a:t>child table 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Points To Understand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</a:t>
            </a:r>
            <a:r>
              <a:rPr lang="en-IN" sz="2400" b="1" dirty="0">
                <a:solidFill>
                  <a:srgbClr val="0070C0"/>
                </a:solidFill>
              </a:rPr>
              <a:t>cannot delete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parent record </a:t>
            </a:r>
            <a:r>
              <a:rPr lang="en-IN" sz="2400" dirty="0"/>
              <a:t>if any </a:t>
            </a:r>
            <a:r>
              <a:rPr lang="en-IN" sz="2400" b="1" dirty="0">
                <a:solidFill>
                  <a:srgbClr val="00B050"/>
                </a:solidFill>
              </a:rPr>
              <a:t>existing child record </a:t>
            </a:r>
            <a:r>
              <a:rPr lang="en-IN" sz="2400" dirty="0"/>
              <a:t>is there.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have to </a:t>
            </a:r>
            <a:r>
              <a:rPr lang="en-IN" sz="2400" b="1" dirty="0">
                <a:solidFill>
                  <a:srgbClr val="C00000"/>
                </a:solidFill>
              </a:rPr>
              <a:t>first delete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child record </a:t>
            </a:r>
            <a:r>
              <a:rPr lang="en-IN" sz="2400" dirty="0"/>
              <a:t>before </a:t>
            </a:r>
            <a:r>
              <a:rPr lang="en-IN" sz="2400" b="1" dirty="0">
                <a:solidFill>
                  <a:srgbClr val="002060"/>
                </a:solidFill>
              </a:rPr>
              <a:t>deleting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parent record</a:t>
            </a:r>
            <a:r>
              <a:rPr lang="en-IN" sz="2400" dirty="0"/>
              <a:t>.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Points To Understand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In the above example </a:t>
            </a:r>
            <a:r>
              <a:rPr lang="en-IN" sz="2400" dirty="0"/>
              <a:t>, suppose the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101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7030A0"/>
                </a:solidFill>
              </a:rPr>
              <a:t>PRODUCTS</a:t>
            </a:r>
            <a:r>
              <a:rPr lang="en-IN" sz="2400" dirty="0"/>
              <a:t> table has </a:t>
            </a:r>
            <a:r>
              <a:rPr lang="en-IN" sz="2400" b="1" dirty="0">
                <a:solidFill>
                  <a:srgbClr val="0070C0"/>
                </a:solidFill>
              </a:rPr>
              <a:t>a matching row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7030A0"/>
                </a:solidFill>
              </a:rPr>
              <a:t>ORDERS</a:t>
            </a:r>
            <a:r>
              <a:rPr lang="en-IN" sz="2400" dirty="0"/>
              <a:t> table , then we </a:t>
            </a:r>
            <a:r>
              <a:rPr lang="en-IN" sz="2400" b="1" dirty="0">
                <a:solidFill>
                  <a:srgbClr val="00B050"/>
                </a:solidFill>
              </a:rPr>
              <a:t>cannot delete </a:t>
            </a:r>
            <a:r>
              <a:rPr lang="en-IN" sz="2400" dirty="0"/>
              <a:t>this row of </a:t>
            </a:r>
            <a:r>
              <a:rPr lang="en-IN" sz="2400" b="1" dirty="0">
                <a:solidFill>
                  <a:srgbClr val="7030A0"/>
                </a:solidFill>
              </a:rPr>
              <a:t>PRODUCTS</a:t>
            </a:r>
            <a:r>
              <a:rPr lang="en-IN" sz="2400" dirty="0"/>
              <a:t> since it’s </a:t>
            </a:r>
            <a:r>
              <a:rPr lang="en-IN" sz="2400" b="1" dirty="0">
                <a:solidFill>
                  <a:srgbClr val="C00000"/>
                </a:solidFill>
              </a:rPr>
              <a:t>child exist </a:t>
            </a:r>
            <a:r>
              <a:rPr lang="en-IN" sz="2400" dirty="0"/>
              <a:t>in the  table </a:t>
            </a:r>
            <a:r>
              <a:rPr lang="en-IN" sz="2400" b="1" dirty="0">
                <a:solidFill>
                  <a:srgbClr val="7030A0"/>
                </a:solidFill>
              </a:rPr>
              <a:t>ORDERS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However</a:t>
            </a:r>
            <a:r>
              <a:rPr lang="en-IN" sz="2400" dirty="0"/>
              <a:t>, suppose the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product_id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102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7030A0"/>
                </a:solidFill>
              </a:rPr>
              <a:t>PRODUCTS</a:t>
            </a:r>
            <a:r>
              <a:rPr lang="en-IN" sz="2400" dirty="0"/>
              <a:t> table has </a:t>
            </a:r>
            <a:r>
              <a:rPr lang="en-IN" sz="2400" b="1" dirty="0">
                <a:solidFill>
                  <a:srgbClr val="00B050"/>
                </a:solidFill>
              </a:rPr>
              <a:t>no matching row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7030A0"/>
                </a:solidFill>
              </a:rPr>
              <a:t>ORDERS</a:t>
            </a:r>
            <a:r>
              <a:rPr lang="en-IN" sz="2400" dirty="0"/>
              <a:t> table , then we can </a:t>
            </a:r>
            <a:r>
              <a:rPr lang="en-IN" sz="2400" b="1" dirty="0">
                <a:solidFill>
                  <a:srgbClr val="C00000"/>
                </a:solidFill>
              </a:rPr>
              <a:t>delete</a:t>
            </a:r>
            <a:r>
              <a:rPr lang="en-IN" sz="2400" dirty="0"/>
              <a:t> the row of  </a:t>
            </a:r>
            <a:r>
              <a:rPr lang="en-IN" sz="2400" b="1" dirty="0">
                <a:solidFill>
                  <a:srgbClr val="7030A0"/>
                </a:solidFill>
              </a:rPr>
              <a:t>PRODUCTS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As a </a:t>
            </a:r>
            <a:r>
              <a:rPr lang="en-IN" sz="2400" b="1" dirty="0">
                <a:solidFill>
                  <a:srgbClr val="00B050"/>
                </a:solidFill>
              </a:rPr>
              <a:t>solution</a:t>
            </a:r>
            <a:r>
              <a:rPr lang="en-IN" sz="2400" dirty="0"/>
              <a:t> to this we can use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ON DELETE CASCADE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0070C0"/>
                </a:solidFill>
              </a:rPr>
              <a:t>ON DELETE SET NULL </a:t>
            </a:r>
            <a:r>
              <a:rPr lang="en-IN" sz="2400" dirty="0"/>
              <a:t>options.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On Delete Cascade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FOREIGN KEY </a:t>
            </a:r>
            <a:r>
              <a:rPr lang="en-IN" sz="2400" dirty="0"/>
              <a:t>with </a:t>
            </a:r>
            <a:r>
              <a:rPr lang="en-IN" sz="2400" b="1" dirty="0">
                <a:solidFill>
                  <a:srgbClr val="7030A0"/>
                </a:solidFill>
              </a:rPr>
              <a:t>cascade delete </a:t>
            </a:r>
            <a:r>
              <a:rPr lang="en-IN" sz="2400" dirty="0"/>
              <a:t>means that if a </a:t>
            </a:r>
            <a:r>
              <a:rPr lang="en-IN" sz="2400" b="1" dirty="0">
                <a:solidFill>
                  <a:srgbClr val="00B050"/>
                </a:solidFill>
              </a:rPr>
              <a:t>record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0070C0"/>
                </a:solidFill>
              </a:rPr>
              <a:t>parent table </a:t>
            </a:r>
            <a:r>
              <a:rPr lang="en-IN" sz="2400" dirty="0"/>
              <a:t>is deleted, then the </a:t>
            </a:r>
            <a:r>
              <a:rPr lang="en-IN" sz="2400" b="1" dirty="0">
                <a:solidFill>
                  <a:srgbClr val="002060"/>
                </a:solidFill>
              </a:rPr>
              <a:t>corresponding records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child table </a:t>
            </a:r>
            <a:r>
              <a:rPr lang="en-IN" sz="2400" dirty="0"/>
              <a:t>will </a:t>
            </a:r>
            <a:r>
              <a:rPr lang="en-IN" sz="2400" b="1" dirty="0">
                <a:solidFill>
                  <a:srgbClr val="C00000"/>
                </a:solidFill>
              </a:rPr>
              <a:t>automatically</a:t>
            </a:r>
            <a:r>
              <a:rPr lang="en-IN" sz="2400" dirty="0"/>
              <a:t> be </a:t>
            </a:r>
            <a:r>
              <a:rPr lang="en-IN" sz="2400" b="1" dirty="0">
                <a:solidFill>
                  <a:srgbClr val="00B050"/>
                </a:solidFill>
              </a:rPr>
              <a:t>deleted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This is </a:t>
            </a:r>
            <a:r>
              <a:rPr lang="en-IN" sz="2400" dirty="0"/>
              <a:t>called a </a:t>
            </a:r>
            <a:r>
              <a:rPr lang="en-IN" sz="2400" b="1" dirty="0">
                <a:solidFill>
                  <a:srgbClr val="C00000"/>
                </a:solidFill>
              </a:rPr>
              <a:t>CASCADE DELETE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FOREIGN KEY </a:t>
            </a:r>
            <a:r>
              <a:rPr lang="en-IN" sz="2400" dirty="0"/>
              <a:t>with a </a:t>
            </a:r>
            <a:r>
              <a:rPr lang="en-IN" sz="2400" b="1" dirty="0">
                <a:solidFill>
                  <a:srgbClr val="C00000"/>
                </a:solidFill>
              </a:rPr>
              <a:t>CASCADE DELETE </a:t>
            </a:r>
            <a:r>
              <a:rPr lang="en-IN" sz="2400" dirty="0"/>
              <a:t>can be defined in either a </a:t>
            </a:r>
            <a:r>
              <a:rPr lang="en-IN" sz="2400" b="1" dirty="0">
                <a:solidFill>
                  <a:srgbClr val="7030A0"/>
                </a:solidFill>
              </a:rPr>
              <a:t>CREATE TABLE </a:t>
            </a:r>
            <a:r>
              <a:rPr lang="en-IN" sz="2400" dirty="0"/>
              <a:t>statement or an </a:t>
            </a:r>
            <a:r>
              <a:rPr lang="en-IN" sz="2400" b="1" dirty="0">
                <a:solidFill>
                  <a:srgbClr val="7030A0"/>
                </a:solidFill>
              </a:rPr>
              <a:t>ALTER TABLE </a:t>
            </a:r>
            <a:r>
              <a:rPr lang="en-IN" sz="2400" dirty="0"/>
              <a:t>statement.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Suppose</a:t>
            </a:r>
            <a:r>
              <a:rPr lang="en-US" sz="2400" dirty="0"/>
              <a:t> we have 2 tables </a:t>
            </a:r>
            <a:r>
              <a:rPr lang="en-US" sz="2400" b="1" dirty="0">
                <a:solidFill>
                  <a:srgbClr val="002060"/>
                </a:solidFill>
              </a:rPr>
              <a:t>AUTHORS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BOOKS</a:t>
            </a:r>
            <a:r>
              <a:rPr lang="en-US" sz="2400" dirty="0"/>
              <a:t> , where </a:t>
            </a:r>
            <a:r>
              <a:rPr lang="en-US" sz="2400" b="1" dirty="0">
                <a:solidFill>
                  <a:srgbClr val="002060"/>
                </a:solidFill>
              </a:rPr>
              <a:t>AUTHORS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C00000"/>
                </a:solidFill>
              </a:rPr>
              <a:t>parent table </a:t>
            </a:r>
            <a:r>
              <a:rPr lang="en-US" sz="2400" dirty="0"/>
              <a:t>while </a:t>
            </a:r>
            <a:r>
              <a:rPr lang="en-US" sz="2400" b="1" dirty="0">
                <a:solidFill>
                  <a:srgbClr val="002060"/>
                </a:solidFill>
              </a:rPr>
              <a:t>BOOKS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70C0"/>
                </a:solidFill>
              </a:rPr>
              <a:t>child table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Let’s first create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AUTHORS</a:t>
            </a:r>
            <a:r>
              <a:rPr lang="en-IN" sz="2400" dirty="0"/>
              <a:t> table which will </a:t>
            </a:r>
            <a:r>
              <a:rPr lang="en-IN" sz="2400" b="1" dirty="0">
                <a:solidFill>
                  <a:srgbClr val="C00000"/>
                </a:solidFill>
              </a:rPr>
              <a:t>hold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reference column </a:t>
            </a:r>
            <a:r>
              <a:rPr lang="en-IN" sz="2400" dirty="0"/>
              <a:t>of our </a:t>
            </a:r>
            <a:r>
              <a:rPr lang="en-IN" sz="2400" b="1" dirty="0">
                <a:solidFill>
                  <a:srgbClr val="7030A0"/>
                </a:solidFill>
              </a:rPr>
              <a:t>foreign key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There will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two columns </a:t>
            </a:r>
            <a:r>
              <a:rPr lang="en-IN" sz="2400" dirty="0"/>
              <a:t>in this </a:t>
            </a:r>
            <a:r>
              <a:rPr lang="en-IN" sz="2400" b="1" dirty="0">
                <a:solidFill>
                  <a:srgbClr val="0070C0"/>
                </a:solidFill>
              </a:rPr>
              <a:t>table</a:t>
            </a:r>
            <a:r>
              <a:rPr lang="en-IN" sz="2400" dirty="0"/>
              <a:t> called </a:t>
            </a:r>
            <a:r>
              <a:rPr lang="en-IN" sz="2400" b="1" dirty="0" err="1">
                <a:solidFill>
                  <a:srgbClr val="7030A0"/>
                </a:solidFill>
              </a:rPr>
              <a:t>author_id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7030A0"/>
                </a:solidFill>
              </a:rPr>
              <a:t>author_name</a:t>
            </a:r>
            <a:r>
              <a:rPr lang="en-IN" sz="2400" b="1" dirty="0">
                <a:solidFill>
                  <a:srgbClr val="7030A0"/>
                </a:solidFill>
              </a:rPr>
              <a:t>. 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first column </a:t>
            </a:r>
            <a:r>
              <a:rPr lang="en-IN" sz="2400" dirty="0"/>
              <a:t>which is </a:t>
            </a:r>
            <a:r>
              <a:rPr lang="en-IN" sz="2400" b="1" dirty="0" err="1">
                <a:solidFill>
                  <a:srgbClr val="7030A0"/>
                </a:solidFill>
              </a:rPr>
              <a:t>author_id</a:t>
            </a:r>
            <a:r>
              <a:rPr lang="en-IN" sz="2400" dirty="0"/>
              <a:t> will serve as the </a:t>
            </a:r>
            <a:r>
              <a:rPr lang="en-IN" sz="2400" b="1" dirty="0">
                <a:solidFill>
                  <a:srgbClr val="00B050"/>
                </a:solidFill>
              </a:rPr>
              <a:t>reference column</a:t>
            </a:r>
            <a:r>
              <a:rPr lang="en-IN" sz="2400" dirty="0"/>
              <a:t> for the </a:t>
            </a:r>
            <a:r>
              <a:rPr lang="en-IN" sz="2400" b="1" dirty="0">
                <a:solidFill>
                  <a:srgbClr val="7030A0"/>
                </a:solidFill>
              </a:rPr>
              <a:t>foreign key.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AUTHORS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author_id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 NUMBER(3) </a:t>
            </a:r>
            <a:r>
              <a:rPr lang="en-IN" sz="2400" b="1" dirty="0">
                <a:solidFill>
                  <a:srgbClr val="002060"/>
                </a:solidFill>
              </a:rPr>
              <a:t>CONSTRAINT  </a:t>
            </a:r>
            <a:r>
              <a:rPr lang="en-IN" sz="2400" b="1" dirty="0" err="1">
                <a:solidFill>
                  <a:srgbClr val="002060"/>
                </a:solidFill>
              </a:rPr>
              <a:t>athr_aid_pk</a:t>
            </a:r>
            <a:endParaRPr lang="en-IN" sz="24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PRIMARY KEY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author_name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 VARCHAR2(30)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We </a:t>
            </a:r>
            <a:r>
              <a:rPr lang="en-IN" sz="2400" b="1" dirty="0">
                <a:solidFill>
                  <a:srgbClr val="C00000"/>
                </a:solidFill>
              </a:rPr>
              <a:t>specify</a:t>
            </a:r>
            <a:r>
              <a:rPr lang="en-IN" sz="2400" dirty="0"/>
              <a:t> the clause </a:t>
            </a:r>
            <a:r>
              <a:rPr lang="en-IN" sz="2400" b="1" dirty="0">
                <a:solidFill>
                  <a:srgbClr val="00B050"/>
                </a:solidFill>
              </a:rPr>
              <a:t>On Delete Cascade </a:t>
            </a:r>
            <a:r>
              <a:rPr lang="en-IN" sz="2400" dirty="0"/>
              <a:t>along with the definition of </a:t>
            </a:r>
            <a:r>
              <a:rPr lang="en-IN" sz="2400" b="1" dirty="0">
                <a:solidFill>
                  <a:srgbClr val="7030A0"/>
                </a:solidFill>
              </a:rPr>
              <a:t>foreign key </a:t>
            </a:r>
            <a:r>
              <a:rPr lang="en-IN" sz="2400" dirty="0"/>
              <a:t>and as </a:t>
            </a:r>
            <a:r>
              <a:rPr lang="en-IN" sz="2400" b="1" dirty="0">
                <a:solidFill>
                  <a:srgbClr val="002060"/>
                </a:solidFill>
              </a:rPr>
              <a:t>mentioned previously</a:t>
            </a:r>
            <a:r>
              <a:rPr lang="en-IN" sz="2400" dirty="0"/>
              <a:t>, we define a </a:t>
            </a:r>
            <a:r>
              <a:rPr lang="en-IN" sz="2400" b="1" dirty="0">
                <a:solidFill>
                  <a:srgbClr val="7030A0"/>
                </a:solidFill>
              </a:rPr>
              <a:t>foreign key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child table</a:t>
            </a:r>
            <a:r>
              <a:rPr lang="en-IN" sz="2400" dirty="0"/>
              <a:t>. 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BOOKS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 NUMBER(3),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 VARCHAR2(30),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book_price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 NUMBER(3),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book_author_id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 NUMBER(3)  </a:t>
            </a:r>
            <a:r>
              <a:rPr lang="en-IN" sz="2400" b="1" dirty="0">
                <a:solidFill>
                  <a:srgbClr val="002060"/>
                </a:solidFill>
              </a:rPr>
              <a:t>CONSTRAINT     	</a:t>
            </a:r>
            <a:r>
              <a:rPr lang="en-IN" sz="2400" b="1" dirty="0" err="1">
                <a:solidFill>
                  <a:srgbClr val="002060"/>
                </a:solidFill>
              </a:rPr>
              <a:t>bok_ai_fk</a:t>
            </a:r>
            <a:r>
              <a:rPr lang="en-IN" sz="2400" b="1" dirty="0">
                <a:solidFill>
                  <a:srgbClr val="002060"/>
                </a:solidFill>
              </a:rPr>
              <a:t>  REFERENCES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 author(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author_id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		</a:t>
            </a:r>
            <a:r>
              <a:rPr lang="en-IN" sz="2400" b="1" dirty="0">
                <a:solidFill>
                  <a:srgbClr val="002060"/>
                </a:solidFill>
              </a:rPr>
              <a:t>ON DELETE CASCADE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On Delete Set Null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FOREIGN KEY </a:t>
            </a:r>
            <a:r>
              <a:rPr lang="en-IN" sz="2400" dirty="0"/>
              <a:t>with "</a:t>
            </a:r>
            <a:r>
              <a:rPr lang="en-IN" sz="2400" b="1" dirty="0">
                <a:solidFill>
                  <a:srgbClr val="C00000"/>
                </a:solidFill>
              </a:rPr>
              <a:t>on delete set null </a:t>
            </a:r>
            <a:r>
              <a:rPr lang="en-IN" sz="2400" dirty="0"/>
              <a:t>" means that if a </a:t>
            </a:r>
            <a:r>
              <a:rPr lang="en-IN" sz="2400" b="1" dirty="0">
                <a:solidFill>
                  <a:srgbClr val="00B050"/>
                </a:solidFill>
              </a:rPr>
              <a:t>record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7030A0"/>
                </a:solidFill>
              </a:rPr>
              <a:t>parent table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70C0"/>
                </a:solidFill>
              </a:rPr>
              <a:t>deleted</a:t>
            </a:r>
            <a:r>
              <a:rPr lang="en-IN" sz="2400" dirty="0"/>
              <a:t>, then the </a:t>
            </a:r>
            <a:r>
              <a:rPr lang="en-IN" sz="2400" b="1" dirty="0">
                <a:solidFill>
                  <a:srgbClr val="C00000"/>
                </a:solidFill>
              </a:rPr>
              <a:t>corresponding records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7030A0"/>
                </a:solidFill>
              </a:rPr>
              <a:t>child table </a:t>
            </a:r>
            <a:r>
              <a:rPr lang="en-IN" sz="2400" dirty="0"/>
              <a:t>will have the </a:t>
            </a:r>
            <a:r>
              <a:rPr lang="en-IN" sz="2400" b="1" dirty="0">
                <a:solidFill>
                  <a:srgbClr val="0070C0"/>
                </a:solidFill>
              </a:rPr>
              <a:t>FOREIGN KEY </a:t>
            </a:r>
            <a:r>
              <a:rPr lang="en-IN" sz="2400" dirty="0"/>
              <a:t>fields set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records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7030A0"/>
                </a:solidFill>
              </a:rPr>
              <a:t>child table </a:t>
            </a:r>
            <a:r>
              <a:rPr lang="en-IN" sz="2400" dirty="0"/>
              <a:t>will </a:t>
            </a:r>
            <a:r>
              <a:rPr lang="en-IN" sz="2400" b="1" dirty="0"/>
              <a:t>not</a:t>
            </a:r>
            <a:r>
              <a:rPr lang="en-IN" sz="2400" dirty="0"/>
              <a:t> be </a:t>
            </a:r>
            <a:r>
              <a:rPr lang="en-IN" sz="2400" b="1" dirty="0">
                <a:solidFill>
                  <a:srgbClr val="002060"/>
                </a:solidFill>
              </a:rPr>
              <a:t>deleted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FOREIGN KEY </a:t>
            </a:r>
            <a:r>
              <a:rPr lang="en-IN" sz="2400" dirty="0"/>
              <a:t>with a "</a:t>
            </a:r>
            <a:r>
              <a:rPr lang="en-IN" sz="2400" b="1" dirty="0">
                <a:solidFill>
                  <a:srgbClr val="C00000"/>
                </a:solidFill>
              </a:rPr>
              <a:t>on delete set null </a:t>
            </a:r>
            <a:r>
              <a:rPr lang="en-IN" sz="2400" dirty="0"/>
              <a:t>" can be </a:t>
            </a:r>
            <a:r>
              <a:rPr lang="en-IN" sz="2400" b="1" dirty="0">
                <a:solidFill>
                  <a:srgbClr val="7030A0"/>
                </a:solidFill>
              </a:rPr>
              <a:t>defined</a:t>
            </a:r>
            <a:r>
              <a:rPr lang="en-IN" sz="2400" dirty="0"/>
              <a:t> in either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IN" sz="2400" dirty="0"/>
              <a:t>statement or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ALTER TABLE </a:t>
            </a:r>
            <a:r>
              <a:rPr lang="en-IN" sz="2400" dirty="0"/>
              <a:t>statement.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AUTHORS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author_id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NUMBER(3)  </a:t>
            </a:r>
            <a:r>
              <a:rPr lang="en-IN" sz="2400" b="1" dirty="0">
                <a:solidFill>
                  <a:srgbClr val="002060"/>
                </a:solidFill>
              </a:rPr>
              <a:t>CONSTRAINT  </a:t>
            </a:r>
            <a:r>
              <a:rPr lang="en-IN" sz="2400" b="1" dirty="0" err="1">
                <a:solidFill>
                  <a:srgbClr val="002060"/>
                </a:solidFill>
              </a:rPr>
              <a:t>athr_aid_pk</a:t>
            </a:r>
            <a:endParaRPr lang="en-IN" sz="24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PRIMARY KEY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author_name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 VARCHAR2(30)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Table BOOKS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 NUMBER(3),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book_title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 VARCHAR2(30),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book_price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 NUMBER(3),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  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book_author_id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 NUMBER(3)  </a:t>
            </a:r>
            <a:r>
              <a:rPr lang="en-IN" sz="2400" b="1" dirty="0">
                <a:solidFill>
                  <a:srgbClr val="002060"/>
                </a:solidFill>
              </a:rPr>
              <a:t>CONSTRAINT     </a:t>
            </a:r>
            <a:r>
              <a:rPr lang="en-IN" sz="2400" b="1" dirty="0" err="1">
                <a:solidFill>
                  <a:srgbClr val="002060"/>
                </a:solidFill>
              </a:rPr>
              <a:t>bok_ai_fk</a:t>
            </a:r>
            <a:r>
              <a:rPr lang="en-IN" sz="2400" b="1" dirty="0">
                <a:solidFill>
                  <a:srgbClr val="002060"/>
                </a:solidFill>
              </a:rPr>
              <a:t>    	 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	          REFERENCES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 author(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author_id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 		</a:t>
            </a:r>
            <a:r>
              <a:rPr lang="en-IN" sz="2400" b="1" dirty="0">
                <a:solidFill>
                  <a:srgbClr val="002060"/>
                </a:solidFill>
              </a:rPr>
              <a:t>ON DELETE SET NULL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One of the </a:t>
            </a:r>
            <a:r>
              <a:rPr lang="en-IN" sz="2400" b="1" dirty="0">
                <a:solidFill>
                  <a:srgbClr val="0070C0"/>
                </a:solidFill>
              </a:rPr>
              <a:t>core functions </a:t>
            </a:r>
            <a:r>
              <a:rPr lang="en-IN" sz="2400" dirty="0"/>
              <a:t>of any </a:t>
            </a:r>
            <a:r>
              <a:rPr lang="en-IN" sz="2400" b="1" dirty="0">
                <a:solidFill>
                  <a:srgbClr val="C00000"/>
                </a:solidFill>
              </a:rPr>
              <a:t>Database Management System</a:t>
            </a:r>
            <a:r>
              <a:rPr lang="en-IN" sz="2400" dirty="0"/>
              <a:t> is to ensure the </a:t>
            </a:r>
            <a:r>
              <a:rPr lang="en-IN" sz="2400" b="1" dirty="0">
                <a:solidFill>
                  <a:srgbClr val="0070C0"/>
                </a:solidFill>
              </a:rPr>
              <a:t>integrity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data</a:t>
            </a:r>
            <a:r>
              <a:rPr lang="en-IN" sz="2400" dirty="0"/>
              <a:t> during its </a:t>
            </a:r>
            <a:r>
              <a:rPr lang="en-IN" sz="2400" b="1" dirty="0">
                <a:solidFill>
                  <a:srgbClr val="7030A0"/>
                </a:solidFill>
              </a:rPr>
              <a:t>life cycle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Data Integrity</a:t>
            </a:r>
            <a:r>
              <a:rPr lang="en-IN" sz="2400" dirty="0"/>
              <a:t>, in </a:t>
            </a:r>
            <a:r>
              <a:rPr lang="en-IN" sz="2400" b="1" dirty="0">
                <a:solidFill>
                  <a:srgbClr val="00B050"/>
                </a:solidFill>
              </a:rPr>
              <a:t>simple terms</a:t>
            </a:r>
            <a:r>
              <a:rPr lang="en-IN" sz="2400" dirty="0"/>
              <a:t>, means that </a:t>
            </a:r>
            <a:r>
              <a:rPr lang="en-IN" sz="2400" b="1" dirty="0">
                <a:solidFill>
                  <a:srgbClr val="7030A0"/>
                </a:solidFill>
              </a:rPr>
              <a:t>data</a:t>
            </a:r>
            <a:r>
              <a:rPr lang="en-IN" sz="2400" dirty="0"/>
              <a:t> should remain</a:t>
            </a:r>
            <a:r>
              <a:rPr lang="en-IN" sz="2400" b="1" i="1" dirty="0"/>
              <a:t> ‘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consistent</a:t>
            </a:r>
            <a:r>
              <a:rPr lang="en-IN" sz="2400" b="1" i="1" dirty="0"/>
              <a:t>’</a:t>
            </a:r>
            <a:r>
              <a:rPr lang="en-IN" sz="2400" dirty="0"/>
              <a:t> and </a:t>
            </a:r>
            <a:r>
              <a:rPr lang="en-IN" sz="2400" b="1" i="1" dirty="0"/>
              <a:t>‘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accurate</a:t>
            </a:r>
            <a:r>
              <a:rPr lang="en-IN" sz="2400" b="1" i="1" dirty="0"/>
              <a:t>’</a:t>
            </a:r>
            <a:r>
              <a:rPr lang="en-IN" sz="2400" dirty="0"/>
              <a:t> as time goes by.</a:t>
            </a:r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“constraints”</a:t>
            </a:r>
            <a:r>
              <a:rPr lang="en-IN" sz="2400" dirty="0"/>
              <a:t> are a </a:t>
            </a:r>
            <a:r>
              <a:rPr lang="en-IN" sz="2400" b="1" dirty="0">
                <a:solidFill>
                  <a:srgbClr val="7030A0"/>
                </a:solidFill>
              </a:rPr>
              <a:t>facility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enforce rules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make sure</a:t>
            </a:r>
            <a:r>
              <a:rPr lang="en-IN" sz="2400" dirty="0"/>
              <a:t> that </a:t>
            </a:r>
            <a:r>
              <a:rPr lang="en-IN" sz="2400" b="1" dirty="0">
                <a:solidFill>
                  <a:srgbClr val="002060"/>
                </a:solidFill>
              </a:rPr>
              <a:t>only allowable data values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70C0"/>
                </a:solidFill>
              </a:rPr>
              <a:t>stored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7030A0"/>
                </a:solidFill>
              </a:rPr>
              <a:t>database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constraint</a:t>
            </a:r>
            <a:r>
              <a:rPr lang="en-IN" sz="2400" dirty="0"/>
              <a:t>, as the name suggests, puts 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estrictions/checks</a:t>
            </a:r>
            <a:r>
              <a:rPr lang="en-IN" sz="2400" dirty="0"/>
              <a:t> on the </a:t>
            </a:r>
            <a:r>
              <a:rPr lang="en-IN" sz="2400" b="1" dirty="0">
                <a:solidFill>
                  <a:srgbClr val="00B050"/>
                </a:solidFill>
              </a:rPr>
              <a:t>type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chemeClr val="accent1"/>
                </a:solidFill>
              </a:rPr>
              <a:t>value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2060"/>
                </a:solidFill>
              </a:rPr>
              <a:t>data</a:t>
            </a:r>
            <a:r>
              <a:rPr lang="en-IN" sz="2400" dirty="0"/>
              <a:t> that can be </a:t>
            </a:r>
            <a:r>
              <a:rPr lang="en-IN" sz="2400" b="1" dirty="0">
                <a:solidFill>
                  <a:srgbClr val="C00000"/>
                </a:solidFill>
              </a:rPr>
              <a:t>stored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7030A0"/>
                </a:solidFill>
              </a:rPr>
              <a:t>database </a:t>
            </a:r>
            <a:r>
              <a:rPr lang="en-IN" sz="2400" dirty="0"/>
              <a:t>table</a:t>
            </a: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There are </a:t>
            </a:r>
            <a:r>
              <a:rPr lang="en-IN" sz="2400" b="1" dirty="0">
                <a:solidFill>
                  <a:srgbClr val="0070C0"/>
                </a:solidFill>
              </a:rPr>
              <a:t>five</a:t>
            </a:r>
            <a:r>
              <a:rPr lang="en-IN" sz="2400" dirty="0"/>
              <a:t> types of </a:t>
            </a:r>
            <a:r>
              <a:rPr lang="en-IN" sz="2400" b="1" dirty="0">
                <a:solidFill>
                  <a:srgbClr val="C00000"/>
                </a:solidFill>
              </a:rPr>
              <a:t>Integrity Constraints </a:t>
            </a:r>
            <a:r>
              <a:rPr lang="en-IN" sz="2400" dirty="0"/>
              <a:t>available 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and they are :</a:t>
            </a:r>
          </a:p>
          <a:p>
            <a:pPr lvl="1"/>
            <a:endParaRPr lang="en-IN" sz="1900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Not Null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Check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Unique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Primary  Key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Foreign Key</a:t>
            </a:r>
            <a:endParaRPr lang="en-IN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Not Null: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By default </a:t>
            </a:r>
            <a:r>
              <a:rPr lang="en-IN" dirty="0"/>
              <a:t>all </a:t>
            </a:r>
            <a:r>
              <a:rPr lang="en-IN" b="1" dirty="0">
                <a:solidFill>
                  <a:srgbClr val="002060"/>
                </a:solidFill>
              </a:rPr>
              <a:t>columns </a:t>
            </a:r>
            <a:r>
              <a:rPr lang="en-IN" dirty="0"/>
              <a:t>in a </a:t>
            </a:r>
            <a:r>
              <a:rPr lang="en-IN" b="1" dirty="0">
                <a:solidFill>
                  <a:srgbClr val="0070C0"/>
                </a:solidFill>
              </a:rPr>
              <a:t>table</a:t>
            </a:r>
            <a:r>
              <a:rPr lang="en-IN" dirty="0"/>
              <a:t> can contain </a:t>
            </a:r>
            <a:r>
              <a:rPr lang="en-IN" b="1" dirty="0">
                <a:solidFill>
                  <a:srgbClr val="C00000"/>
                </a:solidFill>
              </a:rPr>
              <a:t>NULL</a:t>
            </a:r>
            <a:r>
              <a:rPr lang="en-IN" dirty="0"/>
              <a:t> values.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If we want to </a:t>
            </a:r>
            <a:r>
              <a:rPr lang="en-IN" b="1" dirty="0">
                <a:solidFill>
                  <a:srgbClr val="00B050"/>
                </a:solidFill>
              </a:rPr>
              <a:t>ensure</a:t>
            </a:r>
            <a:r>
              <a:rPr lang="en-IN" dirty="0"/>
              <a:t> that a </a:t>
            </a:r>
            <a:r>
              <a:rPr lang="en-IN" b="1" dirty="0">
                <a:solidFill>
                  <a:srgbClr val="002060"/>
                </a:solidFill>
              </a:rPr>
              <a:t>column</a:t>
            </a:r>
            <a:r>
              <a:rPr lang="en-IN" dirty="0"/>
              <a:t> must </a:t>
            </a:r>
            <a:r>
              <a:rPr lang="en-IN" b="1" dirty="0">
                <a:solidFill>
                  <a:srgbClr val="C00000"/>
                </a:solidFill>
              </a:rPr>
              <a:t>always have a value</a:t>
            </a:r>
            <a:r>
              <a:rPr lang="en-IN" dirty="0"/>
              <a:t>, i.e. it should not be </a:t>
            </a:r>
            <a:r>
              <a:rPr lang="en-IN" b="1" dirty="0">
                <a:solidFill>
                  <a:srgbClr val="7030A0"/>
                </a:solidFill>
              </a:rPr>
              <a:t>left blank</a:t>
            </a:r>
            <a:r>
              <a:rPr lang="en-IN" dirty="0"/>
              <a:t>, then we have to define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NOT NULL </a:t>
            </a:r>
            <a:r>
              <a:rPr lang="en-IN" dirty="0"/>
              <a:t>constraint on it.</a:t>
            </a:r>
          </a:p>
          <a:p>
            <a:pPr lvl="1"/>
            <a:endParaRPr lang="en-US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database</a:t>
            </a:r>
            <a:r>
              <a:rPr lang="en-IN" dirty="0"/>
              <a:t> will </a:t>
            </a:r>
            <a:r>
              <a:rPr lang="en-IN" b="1" dirty="0">
                <a:solidFill>
                  <a:schemeClr val="accent1"/>
                </a:solidFill>
              </a:rPr>
              <a:t>throw an error </a:t>
            </a: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NULL values </a:t>
            </a:r>
            <a:r>
              <a:rPr lang="en-IN" dirty="0"/>
              <a:t>are entered in the column which has </a:t>
            </a:r>
            <a:r>
              <a:rPr lang="en-IN" b="1" dirty="0">
                <a:solidFill>
                  <a:srgbClr val="0070C0"/>
                </a:solidFill>
              </a:rPr>
              <a:t>NOT NULL </a:t>
            </a:r>
            <a:r>
              <a:rPr lang="en-IN" dirty="0"/>
              <a:t>applied on it.</a:t>
            </a:r>
          </a:p>
          <a:p>
            <a:pPr lvl="1"/>
            <a:endParaRPr lang="en-IN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Check: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Use the </a:t>
            </a:r>
            <a:r>
              <a:rPr lang="en-IN" b="1" dirty="0">
                <a:solidFill>
                  <a:srgbClr val="C00000"/>
                </a:solidFill>
              </a:rPr>
              <a:t>CHECK CONSTRAINT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validate</a:t>
            </a:r>
            <a:r>
              <a:rPr lang="en-IN" dirty="0"/>
              <a:t> values </a:t>
            </a:r>
            <a:r>
              <a:rPr lang="en-IN" b="1" dirty="0">
                <a:solidFill>
                  <a:srgbClr val="002060"/>
                </a:solidFill>
              </a:rPr>
              <a:t>entered into </a:t>
            </a:r>
            <a:r>
              <a:rPr lang="en-IN" dirty="0"/>
              <a:t>a </a:t>
            </a:r>
            <a:r>
              <a:rPr lang="en-IN" b="1" dirty="0">
                <a:solidFill>
                  <a:srgbClr val="00B050"/>
                </a:solidFill>
              </a:rPr>
              <a:t>column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For example , in </a:t>
            </a:r>
            <a:r>
              <a:rPr lang="en-IN" b="1" dirty="0">
                <a:solidFill>
                  <a:srgbClr val="0070C0"/>
                </a:solidFill>
              </a:rPr>
              <a:t>EMP </a:t>
            </a:r>
            <a:r>
              <a:rPr lang="en-IN" dirty="0"/>
              <a:t>table we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might not want </a:t>
            </a:r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SALARY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to be </a:t>
            </a:r>
            <a:r>
              <a:rPr lang="en-IN" b="1" dirty="0">
                <a:solidFill>
                  <a:srgbClr val="7030A0"/>
                </a:solidFill>
              </a:rPr>
              <a:t>NEGATIVE.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For such situations we define a </a:t>
            </a:r>
            <a:r>
              <a:rPr lang="en-IN" b="1" dirty="0">
                <a:solidFill>
                  <a:srgbClr val="C00000"/>
                </a:solidFill>
              </a:rPr>
              <a:t>CHECK</a:t>
            </a:r>
            <a:r>
              <a:rPr lang="en-IN" dirty="0"/>
              <a:t> constraint </a:t>
            </a:r>
            <a:endParaRPr lang="en-IN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Unique: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 </a:t>
            </a:r>
            <a:r>
              <a:rPr lang="en-IN" b="1" dirty="0">
                <a:solidFill>
                  <a:srgbClr val="C00000"/>
                </a:solidFill>
              </a:rPr>
              <a:t>UNIQUE</a:t>
            </a:r>
            <a:r>
              <a:rPr lang="en-IN" dirty="0"/>
              <a:t>  integrity constraint requires that </a:t>
            </a:r>
            <a:r>
              <a:rPr lang="en-IN" b="1" dirty="0">
                <a:solidFill>
                  <a:srgbClr val="7030A0"/>
                </a:solidFill>
              </a:rPr>
              <a:t>every value </a:t>
            </a:r>
            <a:r>
              <a:rPr lang="en-IN" dirty="0"/>
              <a:t>in a </a:t>
            </a:r>
            <a:r>
              <a:rPr lang="en-IN" b="1" dirty="0">
                <a:solidFill>
                  <a:srgbClr val="00B050"/>
                </a:solidFill>
              </a:rPr>
              <a:t>column</a:t>
            </a:r>
            <a:r>
              <a:rPr lang="en-IN" dirty="0"/>
              <a:t> or </a:t>
            </a:r>
            <a:r>
              <a:rPr lang="en-IN" b="1" dirty="0">
                <a:solidFill>
                  <a:srgbClr val="00B050"/>
                </a:solidFill>
              </a:rPr>
              <a:t>set of columns </a:t>
            </a:r>
            <a:r>
              <a:rPr lang="en-IN" dirty="0"/>
              <a:t>(key) be </a:t>
            </a:r>
            <a:r>
              <a:rPr lang="en-IN" b="1" dirty="0">
                <a:solidFill>
                  <a:srgbClr val="7030A0"/>
                </a:solidFill>
              </a:rPr>
              <a:t>unique</a:t>
            </a:r>
            <a:r>
              <a:rPr lang="en-IN" dirty="0"/>
              <a:t>—that is, </a:t>
            </a:r>
            <a:r>
              <a:rPr lang="en-IN" b="1" dirty="0">
                <a:solidFill>
                  <a:srgbClr val="0070C0"/>
                </a:solidFill>
              </a:rPr>
              <a:t>no two rows </a:t>
            </a:r>
            <a:r>
              <a:rPr lang="en-IN" dirty="0"/>
              <a:t>of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dirty="0"/>
              <a:t> have </a:t>
            </a:r>
            <a:r>
              <a:rPr lang="en-IN" b="1" dirty="0">
                <a:solidFill>
                  <a:srgbClr val="0070C0"/>
                </a:solidFill>
              </a:rPr>
              <a:t>duplicate values </a:t>
            </a:r>
            <a:r>
              <a:rPr lang="en-IN" dirty="0"/>
              <a:t>in a </a:t>
            </a:r>
            <a:r>
              <a:rPr lang="en-IN" b="1" dirty="0">
                <a:solidFill>
                  <a:srgbClr val="002060"/>
                </a:solidFill>
              </a:rPr>
              <a:t>specified column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set of columns.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example in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dirty="0"/>
              <a:t> called  </a:t>
            </a:r>
            <a:r>
              <a:rPr lang="en-US" b="1" dirty="0">
                <a:solidFill>
                  <a:srgbClr val="0070C0"/>
                </a:solidFill>
              </a:rPr>
              <a:t>STUDENTS</a:t>
            </a:r>
            <a:r>
              <a:rPr lang="en-US" dirty="0"/>
              <a:t> , the </a:t>
            </a:r>
            <a:r>
              <a:rPr lang="en-US" b="1" dirty="0">
                <a:solidFill>
                  <a:srgbClr val="00B050"/>
                </a:solidFill>
              </a:rPr>
              <a:t>column</a:t>
            </a:r>
            <a:r>
              <a:rPr lang="en-US" dirty="0"/>
              <a:t> called </a:t>
            </a:r>
            <a:r>
              <a:rPr lang="en-US" b="1" dirty="0">
                <a:solidFill>
                  <a:srgbClr val="002060"/>
                </a:solidFill>
              </a:rPr>
              <a:t>PROJECT_TITLE</a:t>
            </a:r>
            <a:r>
              <a:rPr lang="en-US" dirty="0"/>
              <a:t> must be created with </a:t>
            </a:r>
            <a:r>
              <a:rPr lang="en-US" b="1" dirty="0">
                <a:solidFill>
                  <a:srgbClr val="C00000"/>
                </a:solidFill>
              </a:rPr>
              <a:t>UNIQUE</a:t>
            </a:r>
            <a:r>
              <a:rPr lang="en-US" dirty="0"/>
              <a:t> constraint as we </a:t>
            </a:r>
            <a:r>
              <a:rPr lang="en-US" b="1" dirty="0">
                <a:solidFill>
                  <a:srgbClr val="7030A0"/>
                </a:solidFill>
              </a:rPr>
              <a:t>don’t want two students </a:t>
            </a:r>
            <a:r>
              <a:rPr lang="en-US" dirty="0"/>
              <a:t>to have the </a:t>
            </a:r>
            <a:r>
              <a:rPr lang="en-US" b="1" dirty="0">
                <a:solidFill>
                  <a:srgbClr val="0070C0"/>
                </a:solidFill>
              </a:rPr>
              <a:t>same Project Title</a:t>
            </a:r>
            <a:r>
              <a:rPr lang="en-US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However ,  </a:t>
            </a:r>
            <a:r>
              <a:rPr lang="en-IN" b="1" dirty="0">
                <a:solidFill>
                  <a:srgbClr val="0070C0"/>
                </a:solidFill>
              </a:rPr>
              <a:t>NULL </a:t>
            </a:r>
            <a:r>
              <a:rPr lang="en-IN" dirty="0"/>
              <a:t>value is still </a:t>
            </a:r>
            <a:r>
              <a:rPr lang="en-IN" b="1" dirty="0">
                <a:solidFill>
                  <a:srgbClr val="00B050"/>
                </a:solidFill>
              </a:rPr>
              <a:t>allowed.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Types Of Constraints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Primary Key: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PRIMARY KEY </a:t>
            </a:r>
            <a:r>
              <a:rPr lang="en-IN" dirty="0"/>
              <a:t>constraint is a </a:t>
            </a:r>
            <a:r>
              <a:rPr lang="en-IN" b="1" dirty="0">
                <a:solidFill>
                  <a:srgbClr val="7030A0"/>
                </a:solidFill>
              </a:rPr>
              <a:t>combination</a:t>
            </a:r>
            <a:r>
              <a:rPr lang="en-IN" dirty="0"/>
              <a:t> of </a:t>
            </a:r>
            <a:r>
              <a:rPr lang="en-IN" b="1" dirty="0">
                <a:solidFill>
                  <a:srgbClr val="C00000"/>
                </a:solidFill>
              </a:rPr>
              <a:t>NOT NULL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UNIQUE</a:t>
            </a:r>
            <a:r>
              <a:rPr lang="en-IN" dirty="0"/>
              <a:t> constraints.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column</a:t>
            </a:r>
            <a:r>
              <a:rPr lang="en-IN" dirty="0"/>
              <a:t> or the </a:t>
            </a:r>
            <a:r>
              <a:rPr lang="en-IN" b="1" dirty="0">
                <a:solidFill>
                  <a:srgbClr val="00B050"/>
                </a:solidFill>
              </a:rPr>
              <a:t>set of columns </a:t>
            </a:r>
            <a:r>
              <a:rPr lang="en-IN" dirty="0"/>
              <a:t>on which </a:t>
            </a:r>
            <a:r>
              <a:rPr lang="en-IN" b="1" dirty="0">
                <a:solidFill>
                  <a:srgbClr val="C00000"/>
                </a:solidFill>
              </a:rPr>
              <a:t>PRIMARY KEY </a:t>
            </a:r>
            <a:r>
              <a:rPr lang="en-IN" dirty="0"/>
              <a:t>is defined will allow only </a:t>
            </a:r>
            <a:r>
              <a:rPr lang="en-IN" b="1" dirty="0">
                <a:solidFill>
                  <a:srgbClr val="002060"/>
                </a:solidFill>
              </a:rPr>
              <a:t>UNIQUE</a:t>
            </a:r>
            <a:r>
              <a:rPr lang="en-IN" dirty="0"/>
              <a:t> and </a:t>
            </a:r>
            <a:r>
              <a:rPr lang="en-IN" b="1" dirty="0">
                <a:solidFill>
                  <a:srgbClr val="002060"/>
                </a:solidFill>
              </a:rPr>
              <a:t>NOT NULL </a:t>
            </a:r>
            <a:r>
              <a:rPr lang="en-IN" dirty="0"/>
              <a:t>values.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However </a:t>
            </a:r>
            <a:r>
              <a:rPr lang="en-US" b="1" dirty="0">
                <a:solidFill>
                  <a:srgbClr val="C00000"/>
                </a:solidFill>
              </a:rPr>
              <a:t>PRIMARY KEY </a:t>
            </a:r>
            <a:r>
              <a:rPr lang="en-US" dirty="0"/>
              <a:t>itself has a </a:t>
            </a:r>
            <a:r>
              <a:rPr lang="en-US" b="1" dirty="0">
                <a:solidFill>
                  <a:srgbClr val="0070C0"/>
                </a:solidFill>
              </a:rPr>
              <a:t>constraint</a:t>
            </a:r>
            <a:r>
              <a:rPr lang="en-US" dirty="0"/>
              <a:t> that in a </a:t>
            </a:r>
            <a:r>
              <a:rPr lang="en-US" b="1" dirty="0">
                <a:solidFill>
                  <a:srgbClr val="7030A0"/>
                </a:solidFill>
              </a:rPr>
              <a:t>table</a:t>
            </a:r>
            <a:r>
              <a:rPr lang="en-US" dirty="0"/>
              <a:t> there can be only one </a:t>
            </a:r>
            <a:r>
              <a:rPr lang="en-US" b="1" dirty="0">
                <a:solidFill>
                  <a:srgbClr val="C00000"/>
                </a:solidFill>
              </a:rPr>
              <a:t>PRIMARY KEY </a:t>
            </a:r>
            <a:r>
              <a:rPr lang="en-US" dirty="0"/>
              <a:t>constraint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7789</TotalTime>
  <Words>1704</Words>
  <Application>Microsoft Office PowerPoint</Application>
  <PresentationFormat>On-screen Show (4:3)</PresentationFormat>
  <Paragraphs>254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Introduction To Constraints</vt:lpstr>
      <vt:lpstr> Introduction To Constraints</vt:lpstr>
      <vt:lpstr> Types Of Constraints</vt:lpstr>
      <vt:lpstr> Types Of Constraints</vt:lpstr>
      <vt:lpstr> Types Of Constraints</vt:lpstr>
      <vt:lpstr> Types Of Constraints</vt:lpstr>
      <vt:lpstr> Types Of Constraints</vt:lpstr>
      <vt:lpstr> Types Of Constraints</vt:lpstr>
      <vt:lpstr> Types Of Constraints</vt:lpstr>
      <vt:lpstr> Techniques Of Applying  Constraints</vt:lpstr>
      <vt:lpstr> Syntax Of Applying  Column Level Constraints</vt:lpstr>
      <vt:lpstr> Exercise</vt:lpstr>
      <vt:lpstr> Solution</vt:lpstr>
      <vt:lpstr> Exercise</vt:lpstr>
      <vt:lpstr> Solution</vt:lpstr>
      <vt:lpstr> Syntax Of Referential  Constraint At Column Level</vt:lpstr>
      <vt:lpstr> Example</vt:lpstr>
      <vt:lpstr> Example</vt:lpstr>
      <vt:lpstr> Points To Understand</vt:lpstr>
      <vt:lpstr> Points To Understand</vt:lpstr>
      <vt:lpstr> Points To Understand</vt:lpstr>
      <vt:lpstr> On Delete Cascade</vt:lpstr>
      <vt:lpstr> Example</vt:lpstr>
      <vt:lpstr> Example</vt:lpstr>
      <vt:lpstr> Example</vt:lpstr>
      <vt:lpstr> On Delete Set Null</vt:lpstr>
      <vt:lpstr>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698</cp:revision>
  <dcterms:created xsi:type="dcterms:W3CDTF">2015-12-21T13:46:48Z</dcterms:created>
  <dcterms:modified xsi:type="dcterms:W3CDTF">2021-10-25T08:52:32Z</dcterms:modified>
</cp:coreProperties>
</file>