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575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48" r:id="rId13"/>
    <p:sldId id="863" r:id="rId14"/>
    <p:sldId id="864" r:id="rId15"/>
    <p:sldId id="837" r:id="rId16"/>
    <p:sldId id="8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2B77F4F-590F-4154-993B-FD571D4EF934}"/>
    <pc:docChg chg="delSld">
      <pc:chgData name="Sharma Computer Academy" userId="08476b32c11f4418" providerId="LiveId" clId="{C2B77F4F-590F-4154-993B-FD571D4EF934}" dt="2021-10-23T11:30:18.921" v="0" actId="47"/>
      <pc:docMkLst>
        <pc:docMk/>
      </pc:docMkLst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49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50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51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66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67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68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69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0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1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2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3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4"/>
        </pc:sldMkLst>
      </pc:sldChg>
      <pc:sldChg chg="del">
        <pc:chgData name="Sharma Computer Academy" userId="08476b32c11f4418" providerId="LiveId" clId="{C2B77F4F-590F-4154-993B-FD571D4EF934}" dt="2021-10-23T11:30:18.921" v="0" actId="47"/>
        <pc:sldMkLst>
          <pc:docMk/>
          <pc:sldMk cId="0" sldId="8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It is </a:t>
            </a:r>
            <a:r>
              <a:rPr lang="en-IN" b="1" dirty="0">
                <a:solidFill>
                  <a:srgbClr val="0070C0"/>
                </a:solidFill>
              </a:rPr>
              <a:t>frequently required </a:t>
            </a:r>
            <a:r>
              <a:rPr lang="en-IN" dirty="0"/>
              <a:t>that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 in one table </a:t>
            </a:r>
            <a:r>
              <a:rPr lang="en-IN" dirty="0"/>
              <a:t>should be </a:t>
            </a:r>
            <a:r>
              <a:rPr lang="en-IN" b="1" dirty="0">
                <a:solidFill>
                  <a:srgbClr val="00B050"/>
                </a:solidFill>
              </a:rPr>
              <a:t>validated </a:t>
            </a:r>
            <a:r>
              <a:rPr lang="en-IN" dirty="0"/>
              <a:t>by </a:t>
            </a:r>
            <a:r>
              <a:rPr lang="en-IN" b="1" dirty="0">
                <a:solidFill>
                  <a:srgbClr val="002060"/>
                </a:solidFill>
              </a:rPr>
              <a:t>comparing it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data</a:t>
            </a:r>
            <a:r>
              <a:rPr lang="en-IN" dirty="0"/>
              <a:t> in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another table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For example , if we </a:t>
            </a:r>
            <a:r>
              <a:rPr lang="en-IN" b="1" dirty="0">
                <a:solidFill>
                  <a:schemeClr val="accent1"/>
                </a:solidFill>
              </a:rPr>
              <a:t>add a new order </a:t>
            </a:r>
            <a:r>
              <a:rPr lang="en-IN" dirty="0"/>
              <a:t>in our </a:t>
            </a:r>
            <a:r>
              <a:rPr lang="en-IN" b="1" dirty="0">
                <a:solidFill>
                  <a:srgbClr val="7030A0"/>
                </a:solidFill>
              </a:rPr>
              <a:t>ORDERS</a:t>
            </a:r>
            <a:r>
              <a:rPr lang="en-IN" dirty="0"/>
              <a:t> table, we must </a:t>
            </a:r>
            <a:r>
              <a:rPr lang="en-IN" b="1" dirty="0">
                <a:solidFill>
                  <a:schemeClr val="accent1"/>
                </a:solidFill>
              </a:rPr>
              <a:t>cross-check</a:t>
            </a:r>
            <a:r>
              <a:rPr lang="en-IN" dirty="0"/>
              <a:t> that a </a:t>
            </a:r>
            <a:r>
              <a:rPr lang="en-IN" b="1" dirty="0">
                <a:solidFill>
                  <a:srgbClr val="0070C0"/>
                </a:solidFill>
              </a:rPr>
              <a:t>valid product </a:t>
            </a:r>
            <a:r>
              <a:rPr lang="en-IN" dirty="0"/>
              <a:t>corresponding to this order is present in our </a:t>
            </a:r>
            <a:r>
              <a:rPr lang="en-IN" b="1" dirty="0">
                <a:solidFill>
                  <a:srgbClr val="7030A0"/>
                </a:solidFill>
              </a:rPr>
              <a:t>PRODUCTS</a:t>
            </a:r>
            <a:r>
              <a:rPr lang="en-IN" dirty="0"/>
              <a:t> table.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achieve</a:t>
            </a:r>
            <a:r>
              <a:rPr lang="en-IN" dirty="0"/>
              <a:t> this kind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 integrity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FOREIGN KEY </a:t>
            </a:r>
            <a:r>
              <a:rPr lang="en-IN" dirty="0"/>
              <a:t>constraint is used. This type of validation is also known as </a:t>
            </a:r>
            <a:r>
              <a:rPr lang="en-IN" b="1" dirty="0">
                <a:solidFill>
                  <a:srgbClr val="C00000"/>
                </a:solidFill>
              </a:rPr>
              <a:t>REFERENTIAL INTEGRITY.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FOREIGN KEY </a:t>
            </a:r>
            <a:r>
              <a:rPr lang="en-IN" dirty="0"/>
              <a:t>constraint always makes </a:t>
            </a:r>
            <a:r>
              <a:rPr lang="en-IN" b="1" dirty="0">
                <a:solidFill>
                  <a:srgbClr val="0070C0"/>
                </a:solidFill>
              </a:rPr>
              <a:t>reference</a:t>
            </a:r>
            <a:r>
              <a:rPr lang="en-IN" dirty="0"/>
              <a:t> to a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or a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 of other </a:t>
            </a:r>
            <a:r>
              <a:rPr lang="en-IN" b="1" dirty="0">
                <a:solidFill>
                  <a:srgbClr val="00B050"/>
                </a:solidFill>
              </a:rPr>
              <a:t>tables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table</a:t>
            </a:r>
            <a:r>
              <a:rPr lang="en-IN" dirty="0"/>
              <a:t> that has a </a:t>
            </a:r>
            <a:r>
              <a:rPr lang="en-IN" b="1" dirty="0">
                <a:solidFill>
                  <a:srgbClr val="7030A0"/>
                </a:solidFill>
              </a:rPr>
              <a:t>FOREIGN KEY </a:t>
            </a:r>
            <a:r>
              <a:rPr lang="en-IN" dirty="0"/>
              <a:t>defined is called  </a:t>
            </a:r>
            <a:r>
              <a:rPr lang="en-IN" b="1" dirty="0">
                <a:solidFill>
                  <a:srgbClr val="0070C0"/>
                </a:solidFill>
              </a:rPr>
              <a:t>child table </a:t>
            </a:r>
            <a:r>
              <a:rPr lang="en-IN" dirty="0"/>
              <a:t>or </a:t>
            </a:r>
            <a:r>
              <a:rPr lang="en-IN" b="1" dirty="0">
                <a:solidFill>
                  <a:srgbClr val="0070C0"/>
                </a:solidFill>
              </a:rPr>
              <a:t>referencing table.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table</a:t>
            </a:r>
            <a:r>
              <a:rPr lang="en-IN" dirty="0"/>
              <a:t> that has a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 defined is called </a:t>
            </a:r>
            <a:r>
              <a:rPr lang="en-IN" b="1" dirty="0">
                <a:solidFill>
                  <a:srgbClr val="0070C0"/>
                </a:solidFill>
              </a:rPr>
              <a:t>parent table </a:t>
            </a:r>
            <a:r>
              <a:rPr lang="en-IN" dirty="0"/>
              <a:t>or </a:t>
            </a:r>
            <a:r>
              <a:rPr lang="en-IN" b="1" dirty="0">
                <a:solidFill>
                  <a:srgbClr val="0070C0"/>
                </a:solidFill>
              </a:rPr>
              <a:t>referenced table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Techniques Of Applying </a:t>
            </a:r>
            <a:br>
              <a:rPr lang="en-US" sz="3200" b="1" dirty="0"/>
            </a:br>
            <a:r>
              <a:rPr lang="en-US" sz="3200" b="1" dirty="0"/>
              <a:t>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allows us to </a:t>
            </a:r>
            <a:r>
              <a:rPr lang="en-US" sz="2400" b="1" dirty="0">
                <a:solidFill>
                  <a:schemeClr val="accent1"/>
                </a:solidFill>
              </a:rPr>
              <a:t>apply constraints </a:t>
            </a:r>
            <a:r>
              <a:rPr lang="en-US" sz="2400" dirty="0"/>
              <a:t>either at the </a:t>
            </a:r>
            <a:r>
              <a:rPr lang="en-US" sz="2400" b="1" dirty="0">
                <a:solidFill>
                  <a:srgbClr val="7030A0"/>
                </a:solidFill>
              </a:rPr>
              <a:t>COLUMN LEVEL</a:t>
            </a:r>
            <a:r>
              <a:rPr lang="en-US" sz="2400" dirty="0"/>
              <a:t> or at the </a:t>
            </a:r>
            <a:r>
              <a:rPr lang="en-US" sz="2400" b="1" dirty="0">
                <a:solidFill>
                  <a:srgbClr val="7030A0"/>
                </a:solidFill>
              </a:rPr>
              <a:t>TABLE LEVEL</a:t>
            </a:r>
            <a:endParaRPr lang="en-IN" sz="2400" b="1" dirty="0">
              <a:solidFill>
                <a:srgbClr val="7030A0"/>
              </a:solidFill>
            </a:endParaRPr>
          </a:p>
          <a:p>
            <a:pPr fontAlgn="base"/>
            <a:endParaRPr lang="en-IN" sz="2400" b="1" i="1" dirty="0"/>
          </a:p>
          <a:p>
            <a:pPr lvl="1" fontAlgn="base"/>
            <a:r>
              <a:rPr lang="en-IN" b="1" u="sng" dirty="0">
                <a:solidFill>
                  <a:srgbClr val="C00000"/>
                </a:solidFill>
              </a:rPr>
              <a:t>Column-level constraints </a:t>
            </a:r>
            <a:r>
              <a:rPr lang="en-IN" dirty="0"/>
              <a:t>Are </a:t>
            </a:r>
            <a:r>
              <a:rPr lang="en-IN" b="1" dirty="0">
                <a:solidFill>
                  <a:srgbClr val="002060"/>
                </a:solidFill>
              </a:rPr>
              <a:t>declared</a:t>
            </a:r>
            <a:r>
              <a:rPr lang="en-IN" dirty="0"/>
              <a:t> as </a:t>
            </a:r>
            <a:r>
              <a:rPr lang="en-IN" dirty="0">
                <a:solidFill>
                  <a:srgbClr val="0070C0"/>
                </a:solidFill>
              </a:rPr>
              <a:t>part </a:t>
            </a:r>
            <a:r>
              <a:rPr lang="en-IN" dirty="0"/>
              <a:t>of a </a:t>
            </a:r>
            <a:r>
              <a:rPr lang="en-IN" b="1" dirty="0">
                <a:solidFill>
                  <a:srgbClr val="00B050"/>
                </a:solidFill>
              </a:rPr>
              <a:t>column definition</a:t>
            </a:r>
            <a:r>
              <a:rPr lang="en-IN" dirty="0"/>
              <a:t> and apply only to that column. They are also called </a:t>
            </a:r>
            <a:r>
              <a:rPr lang="en-IN" b="1" dirty="0">
                <a:solidFill>
                  <a:srgbClr val="0070C0"/>
                </a:solidFill>
              </a:rPr>
              <a:t>INLINE CONSTRAINTS</a:t>
            </a:r>
          </a:p>
          <a:p>
            <a:pPr fontAlgn="base"/>
            <a:endParaRPr lang="en-IN" sz="2200" b="1" i="1" dirty="0"/>
          </a:p>
          <a:p>
            <a:pPr lvl="1" fontAlgn="base"/>
            <a:r>
              <a:rPr lang="en-IN" b="1" u="sng" dirty="0">
                <a:solidFill>
                  <a:srgbClr val="C00000"/>
                </a:solidFill>
              </a:rPr>
              <a:t>Table-level constraints </a:t>
            </a:r>
            <a:r>
              <a:rPr lang="en-IN" dirty="0"/>
              <a:t>Are </a:t>
            </a:r>
            <a:r>
              <a:rPr lang="en-IN" b="1" dirty="0">
                <a:solidFill>
                  <a:srgbClr val="002060"/>
                </a:solidFill>
              </a:rPr>
              <a:t>declared</a:t>
            </a:r>
            <a:r>
              <a:rPr lang="en-IN" dirty="0"/>
              <a:t> independently from any </a:t>
            </a:r>
            <a:r>
              <a:rPr lang="en-IN" b="1" dirty="0">
                <a:solidFill>
                  <a:srgbClr val="00B050"/>
                </a:solidFill>
              </a:rPr>
              <a:t>column definitions </a:t>
            </a:r>
            <a:r>
              <a:rPr lang="en-IN" dirty="0"/>
              <a:t>(traditionally, at the end of a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CREATE TABLE </a:t>
            </a:r>
            <a:r>
              <a:rPr lang="en-IN" dirty="0"/>
              <a:t>statement) and </a:t>
            </a:r>
            <a:r>
              <a:rPr lang="en-IN" b="1" dirty="0">
                <a:solidFill>
                  <a:srgbClr val="7030A0"/>
                </a:solidFill>
              </a:rPr>
              <a:t>may apply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0070C0"/>
                </a:solidFill>
              </a:rPr>
              <a:t>more</a:t>
            </a:r>
            <a:r>
              <a:rPr lang="en-IN" dirty="0"/>
              <a:t> columns in the table. A </a:t>
            </a:r>
            <a:r>
              <a:rPr lang="en-IN" b="1" dirty="0">
                <a:solidFill>
                  <a:srgbClr val="C00000"/>
                </a:solidFill>
              </a:rPr>
              <a:t>table constraint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required</a:t>
            </a:r>
            <a:r>
              <a:rPr lang="en-IN" dirty="0"/>
              <a:t> when we  wish to define a </a:t>
            </a:r>
            <a:r>
              <a:rPr lang="en-IN" b="1" dirty="0">
                <a:solidFill>
                  <a:schemeClr val="accent6"/>
                </a:solidFill>
              </a:rPr>
              <a:t>constraint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applies to </a:t>
            </a:r>
            <a:r>
              <a:rPr lang="en-IN" dirty="0"/>
              <a:t>more than </a:t>
            </a:r>
            <a:r>
              <a:rPr lang="en-IN" b="1" dirty="0">
                <a:solidFill>
                  <a:srgbClr val="0070C0"/>
                </a:solidFill>
              </a:rPr>
              <a:t>one column. </a:t>
            </a:r>
            <a:r>
              <a:rPr lang="en-IN" dirty="0">
                <a:solidFill>
                  <a:schemeClr val="tx1"/>
                </a:solidFill>
              </a:rPr>
              <a:t>They are also called</a:t>
            </a:r>
            <a:r>
              <a:rPr lang="en-IN" b="1" dirty="0">
                <a:solidFill>
                  <a:srgbClr val="0070C0"/>
                </a:solidFill>
              </a:rPr>
              <a:t> OUT OF LINE CONSTRAINTS</a:t>
            </a:r>
          </a:p>
          <a:p>
            <a:pPr lvl="1" fontAlgn="base"/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Applying </a:t>
            </a:r>
            <a:br>
              <a:rPr lang="en-US" sz="3200" b="1" dirty="0"/>
            </a:br>
            <a:r>
              <a:rPr lang="en-US" sz="3200" b="1" dirty="0"/>
              <a:t>Column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……….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35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Roll_No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</a:t>
                      </a:r>
                      <a:r>
                        <a:rPr lang="en-US" b="1" baseline="0" dirty="0"/>
                        <a:t> accept repeating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/>
                        <a:t>Percentage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STUDENTS(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Roll_No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NUMBER(3) </a:t>
            </a:r>
            <a:r>
              <a:rPr lang="en-US" sz="2400" b="1" dirty="0">
                <a:solidFill>
                  <a:srgbClr val="002060"/>
                </a:solidFill>
              </a:rPr>
              <a:t>constraint ST_RN_UN UNIQUE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Name	     VARCHAR2(15) </a:t>
            </a:r>
            <a:r>
              <a:rPr lang="en-US" sz="2400" b="1" dirty="0">
                <a:solidFill>
                  <a:srgbClr val="002060"/>
                </a:solidFill>
              </a:rPr>
              <a:t>constraint ST_NM_NN NOT NULL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Per	     NUMBER(5,2)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VENDOR_MASTER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Vendor_Id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 KEY of the table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only accept Bhopal &amp; Indore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Applying Constraints At The Column Level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One of the </a:t>
            </a:r>
            <a:r>
              <a:rPr lang="en-IN" sz="2400" b="1" dirty="0">
                <a:solidFill>
                  <a:srgbClr val="0070C0"/>
                </a:solidFill>
              </a:rPr>
              <a:t>core functions </a:t>
            </a:r>
            <a:r>
              <a:rPr lang="en-IN" sz="2400" dirty="0"/>
              <a:t>of any </a:t>
            </a:r>
            <a:r>
              <a:rPr lang="en-IN" sz="2400" b="1" dirty="0">
                <a:solidFill>
                  <a:srgbClr val="C00000"/>
                </a:solidFill>
              </a:rPr>
              <a:t>Database Management System</a:t>
            </a:r>
            <a:r>
              <a:rPr lang="en-IN" sz="2400" dirty="0"/>
              <a:t> is to ensure the </a:t>
            </a:r>
            <a:r>
              <a:rPr lang="en-IN" sz="2400" b="1" dirty="0">
                <a:solidFill>
                  <a:srgbClr val="0070C0"/>
                </a:solidFill>
              </a:rPr>
              <a:t>integrity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data</a:t>
            </a:r>
            <a:r>
              <a:rPr lang="en-IN" sz="2400" dirty="0"/>
              <a:t> during its </a:t>
            </a:r>
            <a:r>
              <a:rPr lang="en-IN" sz="2400" b="1" dirty="0">
                <a:solidFill>
                  <a:srgbClr val="7030A0"/>
                </a:solidFill>
              </a:rPr>
              <a:t>life cycle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Data Integrity</a:t>
            </a:r>
            <a:r>
              <a:rPr lang="en-IN" sz="2400" dirty="0"/>
              <a:t>, in </a:t>
            </a:r>
            <a:r>
              <a:rPr lang="en-IN" sz="2400" b="1" dirty="0">
                <a:solidFill>
                  <a:srgbClr val="00B050"/>
                </a:solidFill>
              </a:rPr>
              <a:t>simple terms</a:t>
            </a:r>
            <a:r>
              <a:rPr lang="en-IN" sz="2400" dirty="0"/>
              <a:t>, means that </a:t>
            </a:r>
            <a:r>
              <a:rPr lang="en-IN" sz="2400" b="1" dirty="0">
                <a:solidFill>
                  <a:srgbClr val="7030A0"/>
                </a:solidFill>
              </a:rPr>
              <a:t>data</a:t>
            </a:r>
            <a:r>
              <a:rPr lang="en-IN" sz="2400" dirty="0"/>
              <a:t> should remain</a:t>
            </a:r>
            <a:r>
              <a:rPr lang="en-IN" sz="2400" b="1" i="1" dirty="0"/>
              <a:t> ‘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en-IN" sz="2400" b="1" i="1" dirty="0"/>
              <a:t>’</a:t>
            </a:r>
            <a:r>
              <a:rPr lang="en-IN" sz="2400" dirty="0"/>
              <a:t> and </a:t>
            </a:r>
            <a:r>
              <a:rPr lang="en-IN" sz="2400" b="1" i="1" dirty="0"/>
              <a:t>‘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accurate</a:t>
            </a:r>
            <a:r>
              <a:rPr lang="en-IN" sz="2400" b="1" i="1" dirty="0"/>
              <a:t>’</a:t>
            </a:r>
            <a:r>
              <a:rPr lang="en-IN" sz="2400" dirty="0"/>
              <a:t> as time goes by.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“constraints”</a:t>
            </a:r>
            <a:r>
              <a:rPr lang="en-IN" sz="2400" dirty="0"/>
              <a:t> are a </a:t>
            </a:r>
            <a:r>
              <a:rPr lang="en-IN" sz="2400" b="1" dirty="0">
                <a:solidFill>
                  <a:srgbClr val="7030A0"/>
                </a:solidFill>
              </a:rPr>
              <a:t>facility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enforce rules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make sure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002060"/>
                </a:solidFill>
              </a:rPr>
              <a:t>only allowable data values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database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constraint</a:t>
            </a:r>
            <a:r>
              <a:rPr lang="en-IN" sz="2400" dirty="0"/>
              <a:t>, as the name suggests, puts 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estrictions/checks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B050"/>
                </a:solidFill>
              </a:rPr>
              <a:t>type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chemeClr val="accent1"/>
                </a:solidFill>
              </a:rPr>
              <a:t>value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2060"/>
                </a:solidFill>
              </a:rPr>
              <a:t>data</a:t>
            </a:r>
            <a:r>
              <a:rPr lang="en-IN" sz="2400" dirty="0"/>
              <a:t> that can be </a:t>
            </a:r>
            <a:r>
              <a:rPr lang="en-IN" sz="2400" b="1" dirty="0">
                <a:solidFill>
                  <a:srgbClr val="C0000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database </a:t>
            </a:r>
            <a:r>
              <a:rPr lang="en-IN" sz="2400" dirty="0"/>
              <a:t>table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0070C0"/>
                </a:solidFill>
              </a:rPr>
              <a:t>five</a:t>
            </a:r>
            <a:r>
              <a:rPr lang="en-IN" sz="2400" dirty="0"/>
              <a:t> types of </a:t>
            </a:r>
            <a:r>
              <a:rPr lang="en-IN" sz="2400" b="1" dirty="0">
                <a:solidFill>
                  <a:srgbClr val="C00000"/>
                </a:solidFill>
              </a:rPr>
              <a:t>Integrity Constraints </a:t>
            </a:r>
            <a:r>
              <a:rPr lang="en-IN" sz="2400" dirty="0"/>
              <a:t>available 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and they are :</a:t>
            </a:r>
          </a:p>
          <a:p>
            <a:pPr lvl="1"/>
            <a:endParaRPr lang="en-IN" sz="1900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Not Null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Check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Unique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Primary  Key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Foreign Key</a:t>
            </a: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Not Null: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By default </a:t>
            </a: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columns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table</a:t>
            </a:r>
            <a:r>
              <a:rPr lang="en-IN" dirty="0"/>
              <a:t> can contain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  <a:r>
              <a:rPr lang="en-IN" dirty="0"/>
              <a:t> values.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If we want to </a:t>
            </a:r>
            <a:r>
              <a:rPr lang="en-IN" b="1" dirty="0">
                <a:solidFill>
                  <a:srgbClr val="00B050"/>
                </a:solidFill>
              </a:rPr>
              <a:t>ensure</a:t>
            </a:r>
            <a:r>
              <a:rPr lang="en-IN" dirty="0"/>
              <a:t> that a </a:t>
            </a:r>
            <a:r>
              <a:rPr lang="en-IN" b="1" dirty="0">
                <a:solidFill>
                  <a:srgbClr val="002060"/>
                </a:solidFill>
              </a:rPr>
              <a:t>column</a:t>
            </a:r>
            <a:r>
              <a:rPr lang="en-IN" dirty="0"/>
              <a:t> must </a:t>
            </a:r>
            <a:r>
              <a:rPr lang="en-IN" b="1" dirty="0">
                <a:solidFill>
                  <a:srgbClr val="C00000"/>
                </a:solidFill>
              </a:rPr>
              <a:t>always have a value</a:t>
            </a:r>
            <a:r>
              <a:rPr lang="en-IN" dirty="0"/>
              <a:t>, i.e. it should not be </a:t>
            </a:r>
            <a:r>
              <a:rPr lang="en-IN" b="1" dirty="0">
                <a:solidFill>
                  <a:srgbClr val="7030A0"/>
                </a:solidFill>
              </a:rPr>
              <a:t>left blank</a:t>
            </a:r>
            <a:r>
              <a:rPr lang="en-IN" dirty="0"/>
              <a:t>, then we have to define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 NULL </a:t>
            </a:r>
            <a:r>
              <a:rPr lang="en-IN" dirty="0"/>
              <a:t>constraint on it.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database</a:t>
            </a:r>
            <a:r>
              <a:rPr lang="en-IN" dirty="0"/>
              <a:t> will </a:t>
            </a:r>
            <a:r>
              <a:rPr lang="en-IN" b="1" dirty="0">
                <a:solidFill>
                  <a:schemeClr val="accent1"/>
                </a:solidFill>
              </a:rPr>
              <a:t>throw an error </a:t>
            </a: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NULL values </a:t>
            </a:r>
            <a:r>
              <a:rPr lang="en-IN" dirty="0"/>
              <a:t>are entered in the column which has </a:t>
            </a:r>
            <a:r>
              <a:rPr lang="en-IN" b="1" dirty="0">
                <a:solidFill>
                  <a:srgbClr val="0070C0"/>
                </a:solidFill>
              </a:rPr>
              <a:t>NOT NULL </a:t>
            </a:r>
            <a:r>
              <a:rPr lang="en-IN" dirty="0"/>
              <a:t>applied on it.</a:t>
            </a: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Check: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Use the </a:t>
            </a:r>
            <a:r>
              <a:rPr lang="en-IN" b="1" dirty="0">
                <a:solidFill>
                  <a:srgbClr val="C00000"/>
                </a:solidFill>
              </a:rPr>
              <a:t>CHECK CONSTRAINT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validate</a:t>
            </a:r>
            <a:r>
              <a:rPr lang="en-IN" dirty="0"/>
              <a:t> values </a:t>
            </a:r>
            <a:r>
              <a:rPr lang="en-IN" b="1" dirty="0">
                <a:solidFill>
                  <a:srgbClr val="002060"/>
                </a:solidFill>
              </a:rPr>
              <a:t>entered into </a:t>
            </a:r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 example , in </a:t>
            </a:r>
            <a:r>
              <a:rPr lang="en-IN" b="1" dirty="0">
                <a:solidFill>
                  <a:srgbClr val="0070C0"/>
                </a:solidFill>
              </a:rPr>
              <a:t>EMP </a:t>
            </a:r>
            <a:r>
              <a:rPr lang="en-IN" dirty="0"/>
              <a:t>table 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might not want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SALARY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7030A0"/>
                </a:solidFill>
              </a:rPr>
              <a:t>NEGATIVE.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 such situations we define a </a:t>
            </a:r>
            <a:r>
              <a:rPr lang="en-IN" b="1" dirty="0">
                <a:solidFill>
                  <a:srgbClr val="C00000"/>
                </a:solidFill>
              </a:rPr>
              <a:t>CHECK</a:t>
            </a:r>
            <a:r>
              <a:rPr lang="en-IN" dirty="0"/>
              <a:t> constraint </a:t>
            </a:r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Unique: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 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 integrity constraint requires that </a:t>
            </a:r>
            <a:r>
              <a:rPr lang="en-IN" b="1" dirty="0">
                <a:solidFill>
                  <a:srgbClr val="7030A0"/>
                </a:solidFill>
              </a:rPr>
              <a:t>every value </a:t>
            </a:r>
            <a:r>
              <a:rPr lang="en-IN" dirty="0"/>
              <a:t>in a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set of columns </a:t>
            </a:r>
            <a:r>
              <a:rPr lang="en-IN" dirty="0"/>
              <a:t>(key) be </a:t>
            </a:r>
            <a:r>
              <a:rPr lang="en-IN" b="1" dirty="0">
                <a:solidFill>
                  <a:srgbClr val="7030A0"/>
                </a:solidFill>
              </a:rPr>
              <a:t>unique</a:t>
            </a:r>
            <a:r>
              <a:rPr lang="en-IN" dirty="0"/>
              <a:t>—that is, </a:t>
            </a:r>
            <a:r>
              <a:rPr lang="en-IN" b="1" dirty="0">
                <a:solidFill>
                  <a:srgbClr val="0070C0"/>
                </a:solidFill>
              </a:rPr>
              <a:t>no two rows </a:t>
            </a:r>
            <a:r>
              <a:rPr lang="en-IN" dirty="0"/>
              <a:t>of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dirty="0"/>
              <a:t> have </a:t>
            </a:r>
            <a:r>
              <a:rPr lang="en-IN" b="1" dirty="0">
                <a:solidFill>
                  <a:srgbClr val="0070C0"/>
                </a:solidFill>
              </a:rPr>
              <a:t>duplicate values </a:t>
            </a:r>
            <a:r>
              <a:rPr lang="en-IN" dirty="0"/>
              <a:t>in a </a:t>
            </a:r>
            <a:r>
              <a:rPr lang="en-IN" b="1" dirty="0">
                <a:solidFill>
                  <a:srgbClr val="002060"/>
                </a:solidFill>
              </a:rPr>
              <a:t>specified column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set of columns.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 in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/>
              <a:t> called  </a:t>
            </a:r>
            <a:r>
              <a:rPr lang="en-US" b="1" dirty="0">
                <a:solidFill>
                  <a:srgbClr val="0070C0"/>
                </a:solidFill>
              </a:rPr>
              <a:t>STUDENTS</a:t>
            </a:r>
            <a:r>
              <a:rPr lang="en-US" dirty="0"/>
              <a:t> , the </a:t>
            </a:r>
            <a:r>
              <a:rPr lang="en-US" b="1" dirty="0">
                <a:solidFill>
                  <a:srgbClr val="00B050"/>
                </a:solidFill>
              </a:rPr>
              <a:t>column</a:t>
            </a:r>
            <a:r>
              <a:rPr lang="en-US" dirty="0"/>
              <a:t> called </a:t>
            </a:r>
            <a:r>
              <a:rPr lang="en-US" b="1" dirty="0">
                <a:solidFill>
                  <a:srgbClr val="002060"/>
                </a:solidFill>
              </a:rPr>
              <a:t>PROJECT_TITLE</a:t>
            </a:r>
            <a:r>
              <a:rPr lang="en-US" dirty="0"/>
              <a:t> must be created with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 constraint as we </a:t>
            </a:r>
            <a:r>
              <a:rPr lang="en-US" b="1" dirty="0">
                <a:solidFill>
                  <a:srgbClr val="7030A0"/>
                </a:solidFill>
              </a:rPr>
              <a:t>don’t want two students </a:t>
            </a:r>
            <a:r>
              <a:rPr lang="en-US" dirty="0"/>
              <a:t>to have the </a:t>
            </a:r>
            <a:r>
              <a:rPr lang="en-US" b="1" dirty="0">
                <a:solidFill>
                  <a:srgbClr val="0070C0"/>
                </a:solidFill>
              </a:rPr>
              <a:t>same Project Title</a:t>
            </a:r>
            <a:r>
              <a:rPr lang="en-US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However ,  </a:t>
            </a:r>
            <a:r>
              <a:rPr lang="en-IN" b="1" dirty="0">
                <a:solidFill>
                  <a:srgbClr val="0070C0"/>
                </a:solidFill>
              </a:rPr>
              <a:t>NULL </a:t>
            </a:r>
            <a:r>
              <a:rPr lang="en-IN" dirty="0"/>
              <a:t>value is still </a:t>
            </a:r>
            <a:r>
              <a:rPr lang="en-IN" b="1" dirty="0">
                <a:solidFill>
                  <a:srgbClr val="00B050"/>
                </a:solidFill>
              </a:rPr>
              <a:t>allowed.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Primary Key: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constraint is a </a:t>
            </a:r>
            <a:r>
              <a:rPr lang="en-IN" b="1" dirty="0">
                <a:solidFill>
                  <a:srgbClr val="7030A0"/>
                </a:solidFill>
              </a:rPr>
              <a:t>combination</a:t>
            </a:r>
            <a:r>
              <a:rPr lang="en-IN" dirty="0"/>
              <a:t> of </a:t>
            </a:r>
            <a:r>
              <a:rPr lang="en-IN" b="1" dirty="0">
                <a:solidFill>
                  <a:srgbClr val="C00000"/>
                </a:solidFill>
              </a:rPr>
              <a:t>NOT NULL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 or the </a:t>
            </a:r>
            <a:r>
              <a:rPr lang="en-IN" b="1" dirty="0">
                <a:solidFill>
                  <a:srgbClr val="00B050"/>
                </a:solidFill>
              </a:rPr>
              <a:t>set of columns </a:t>
            </a:r>
            <a:r>
              <a:rPr lang="en-IN" dirty="0"/>
              <a:t>on which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is defined will allow only </a:t>
            </a:r>
            <a:r>
              <a:rPr lang="en-IN" b="1" dirty="0">
                <a:solidFill>
                  <a:srgbClr val="002060"/>
                </a:solidFill>
              </a:rPr>
              <a:t>UNIQUE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NOT NULL </a:t>
            </a:r>
            <a:r>
              <a:rPr lang="en-IN" dirty="0"/>
              <a:t>values.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However </a:t>
            </a:r>
            <a:r>
              <a:rPr lang="en-US" b="1" dirty="0">
                <a:solidFill>
                  <a:srgbClr val="C00000"/>
                </a:solidFill>
              </a:rPr>
              <a:t>PRIMARY KEY </a:t>
            </a:r>
            <a:r>
              <a:rPr lang="en-US" dirty="0"/>
              <a:t>itself has a </a:t>
            </a:r>
            <a:r>
              <a:rPr lang="en-US" b="1" dirty="0">
                <a:solidFill>
                  <a:srgbClr val="0070C0"/>
                </a:solidFill>
              </a:rPr>
              <a:t>constraint</a:t>
            </a:r>
            <a:r>
              <a:rPr lang="en-US" dirty="0"/>
              <a:t> that in a </a:t>
            </a:r>
            <a:r>
              <a:rPr lang="en-US" b="1" dirty="0">
                <a:solidFill>
                  <a:srgbClr val="7030A0"/>
                </a:solidFill>
              </a:rPr>
              <a:t>table</a:t>
            </a:r>
            <a:r>
              <a:rPr lang="en-US" dirty="0"/>
              <a:t> there can be only one </a:t>
            </a:r>
            <a:r>
              <a:rPr lang="en-US" b="1" dirty="0">
                <a:solidFill>
                  <a:srgbClr val="C00000"/>
                </a:solidFill>
              </a:rPr>
              <a:t>PRIMARY KEY </a:t>
            </a:r>
            <a:r>
              <a:rPr lang="en-US" dirty="0"/>
              <a:t>constraint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7788</TotalTime>
  <Words>872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Constraints</vt:lpstr>
      <vt:lpstr> Introduction To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Techniques Of Applying  Constraints</vt:lpstr>
      <vt:lpstr> Syntax Of Applying  Column Level Constraints</vt:lpstr>
      <vt:lpstr> Exercise</vt:lpstr>
      <vt:lpstr> Solution</vt:lpstr>
      <vt:lpstr>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698</cp:revision>
  <dcterms:created xsi:type="dcterms:W3CDTF">2015-12-21T13:46:48Z</dcterms:created>
  <dcterms:modified xsi:type="dcterms:W3CDTF">2021-10-23T11:30:20Z</dcterms:modified>
</cp:coreProperties>
</file>