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575" r:id="rId4"/>
    <p:sldId id="876" r:id="rId5"/>
    <p:sldId id="894" r:id="rId6"/>
    <p:sldId id="912" r:id="rId7"/>
    <p:sldId id="913" r:id="rId8"/>
    <p:sldId id="914" r:id="rId9"/>
    <p:sldId id="915" r:id="rId10"/>
    <p:sldId id="916" r:id="rId11"/>
    <p:sldId id="926" r:id="rId12"/>
    <p:sldId id="917" r:id="rId13"/>
    <p:sldId id="893" r:id="rId14"/>
    <p:sldId id="895" r:id="rId15"/>
    <p:sldId id="918" r:id="rId16"/>
    <p:sldId id="919" r:id="rId17"/>
    <p:sldId id="920" r:id="rId18"/>
    <p:sldId id="921" r:id="rId19"/>
    <p:sldId id="922" r:id="rId20"/>
    <p:sldId id="923" r:id="rId21"/>
    <p:sldId id="924" r:id="rId22"/>
    <p:sldId id="925" r:id="rId23"/>
    <p:sldId id="896" r:id="rId24"/>
    <p:sldId id="92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2AEF5C-9448-419A-988E-2D0E2203B721}" v="44" dt="2021-11-01T12:23:16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0" d="100"/>
          <a:sy n="80" d="100"/>
        </p:scale>
        <p:origin x="153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62AEF5C-9448-419A-988E-2D0E2203B721}"/>
    <pc:docChg chg="modSld">
      <pc:chgData name="Sharma Computer Academy" userId="08476b32c11f4418" providerId="LiveId" clId="{462AEF5C-9448-419A-988E-2D0E2203B721}" dt="2021-11-01T12:23:16.777" v="43" actId="207"/>
      <pc:docMkLst>
        <pc:docMk/>
      </pc:docMkLst>
      <pc:sldChg chg="modAnim">
        <pc:chgData name="Sharma Computer Academy" userId="08476b32c11f4418" providerId="LiveId" clId="{462AEF5C-9448-419A-988E-2D0E2203B721}" dt="2021-11-01T12:12:52.128" v="1"/>
        <pc:sldMkLst>
          <pc:docMk/>
          <pc:sldMk cId="0" sldId="876"/>
        </pc:sldMkLst>
      </pc:sldChg>
      <pc:sldChg chg="modAnim">
        <pc:chgData name="Sharma Computer Academy" userId="08476b32c11f4418" providerId="LiveId" clId="{462AEF5C-9448-419A-988E-2D0E2203B721}" dt="2021-11-01T12:13:11.423" v="4"/>
        <pc:sldMkLst>
          <pc:docMk/>
          <pc:sldMk cId="0" sldId="894"/>
        </pc:sldMkLst>
      </pc:sldChg>
      <pc:sldChg chg="modAnim">
        <pc:chgData name="Sharma Computer Academy" userId="08476b32c11f4418" providerId="LiveId" clId="{462AEF5C-9448-419A-988E-2D0E2203B721}" dt="2021-11-01T12:13:27.147" v="8"/>
        <pc:sldMkLst>
          <pc:docMk/>
          <pc:sldMk cId="0" sldId="912"/>
        </pc:sldMkLst>
      </pc:sldChg>
      <pc:sldChg chg="modAnim">
        <pc:chgData name="Sharma Computer Academy" userId="08476b32c11f4418" providerId="LiveId" clId="{462AEF5C-9448-419A-988E-2D0E2203B721}" dt="2021-11-01T12:14:03.855" v="12"/>
        <pc:sldMkLst>
          <pc:docMk/>
          <pc:sldMk cId="0" sldId="913"/>
        </pc:sldMkLst>
      </pc:sldChg>
      <pc:sldChg chg="modAnim">
        <pc:chgData name="Sharma Computer Academy" userId="08476b32c11f4418" providerId="LiveId" clId="{462AEF5C-9448-419A-988E-2D0E2203B721}" dt="2021-11-01T12:20:23.699" v="15"/>
        <pc:sldMkLst>
          <pc:docMk/>
          <pc:sldMk cId="0" sldId="914"/>
        </pc:sldMkLst>
      </pc:sldChg>
      <pc:sldChg chg="modAnim">
        <pc:chgData name="Sharma Computer Academy" userId="08476b32c11f4418" providerId="LiveId" clId="{462AEF5C-9448-419A-988E-2D0E2203B721}" dt="2021-11-01T12:20:47.015" v="19"/>
        <pc:sldMkLst>
          <pc:docMk/>
          <pc:sldMk cId="0" sldId="915"/>
        </pc:sldMkLst>
      </pc:sldChg>
      <pc:sldChg chg="modSp modAnim">
        <pc:chgData name="Sharma Computer Academy" userId="08476b32c11f4418" providerId="LiveId" clId="{462AEF5C-9448-419A-988E-2D0E2203B721}" dt="2021-11-01T12:21:35.114" v="27"/>
        <pc:sldMkLst>
          <pc:docMk/>
          <pc:sldMk cId="0" sldId="916"/>
        </pc:sldMkLst>
        <pc:spChg chg="mod">
          <ac:chgData name="Sharma Computer Academy" userId="08476b32c11f4418" providerId="LiveId" clId="{462AEF5C-9448-419A-988E-2D0E2203B721}" dt="2021-11-01T12:21:27.804" v="26" actId="113"/>
          <ac:spMkLst>
            <pc:docMk/>
            <pc:sldMk cId="0" sldId="916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462AEF5C-9448-419A-988E-2D0E2203B721}" dt="2021-11-01T12:22:16.630" v="36"/>
        <pc:sldMkLst>
          <pc:docMk/>
          <pc:sldMk cId="0" sldId="917"/>
        </pc:sldMkLst>
      </pc:sldChg>
      <pc:sldChg chg="modSp">
        <pc:chgData name="Sharma Computer Academy" userId="08476b32c11f4418" providerId="LiveId" clId="{462AEF5C-9448-419A-988E-2D0E2203B721}" dt="2021-11-01T12:23:16.777" v="43" actId="207"/>
        <pc:sldMkLst>
          <pc:docMk/>
          <pc:sldMk cId="0" sldId="920"/>
        </pc:sldMkLst>
        <pc:spChg chg="mod">
          <ac:chgData name="Sharma Computer Academy" userId="08476b32c11f4418" providerId="LiveId" clId="{462AEF5C-9448-419A-988E-2D0E2203B721}" dt="2021-11-01T12:23:16.777" v="43" actId="207"/>
          <ac:spMkLst>
            <pc:docMk/>
            <pc:sldMk cId="0" sldId="920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462AEF5C-9448-419A-988E-2D0E2203B721}" dt="2021-11-01T12:21:54.815" v="32"/>
        <pc:sldMkLst>
          <pc:docMk/>
          <pc:sldMk cId="0" sldId="9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01-11-2021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28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Description Of Sequence</a:t>
            </a:r>
            <a:br>
              <a:rPr lang="en-US" sz="2800" b="1" dirty="0"/>
            </a:br>
            <a:r>
              <a:rPr lang="en-US" sz="2800" b="1" dirty="0"/>
              <a:t>Attributes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CYCLE</a:t>
            </a:r>
            <a:r>
              <a:rPr lang="en-IN" sz="2400" b="1" u="sng" dirty="0"/>
              <a:t>/</a:t>
            </a:r>
            <a:r>
              <a:rPr lang="en-IN" sz="2400" b="1" u="sng" dirty="0">
                <a:solidFill>
                  <a:srgbClr val="0070C0"/>
                </a:solidFill>
              </a:rPr>
              <a:t>NOCYCLE</a:t>
            </a:r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CYCLE</a:t>
            </a:r>
            <a:r>
              <a:rPr lang="en-IN" dirty="0"/>
              <a:t> and </a:t>
            </a:r>
            <a:r>
              <a:rPr lang="en-IN" b="1" dirty="0">
                <a:solidFill>
                  <a:srgbClr val="0070C0"/>
                </a:solidFill>
              </a:rPr>
              <a:t>NOCYCLE</a:t>
            </a:r>
            <a:r>
              <a:rPr lang="en-IN" dirty="0"/>
              <a:t> are two </a:t>
            </a:r>
            <a:r>
              <a:rPr lang="en-IN" b="1" dirty="0">
                <a:solidFill>
                  <a:srgbClr val="C00000"/>
                </a:solidFill>
              </a:rPr>
              <a:t>flags </a:t>
            </a:r>
            <a:r>
              <a:rPr lang="en-IN" dirty="0"/>
              <a:t>which we have to set.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If we set the </a:t>
            </a:r>
            <a:r>
              <a:rPr lang="en-IN" b="1" dirty="0">
                <a:solidFill>
                  <a:srgbClr val="C00000"/>
                </a:solidFill>
              </a:rPr>
              <a:t>flag </a:t>
            </a:r>
            <a:r>
              <a:rPr lang="en-IN" dirty="0"/>
              <a:t>on </a:t>
            </a:r>
            <a:r>
              <a:rPr lang="en-IN" b="1" dirty="0">
                <a:solidFill>
                  <a:srgbClr val="0070C0"/>
                </a:solidFill>
              </a:rPr>
              <a:t>cycle</a:t>
            </a:r>
            <a:r>
              <a:rPr lang="en-IN" dirty="0"/>
              <a:t> then our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r>
              <a:rPr lang="en-IN" dirty="0"/>
              <a:t> continues to generate values after reaching either its </a:t>
            </a:r>
            <a:r>
              <a:rPr lang="en-IN" b="1" dirty="0">
                <a:solidFill>
                  <a:srgbClr val="C00000"/>
                </a:solidFill>
              </a:rPr>
              <a:t>maximum</a:t>
            </a:r>
            <a:r>
              <a:rPr lang="en-IN" dirty="0"/>
              <a:t> or </a:t>
            </a:r>
            <a:r>
              <a:rPr lang="en-IN" b="1" dirty="0">
                <a:solidFill>
                  <a:srgbClr val="C00000"/>
                </a:solidFill>
              </a:rPr>
              <a:t>minimum</a:t>
            </a:r>
            <a:r>
              <a:rPr lang="en-IN" dirty="0"/>
              <a:t> value.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We specify </a:t>
            </a:r>
            <a:r>
              <a:rPr lang="en-IN" b="1" dirty="0">
                <a:solidFill>
                  <a:srgbClr val="0070C0"/>
                </a:solidFill>
              </a:rPr>
              <a:t>NOCYCLE</a:t>
            </a:r>
            <a:r>
              <a:rPr lang="en-IN" dirty="0"/>
              <a:t> flag when we </a:t>
            </a:r>
            <a:r>
              <a:rPr lang="en-IN" b="1" dirty="0">
                <a:solidFill>
                  <a:srgbClr val="00B050"/>
                </a:solidFill>
              </a:rPr>
              <a:t>do not want our sequence </a:t>
            </a:r>
            <a:r>
              <a:rPr lang="en-IN" dirty="0"/>
              <a:t>to </a:t>
            </a:r>
            <a:r>
              <a:rPr lang="en-IN" b="1" dirty="0">
                <a:solidFill>
                  <a:srgbClr val="7030A0"/>
                </a:solidFill>
              </a:rPr>
              <a:t>generate more values </a:t>
            </a:r>
            <a:r>
              <a:rPr lang="en-IN" dirty="0"/>
              <a:t>after reaching its </a:t>
            </a:r>
            <a:r>
              <a:rPr lang="en-IN" b="1" dirty="0">
                <a:solidFill>
                  <a:srgbClr val="C00000"/>
                </a:solidFill>
              </a:rPr>
              <a:t>maximum</a:t>
            </a:r>
            <a:r>
              <a:rPr lang="en-IN" dirty="0"/>
              <a:t> or </a:t>
            </a:r>
            <a:r>
              <a:rPr lang="en-IN" b="1" dirty="0">
                <a:solidFill>
                  <a:srgbClr val="C00000"/>
                </a:solidFill>
              </a:rPr>
              <a:t>minimum </a:t>
            </a:r>
            <a:r>
              <a:rPr lang="en-IN" dirty="0"/>
              <a:t>value.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 If in case we </a:t>
            </a:r>
            <a:r>
              <a:rPr lang="en-IN" b="1" dirty="0">
                <a:solidFill>
                  <a:srgbClr val="7030A0"/>
                </a:solidFill>
              </a:rPr>
              <a:t>omit both these flags </a:t>
            </a:r>
            <a:r>
              <a:rPr lang="en-IN" dirty="0"/>
              <a:t>then by default </a:t>
            </a:r>
            <a:r>
              <a:rPr lang="en-IN" b="1" dirty="0">
                <a:solidFill>
                  <a:srgbClr val="00B050"/>
                </a:solidFill>
              </a:rPr>
              <a:t>oracle engine </a:t>
            </a:r>
            <a:r>
              <a:rPr lang="en-IN" dirty="0"/>
              <a:t>will set the flag on </a:t>
            </a:r>
            <a:r>
              <a:rPr lang="en-IN" b="1" dirty="0">
                <a:solidFill>
                  <a:srgbClr val="0070C0"/>
                </a:solidFill>
              </a:rPr>
              <a:t>NOCYCLE.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Description Of Sequence</a:t>
            </a:r>
            <a:br>
              <a:rPr lang="en-US" sz="2800" b="1" dirty="0"/>
            </a:br>
            <a:r>
              <a:rPr lang="en-US" sz="2800" b="1" dirty="0"/>
              <a:t>Attributes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ORDER</a:t>
            </a:r>
            <a:r>
              <a:rPr lang="en-IN" sz="2400" b="1" u="sng" dirty="0"/>
              <a:t>/</a:t>
            </a:r>
            <a:r>
              <a:rPr lang="en-IN" sz="2400" b="1" u="sng" dirty="0">
                <a:solidFill>
                  <a:srgbClr val="0070C0"/>
                </a:solidFill>
              </a:rPr>
              <a:t>NOORDER</a:t>
            </a:r>
          </a:p>
          <a:p>
            <a:pPr lvl="1"/>
            <a:r>
              <a:rPr lang="en-IN" dirty="0"/>
              <a:t>At last we have two more flags which are </a:t>
            </a:r>
            <a:r>
              <a:rPr lang="en-IN" b="1" dirty="0">
                <a:solidFill>
                  <a:srgbClr val="0070C0"/>
                </a:solidFill>
              </a:rPr>
              <a:t>ORDER</a:t>
            </a:r>
            <a:r>
              <a:rPr lang="en-IN" dirty="0"/>
              <a:t> and </a:t>
            </a:r>
            <a:r>
              <a:rPr lang="en-IN" b="1" dirty="0">
                <a:solidFill>
                  <a:srgbClr val="0070C0"/>
                </a:solidFill>
              </a:rPr>
              <a:t>NOORDER. </a:t>
            </a:r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ORDER</a:t>
            </a:r>
            <a:r>
              <a:rPr lang="en-IN" dirty="0"/>
              <a:t> Flag </a:t>
            </a:r>
            <a:r>
              <a:rPr lang="en-IN" b="1" dirty="0">
                <a:solidFill>
                  <a:srgbClr val="00B050"/>
                </a:solidFill>
              </a:rPr>
              <a:t>guarantees</a:t>
            </a:r>
            <a:r>
              <a:rPr lang="en-IN" dirty="0"/>
              <a:t> that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sequence numbers </a:t>
            </a:r>
            <a:r>
              <a:rPr lang="en-IN" dirty="0"/>
              <a:t>are </a:t>
            </a:r>
            <a:r>
              <a:rPr lang="en-IN" b="1" dirty="0">
                <a:solidFill>
                  <a:srgbClr val="7030A0"/>
                </a:solidFill>
              </a:rPr>
              <a:t>generated</a:t>
            </a:r>
            <a:r>
              <a:rPr lang="en-IN" dirty="0"/>
              <a:t> in </a:t>
            </a:r>
            <a:r>
              <a:rPr lang="en-IN" b="1" dirty="0">
                <a:solidFill>
                  <a:srgbClr val="C00000"/>
                </a:solidFill>
              </a:rPr>
              <a:t>order of request</a:t>
            </a:r>
            <a:r>
              <a:rPr lang="en-IN" dirty="0"/>
              <a:t>. </a:t>
            </a:r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Guaranteeing order </a:t>
            </a:r>
            <a:r>
              <a:rPr lang="en-IN" dirty="0"/>
              <a:t>is usually </a:t>
            </a:r>
            <a:r>
              <a:rPr lang="en-IN" b="1" dirty="0">
                <a:solidFill>
                  <a:srgbClr val="C00000"/>
                </a:solidFill>
              </a:rPr>
              <a:t>not important </a:t>
            </a:r>
            <a:r>
              <a:rPr lang="en-IN" dirty="0"/>
              <a:t>for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sequences</a:t>
            </a:r>
            <a:r>
              <a:rPr lang="en-IN" dirty="0"/>
              <a:t> that are used to generate </a:t>
            </a:r>
            <a:r>
              <a:rPr lang="en-IN" b="1" dirty="0">
                <a:solidFill>
                  <a:srgbClr val="0070C0"/>
                </a:solidFill>
              </a:rPr>
              <a:t>primary keys.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Set the flag on </a:t>
            </a:r>
            <a:r>
              <a:rPr lang="en-IN" b="1" dirty="0">
                <a:solidFill>
                  <a:srgbClr val="0070C0"/>
                </a:solidFill>
              </a:rPr>
              <a:t>ORDER </a:t>
            </a:r>
            <a:r>
              <a:rPr lang="en-IN" dirty="0"/>
              <a:t>if we  want to </a:t>
            </a:r>
            <a:r>
              <a:rPr lang="en-IN" b="1" dirty="0">
                <a:solidFill>
                  <a:srgbClr val="00B050"/>
                </a:solidFill>
              </a:rPr>
              <a:t>guarantee</a:t>
            </a:r>
            <a:r>
              <a:rPr lang="en-IN" dirty="0"/>
              <a:t> that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sequence numbers </a:t>
            </a:r>
            <a:r>
              <a:rPr lang="en-IN" dirty="0"/>
              <a:t>are generated in </a:t>
            </a:r>
            <a:r>
              <a:rPr lang="en-IN" b="1" dirty="0">
                <a:solidFill>
                  <a:srgbClr val="C00000"/>
                </a:solidFill>
              </a:rPr>
              <a:t>order of request</a:t>
            </a:r>
            <a:r>
              <a:rPr lang="en-IN" dirty="0"/>
              <a:t>. </a:t>
            </a:r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NOORDER</a:t>
            </a:r>
            <a:r>
              <a:rPr lang="en-IN" dirty="0"/>
              <a:t> is the default flag in case we </a:t>
            </a:r>
            <a:r>
              <a:rPr lang="en-IN" b="1" dirty="0">
                <a:solidFill>
                  <a:srgbClr val="7030A0"/>
                </a:solidFill>
              </a:rPr>
              <a:t>omit either of them</a:t>
            </a:r>
            <a:r>
              <a:rPr lang="en-IN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Points To Remember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We can </a:t>
            </a:r>
            <a:r>
              <a:rPr lang="en-IN" sz="2400" b="1" dirty="0">
                <a:solidFill>
                  <a:srgbClr val="002060"/>
                </a:solidFill>
              </a:rPr>
              <a:t>specify </a:t>
            </a:r>
            <a:r>
              <a:rPr lang="en-IN" sz="2400" dirty="0"/>
              <a:t>any of these </a:t>
            </a:r>
            <a:r>
              <a:rPr lang="en-IN" sz="2400" b="1" dirty="0">
                <a:solidFill>
                  <a:srgbClr val="7030A0"/>
                </a:solidFill>
              </a:rPr>
              <a:t>attributes</a:t>
            </a:r>
            <a:r>
              <a:rPr lang="en-IN" sz="2400" dirty="0"/>
              <a:t> and flags in any </a:t>
            </a:r>
            <a:r>
              <a:rPr lang="en-IN" sz="2400" b="1" dirty="0">
                <a:solidFill>
                  <a:srgbClr val="00B050"/>
                </a:solidFill>
              </a:rPr>
              <a:t>order.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 Means </a:t>
            </a:r>
            <a:r>
              <a:rPr lang="en-IN" sz="2400" b="1" dirty="0">
                <a:solidFill>
                  <a:srgbClr val="00B050"/>
                </a:solidFill>
              </a:rPr>
              <a:t>order</a:t>
            </a:r>
            <a:r>
              <a:rPr lang="en-IN" sz="2400" dirty="0"/>
              <a:t> of these </a:t>
            </a:r>
            <a:r>
              <a:rPr lang="en-IN" sz="2400" b="1" dirty="0">
                <a:solidFill>
                  <a:srgbClr val="0070C0"/>
                </a:solidFill>
              </a:rPr>
              <a:t>flags</a:t>
            </a:r>
            <a:r>
              <a:rPr lang="en-IN" sz="2400" dirty="0"/>
              <a:t> is not </a:t>
            </a:r>
            <a:r>
              <a:rPr lang="en-IN" sz="2400" b="1" dirty="0">
                <a:solidFill>
                  <a:srgbClr val="C00000"/>
                </a:solidFill>
              </a:rPr>
              <a:t>fixed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Another point is that all these </a:t>
            </a:r>
            <a:r>
              <a:rPr lang="en-IN" sz="2400" b="1" dirty="0">
                <a:solidFill>
                  <a:srgbClr val="7030A0"/>
                </a:solidFill>
              </a:rPr>
              <a:t>attributes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70C0"/>
                </a:solidFill>
              </a:rPr>
              <a:t>flags</a:t>
            </a:r>
            <a:r>
              <a:rPr lang="en-IN" sz="2400" dirty="0"/>
              <a:t> are </a:t>
            </a:r>
            <a:r>
              <a:rPr lang="en-IN" sz="2400" b="1" dirty="0">
                <a:solidFill>
                  <a:srgbClr val="00B050"/>
                </a:solidFill>
              </a:rPr>
              <a:t>optional.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If we </a:t>
            </a:r>
            <a:r>
              <a:rPr lang="en-IN" sz="2400" b="1" dirty="0">
                <a:solidFill>
                  <a:srgbClr val="7030A0"/>
                </a:solidFill>
              </a:rPr>
              <a:t>omit all of them </a:t>
            </a:r>
            <a:r>
              <a:rPr lang="en-IN" sz="2400" dirty="0"/>
              <a:t>then </a:t>
            </a:r>
            <a:r>
              <a:rPr lang="en-IN" sz="2400" b="1" dirty="0">
                <a:solidFill>
                  <a:srgbClr val="00B050"/>
                </a:solidFill>
              </a:rPr>
              <a:t>oracle engine </a:t>
            </a:r>
            <a:r>
              <a:rPr lang="en-IN" sz="2400" dirty="0"/>
              <a:t>will create a </a:t>
            </a:r>
            <a:r>
              <a:rPr lang="en-IN" sz="2400" b="1" dirty="0">
                <a:solidFill>
                  <a:srgbClr val="C00000"/>
                </a:solidFill>
              </a:rPr>
              <a:t>default sequence </a:t>
            </a:r>
            <a:r>
              <a:rPr lang="en-IN" sz="2400" dirty="0"/>
              <a:t>for us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Create Sequence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sq_demo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endParaRPr lang="en-US" sz="2200" b="1" u="sng" dirty="0"/>
          </a:p>
          <a:p>
            <a:pPr>
              <a:buNone/>
            </a:pPr>
            <a:r>
              <a:rPr lang="en-US" sz="2400" dirty="0"/>
              <a:t>Since we have </a:t>
            </a:r>
            <a:r>
              <a:rPr lang="en-US" sz="2400" b="1" dirty="0">
                <a:solidFill>
                  <a:srgbClr val="00B050"/>
                </a:solidFill>
              </a:rPr>
              <a:t>not mentioned </a:t>
            </a:r>
            <a:r>
              <a:rPr lang="en-US" sz="2400" dirty="0"/>
              <a:t>any </a:t>
            </a:r>
            <a:r>
              <a:rPr lang="en-US" sz="2400" b="1" dirty="0">
                <a:solidFill>
                  <a:srgbClr val="7030A0"/>
                </a:solidFill>
              </a:rPr>
              <a:t>attribute</a:t>
            </a:r>
            <a:r>
              <a:rPr lang="en-US" sz="2400" dirty="0"/>
              <a:t> , these will be set to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default value</a:t>
            </a:r>
            <a:r>
              <a:rPr lang="en-US" sz="2400" dirty="0"/>
              <a:t>:</a:t>
            </a:r>
          </a:p>
          <a:p>
            <a:pPr marL="457200" indent="-457200">
              <a:buAutoNum type="arabicPeriod"/>
            </a:pPr>
            <a:r>
              <a:rPr lang="en-US" sz="2200" b="1" dirty="0"/>
              <a:t>START WITH--</a:t>
            </a:r>
            <a:r>
              <a:rPr lang="en-US" sz="2200" b="1" dirty="0">
                <a:sym typeface="Wingdings" pitchFamily="2" charset="2"/>
              </a:rPr>
              <a:t>1</a:t>
            </a:r>
          </a:p>
          <a:p>
            <a:pPr marL="457200" indent="-457200">
              <a:buAutoNum type="arabicPeriod"/>
            </a:pPr>
            <a:r>
              <a:rPr lang="en-US" sz="2200" b="1" dirty="0">
                <a:sym typeface="Wingdings" pitchFamily="2" charset="2"/>
              </a:rPr>
              <a:t>INCREMENT BY1</a:t>
            </a:r>
          </a:p>
          <a:p>
            <a:pPr marL="457200" indent="-457200">
              <a:buAutoNum type="arabicPeriod"/>
            </a:pPr>
            <a:r>
              <a:rPr lang="en-US" sz="2200" b="1" dirty="0">
                <a:sym typeface="Wingdings" pitchFamily="2" charset="2"/>
              </a:rPr>
              <a:t>MINVALUE1 , for </a:t>
            </a:r>
            <a:r>
              <a:rPr lang="en-US" sz="2200" b="1" dirty="0" err="1">
                <a:sym typeface="Wingdings" pitchFamily="2" charset="2"/>
              </a:rPr>
              <a:t>asc</a:t>
            </a:r>
            <a:r>
              <a:rPr lang="en-US" sz="2200" b="1" dirty="0">
                <a:sym typeface="Wingdings" pitchFamily="2" charset="2"/>
              </a:rPr>
              <a:t> </a:t>
            </a:r>
            <a:r>
              <a:rPr lang="en-US" sz="2200" b="1" dirty="0" err="1">
                <a:sym typeface="Wingdings" pitchFamily="2" charset="2"/>
              </a:rPr>
              <a:t>seq</a:t>
            </a:r>
            <a:r>
              <a:rPr lang="en-US" sz="2200" b="1" dirty="0">
                <a:sym typeface="Wingdings" pitchFamily="2" charset="2"/>
              </a:rPr>
              <a:t> and -10**26 for </a:t>
            </a:r>
            <a:r>
              <a:rPr lang="en-US" sz="2200" b="1" dirty="0" err="1">
                <a:sym typeface="Wingdings" pitchFamily="2" charset="2"/>
              </a:rPr>
              <a:t>desc</a:t>
            </a:r>
            <a:r>
              <a:rPr lang="en-US" sz="2200" b="1" dirty="0">
                <a:sym typeface="Wingdings" pitchFamily="2" charset="2"/>
              </a:rPr>
              <a:t> sequence</a:t>
            </a:r>
          </a:p>
          <a:p>
            <a:pPr marL="457200" indent="-457200">
              <a:buAutoNum type="arabicPeriod"/>
            </a:pPr>
            <a:r>
              <a:rPr lang="en-US" sz="2200" b="1" dirty="0">
                <a:sym typeface="Wingdings" pitchFamily="2" charset="2"/>
              </a:rPr>
              <a:t>MAXVALUE10**27 for </a:t>
            </a:r>
            <a:r>
              <a:rPr lang="en-US" sz="2200" b="1" dirty="0" err="1">
                <a:sym typeface="Wingdings" pitchFamily="2" charset="2"/>
              </a:rPr>
              <a:t>asc</a:t>
            </a:r>
            <a:r>
              <a:rPr lang="en-US" sz="2200" b="1" dirty="0">
                <a:sym typeface="Wingdings" pitchFamily="2" charset="2"/>
              </a:rPr>
              <a:t> </a:t>
            </a:r>
            <a:r>
              <a:rPr lang="en-US" sz="2200" b="1" dirty="0" err="1">
                <a:sym typeface="Wingdings" pitchFamily="2" charset="2"/>
              </a:rPr>
              <a:t>seq</a:t>
            </a:r>
            <a:r>
              <a:rPr lang="en-US" sz="2200" b="1" dirty="0">
                <a:sym typeface="Wingdings" pitchFamily="2" charset="2"/>
              </a:rPr>
              <a:t> and -1 for </a:t>
            </a:r>
            <a:r>
              <a:rPr lang="en-US" sz="2200" b="1" dirty="0" err="1">
                <a:sym typeface="Wingdings" pitchFamily="2" charset="2"/>
              </a:rPr>
              <a:t>desc</a:t>
            </a:r>
            <a:r>
              <a:rPr lang="en-US" sz="2200" b="1" dirty="0">
                <a:sym typeface="Wingdings" pitchFamily="2" charset="2"/>
              </a:rPr>
              <a:t> sequence</a:t>
            </a:r>
          </a:p>
          <a:p>
            <a:pPr marL="457200" indent="-457200">
              <a:buAutoNum type="arabicPeriod"/>
            </a:pPr>
            <a:r>
              <a:rPr lang="en-US" sz="2200" b="1" dirty="0">
                <a:sym typeface="Wingdings" pitchFamily="2" charset="2"/>
              </a:rPr>
              <a:t>CACHE default is 20</a:t>
            </a:r>
          </a:p>
          <a:p>
            <a:pPr marL="457200" indent="-457200">
              <a:buAutoNum type="arabicPeriod"/>
            </a:pPr>
            <a:r>
              <a:rPr lang="en-US" sz="2200" b="1" dirty="0">
                <a:sym typeface="Wingdings" pitchFamily="2" charset="2"/>
              </a:rPr>
              <a:t>CYCLE/NOCYCLE Default is NOCYCLE</a:t>
            </a:r>
          </a:p>
          <a:p>
            <a:pPr marL="457200" indent="-457200">
              <a:buFont typeface="Wingdings 2"/>
              <a:buAutoNum type="arabicPeriod"/>
            </a:pPr>
            <a:r>
              <a:rPr lang="en-US" sz="2200" b="1" dirty="0">
                <a:sym typeface="Wingdings" pitchFamily="2" charset="2"/>
              </a:rPr>
              <a:t>ORDER/NOORDER Default is NOORDER</a:t>
            </a:r>
            <a:endParaRPr lang="en-US" sz="2200" b="1" dirty="0"/>
          </a:p>
          <a:p>
            <a:pPr marL="457200" indent="-457200">
              <a:buAutoNum type="arabicPeriod"/>
            </a:pPr>
            <a:endParaRPr lang="en-US" sz="2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How To Use A Sequence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To use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sequence </a:t>
            </a:r>
            <a:r>
              <a:rPr lang="en-IN" sz="2400" dirty="0"/>
              <a:t>we use </a:t>
            </a:r>
            <a:r>
              <a:rPr lang="en-IN" sz="2400" b="1" dirty="0">
                <a:solidFill>
                  <a:srgbClr val="0070C0"/>
                </a:solidFill>
              </a:rPr>
              <a:t>NEXTVAL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0070C0"/>
                </a:solidFill>
              </a:rPr>
              <a:t>CURRVAL.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Both these are </a:t>
            </a:r>
            <a:r>
              <a:rPr lang="en-IN" sz="2400" b="1" dirty="0">
                <a:solidFill>
                  <a:srgbClr val="7030A0"/>
                </a:solidFill>
              </a:rPr>
              <a:t>pseudo columns </a:t>
            </a:r>
            <a:r>
              <a:rPr lang="en-IN" sz="2400" dirty="0"/>
              <a:t>of a sequence using which we can retrieve next value and current value of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sequence.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NEXTVAL</a:t>
            </a:r>
            <a:r>
              <a:rPr lang="en-IN" sz="2400" dirty="0"/>
              <a:t> column returns the </a:t>
            </a:r>
            <a:r>
              <a:rPr lang="en-IN" sz="2400" b="1" dirty="0">
                <a:solidFill>
                  <a:srgbClr val="00B050"/>
                </a:solidFill>
              </a:rPr>
              <a:t>next value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r>
              <a:rPr lang="en-IN" sz="2400" dirty="0"/>
              <a:t> as well as initializes the sequence whereas </a:t>
            </a:r>
            <a:r>
              <a:rPr lang="en-IN" sz="2400" b="1" dirty="0">
                <a:solidFill>
                  <a:srgbClr val="0070C0"/>
                </a:solidFill>
              </a:rPr>
              <a:t>CURRVAL</a:t>
            </a:r>
            <a:r>
              <a:rPr lang="en-IN" sz="2400" dirty="0"/>
              <a:t> column will return the </a:t>
            </a:r>
            <a:r>
              <a:rPr lang="en-IN" sz="2400" b="1" dirty="0">
                <a:solidFill>
                  <a:srgbClr val="00B050"/>
                </a:solidFill>
              </a:rPr>
              <a:t>current value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sequence.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How To Use A Sequence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sq_demo.NEXTVAL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FROM dual;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/>
          </a:p>
          <a:p>
            <a:r>
              <a:rPr lang="en-IN" sz="2400" dirty="0"/>
              <a:t>This query will </a:t>
            </a:r>
            <a:r>
              <a:rPr lang="en-IN" sz="2400" b="1" dirty="0">
                <a:solidFill>
                  <a:srgbClr val="00B050"/>
                </a:solidFill>
              </a:rPr>
              <a:t>initialize and return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first value </a:t>
            </a:r>
            <a:r>
              <a:rPr lang="en-IN" sz="2400" dirty="0"/>
              <a:t>of our newly created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sequence.</a:t>
            </a:r>
          </a:p>
          <a:p>
            <a:endParaRPr lang="en-IN" sz="2400" dirty="0"/>
          </a:p>
          <a:p>
            <a:r>
              <a:rPr lang="en-IN" sz="2400" dirty="0"/>
              <a:t>To get the </a:t>
            </a:r>
            <a:r>
              <a:rPr lang="en-IN" sz="2400" b="1" dirty="0">
                <a:solidFill>
                  <a:srgbClr val="7030A0"/>
                </a:solidFill>
              </a:rPr>
              <a:t>current value </a:t>
            </a:r>
            <a:r>
              <a:rPr lang="en-IN" sz="2400" dirty="0"/>
              <a:t>of our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r>
              <a:rPr lang="en-IN" sz="2400" dirty="0"/>
              <a:t> we use </a:t>
            </a:r>
            <a:r>
              <a:rPr lang="en-IN" sz="2400" b="1" dirty="0">
                <a:solidFill>
                  <a:srgbClr val="0070C0"/>
                </a:solidFill>
              </a:rPr>
              <a:t>CURRVAL </a:t>
            </a:r>
            <a:r>
              <a:rPr lang="en-IN" sz="2400" b="1" dirty="0">
                <a:solidFill>
                  <a:srgbClr val="C00000"/>
                </a:solidFill>
              </a:rPr>
              <a:t>pseudo column </a:t>
            </a:r>
            <a:r>
              <a:rPr lang="en-IN" sz="2400" dirty="0"/>
              <a:t>of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r>
              <a:rPr lang="en-IN" sz="2400" dirty="0"/>
              <a:t> as shown below</a:t>
            </a:r>
          </a:p>
          <a:p>
            <a:endParaRPr lang="en-IN" sz="2400" b="1" i="1" dirty="0"/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sq_demo.CURRVAL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FROM dual;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Point To Remember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Before using </a:t>
            </a:r>
            <a:r>
              <a:rPr lang="en-IN" sz="2400" dirty="0"/>
              <a:t>any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sequence i</a:t>
            </a:r>
            <a:r>
              <a:rPr lang="en-IN" sz="2400" dirty="0"/>
              <a:t>t’s </a:t>
            </a:r>
            <a:r>
              <a:rPr lang="en-IN" sz="2400" b="1" dirty="0">
                <a:solidFill>
                  <a:srgbClr val="0070C0"/>
                </a:solidFill>
              </a:rPr>
              <a:t>mandatory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B050"/>
                </a:solidFill>
              </a:rPr>
              <a:t>initialize</a:t>
            </a:r>
            <a:r>
              <a:rPr lang="en-IN" sz="2400" dirty="0"/>
              <a:t> it first. </a:t>
            </a:r>
          </a:p>
          <a:p>
            <a:endParaRPr lang="en-IN" sz="2400" dirty="0"/>
          </a:p>
          <a:p>
            <a:r>
              <a:rPr lang="en-IN" sz="2400" dirty="0"/>
              <a:t>If we will try to </a:t>
            </a:r>
            <a:r>
              <a:rPr lang="en-IN" sz="2400" b="1" dirty="0">
                <a:solidFill>
                  <a:srgbClr val="C00000"/>
                </a:solidFill>
              </a:rPr>
              <a:t>retrieve current value </a:t>
            </a:r>
            <a:r>
              <a:rPr lang="en-IN" sz="2400" dirty="0"/>
              <a:t>without </a:t>
            </a:r>
            <a:r>
              <a:rPr lang="en-IN" sz="2400" b="1" dirty="0">
                <a:solidFill>
                  <a:srgbClr val="00B050"/>
                </a:solidFill>
              </a:rPr>
              <a:t>initializing i</a:t>
            </a:r>
            <a:r>
              <a:rPr lang="en-IN" sz="2400" dirty="0"/>
              <a:t>t then it will give us an </a:t>
            </a:r>
            <a:r>
              <a:rPr lang="en-IN" sz="2400" b="1" dirty="0">
                <a:solidFill>
                  <a:srgbClr val="002060"/>
                </a:solidFill>
              </a:rPr>
              <a:t>error.</a:t>
            </a:r>
          </a:p>
          <a:p>
            <a:endParaRPr lang="en-IN" sz="2400" dirty="0"/>
          </a:p>
          <a:p>
            <a:r>
              <a:rPr lang="en-IN" sz="2400" dirty="0"/>
              <a:t>We use </a:t>
            </a:r>
            <a:r>
              <a:rPr lang="en-IN" sz="2400" b="1" dirty="0">
                <a:solidFill>
                  <a:srgbClr val="0070C0"/>
                </a:solidFill>
              </a:rPr>
              <a:t>NEXTVAL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pseudo column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B050"/>
                </a:solidFill>
              </a:rPr>
              <a:t>initialize</a:t>
            </a:r>
            <a:r>
              <a:rPr lang="en-IN" sz="2400" dirty="0"/>
              <a:t>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sequence </a:t>
            </a:r>
            <a:r>
              <a:rPr lang="en-IN" sz="2400" dirty="0"/>
              <a:t>as well as to </a:t>
            </a:r>
            <a:r>
              <a:rPr lang="en-IN" sz="2400" b="1" dirty="0">
                <a:solidFill>
                  <a:srgbClr val="C00000"/>
                </a:solidFill>
              </a:rPr>
              <a:t>retrieve next value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sequence.</a:t>
            </a:r>
            <a:r>
              <a:rPr lang="en-IN" sz="2400" dirty="0"/>
              <a:t> </a:t>
            </a:r>
          </a:p>
          <a:p>
            <a:endParaRPr lang="en-IN" sz="2400" dirty="0"/>
          </a:p>
          <a:p>
            <a:r>
              <a:rPr lang="en-IN" sz="2400" dirty="0"/>
              <a:t>This means after </a:t>
            </a:r>
            <a:r>
              <a:rPr lang="en-IN" sz="2400" b="1" dirty="0">
                <a:solidFill>
                  <a:srgbClr val="C00000"/>
                </a:solidFill>
              </a:rPr>
              <a:t>creating a sequence </a:t>
            </a:r>
            <a:r>
              <a:rPr lang="en-IN" sz="2400" dirty="0"/>
              <a:t>we have to execute the </a:t>
            </a:r>
            <a:r>
              <a:rPr lang="en-IN" sz="2400" b="1" dirty="0">
                <a:solidFill>
                  <a:srgbClr val="0070C0"/>
                </a:solidFill>
              </a:rPr>
              <a:t>NEXTVAL</a:t>
            </a:r>
            <a:r>
              <a:rPr lang="en-IN" sz="2400" dirty="0"/>
              <a:t> query before the </a:t>
            </a:r>
            <a:r>
              <a:rPr lang="en-IN" sz="2400" b="1" dirty="0">
                <a:solidFill>
                  <a:srgbClr val="0070C0"/>
                </a:solidFill>
              </a:rPr>
              <a:t>CURRVA</a:t>
            </a:r>
            <a:r>
              <a:rPr lang="en-IN" sz="2400" dirty="0"/>
              <a:t>L one.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700" b="1" dirty="0"/>
              <a:t>Using Sequence For Primary Key</a:t>
            </a:r>
            <a:endParaRPr lang="en-IN" sz="27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Suppose there is a table </a:t>
            </a:r>
            <a:r>
              <a:rPr lang="en-IN" sz="2400" dirty="0"/>
              <a:t>by the name of </a:t>
            </a:r>
            <a:r>
              <a:rPr lang="en-IN" sz="2400" b="1" dirty="0">
                <a:solidFill>
                  <a:srgbClr val="0070C0"/>
                </a:solidFill>
              </a:rPr>
              <a:t>EMP</a:t>
            </a:r>
            <a:r>
              <a:rPr lang="en-IN" sz="2400" dirty="0"/>
              <a:t> which has two columns </a:t>
            </a:r>
            <a:r>
              <a:rPr lang="en-IN" sz="2400" b="1" dirty="0">
                <a:solidFill>
                  <a:srgbClr val="7030A0"/>
                </a:solidFill>
              </a:rPr>
              <a:t>EMPNO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7030A0"/>
                </a:solidFill>
              </a:rPr>
              <a:t>ENAME</a:t>
            </a:r>
            <a:r>
              <a:rPr lang="en-IN" sz="2400" dirty="0"/>
              <a:t> where column </a:t>
            </a:r>
            <a:r>
              <a:rPr lang="en-IN" sz="2400" b="1" dirty="0">
                <a:solidFill>
                  <a:srgbClr val="7030A0"/>
                </a:solidFill>
              </a:rPr>
              <a:t>EMPNO</a:t>
            </a:r>
            <a:r>
              <a:rPr lang="en-IN" sz="2400" dirty="0"/>
              <a:t> is a </a:t>
            </a:r>
            <a:r>
              <a:rPr lang="en-IN" sz="2400" b="1" dirty="0">
                <a:solidFill>
                  <a:srgbClr val="00B050"/>
                </a:solidFill>
              </a:rPr>
              <a:t>numeric primary key column </a:t>
            </a:r>
            <a:r>
              <a:rPr lang="en-IN" sz="2400" dirty="0"/>
              <a:t>and column </a:t>
            </a:r>
            <a:r>
              <a:rPr lang="en-IN" sz="2400" b="1" dirty="0">
                <a:solidFill>
                  <a:srgbClr val="7030A0"/>
                </a:solidFill>
              </a:rPr>
              <a:t>ENAME </a:t>
            </a:r>
            <a:r>
              <a:rPr lang="en-IN" sz="2400" dirty="0"/>
              <a:t>is capable of holding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variable character string </a:t>
            </a:r>
            <a:r>
              <a:rPr lang="en-IN" sz="2400" dirty="0"/>
              <a:t>as its data type is </a:t>
            </a:r>
            <a:r>
              <a:rPr lang="en-IN" sz="2400" b="1" dirty="0">
                <a:solidFill>
                  <a:srgbClr val="002060"/>
                </a:solidFill>
              </a:rPr>
              <a:t>VARCHAR2.</a:t>
            </a:r>
            <a:r>
              <a:rPr lang="en-IN" sz="2400" dirty="0"/>
              <a:t> </a:t>
            </a:r>
          </a:p>
          <a:p>
            <a:endParaRPr lang="en-IN" sz="2400" dirty="0"/>
          </a:p>
          <a:p>
            <a:r>
              <a:rPr lang="en-IN" sz="2400" dirty="0"/>
              <a:t>We can use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r>
              <a:rPr lang="en-IN" sz="2400" dirty="0"/>
              <a:t> to populate </a:t>
            </a:r>
            <a:r>
              <a:rPr lang="en-IN" sz="2400" b="1" dirty="0">
                <a:solidFill>
                  <a:srgbClr val="00B050"/>
                </a:solidFill>
              </a:rPr>
              <a:t>primary key column </a:t>
            </a:r>
            <a:r>
              <a:rPr lang="en-IN" sz="2400" dirty="0"/>
              <a:t>as shown below:</a:t>
            </a:r>
          </a:p>
          <a:p>
            <a:endParaRPr lang="en-US" sz="2400" b="1" dirty="0"/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INSERT INTO EMP VALUES 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sq_demo.nextval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, ‘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Amit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’);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Altering A Sequence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ALTER SEQUENCE </a:t>
            </a:r>
            <a:r>
              <a:rPr lang="en-IN" sz="2400" dirty="0"/>
              <a:t>command allows us </a:t>
            </a:r>
            <a:r>
              <a:rPr lang="en-IN" sz="2400" b="1" dirty="0">
                <a:solidFill>
                  <a:srgbClr val="00B050"/>
                </a:solidFill>
              </a:rPr>
              <a:t>to change the properties </a:t>
            </a:r>
            <a:r>
              <a:rPr lang="en-IN" sz="2400" dirty="0"/>
              <a:t>of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r>
              <a:rPr lang="en-IN" sz="2400" dirty="0"/>
              <a:t>, such as the increment value, min and max values, and cache option. </a:t>
            </a:r>
          </a:p>
          <a:p>
            <a:endParaRPr lang="en-IN" sz="2400" dirty="0"/>
          </a:p>
          <a:p>
            <a:r>
              <a:rPr lang="en-IN" sz="2400" dirty="0"/>
              <a:t>The syntax of the </a:t>
            </a:r>
            <a:r>
              <a:rPr lang="en-IN" sz="2400" b="1" dirty="0">
                <a:solidFill>
                  <a:srgbClr val="C00000"/>
                </a:solidFill>
              </a:rPr>
              <a:t>ALTER SEQUENCE </a:t>
            </a:r>
            <a:r>
              <a:rPr lang="en-IN" sz="2400" dirty="0"/>
              <a:t>command is as follows.</a:t>
            </a: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ALTER SEQUENCE &lt;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seq_name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IN" sz="2400" b="1" dirty="0">
                <a:solidFill>
                  <a:srgbClr val="0070C0"/>
                </a:solidFill>
              </a:rPr>
              <a:t>INCREMENT BY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increment_num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IN" sz="2400" b="1" dirty="0">
                <a:solidFill>
                  <a:srgbClr val="0070C0"/>
                </a:solidFill>
              </a:rPr>
              <a:t>MAXVALUE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maximum_num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IN" sz="2400" b="1" dirty="0">
                <a:solidFill>
                  <a:srgbClr val="0070C0"/>
                </a:solidFill>
              </a:rPr>
              <a:t>NOMAXVALUE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IN" sz="2400" b="1" dirty="0">
                <a:solidFill>
                  <a:srgbClr val="0070C0"/>
                </a:solidFill>
              </a:rPr>
              <a:t>MINVALUE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minimum_num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IN" sz="2400" b="1" dirty="0">
                <a:solidFill>
                  <a:srgbClr val="0070C0"/>
                </a:solidFill>
              </a:rPr>
              <a:t>NOMINVALUE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IN" sz="2400" b="1" dirty="0">
                <a:solidFill>
                  <a:srgbClr val="0070C0"/>
                </a:solidFill>
              </a:rPr>
              <a:t>CACHE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cache_num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IN" sz="2400" b="1" dirty="0">
                <a:solidFill>
                  <a:srgbClr val="0070C0"/>
                </a:solidFill>
              </a:rPr>
              <a:t>NOCACHE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IN" sz="2400" b="1" dirty="0">
                <a:solidFill>
                  <a:srgbClr val="0070C0"/>
                </a:solidFill>
              </a:rPr>
              <a:t>CYCLE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IN" sz="2400" b="1" dirty="0">
                <a:solidFill>
                  <a:srgbClr val="0070C0"/>
                </a:solidFill>
              </a:rPr>
              <a:t>NOCYCLE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];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Suppose we want to modify the value of </a:t>
            </a:r>
            <a:r>
              <a:rPr lang="en-IN" sz="2400" b="1" dirty="0">
                <a:solidFill>
                  <a:srgbClr val="0070C0"/>
                </a:solidFill>
              </a:rPr>
              <a:t>INCREMENT BY </a:t>
            </a:r>
            <a:r>
              <a:rPr lang="en-IN" sz="2400" dirty="0"/>
              <a:t>attribute from 2 to 4, so for that </a:t>
            </a:r>
            <a:r>
              <a:rPr lang="en-IN" sz="2400" b="1" dirty="0">
                <a:solidFill>
                  <a:srgbClr val="C00000"/>
                </a:solidFill>
              </a:rPr>
              <a:t>ALTER SEQUENCE </a:t>
            </a:r>
            <a:r>
              <a:rPr lang="en-IN" sz="2400" dirty="0"/>
              <a:t>command will be:</a:t>
            </a:r>
          </a:p>
          <a:p>
            <a:endParaRPr lang="en-IN" sz="2400" b="1" i="1" dirty="0"/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ALTER SEQUENCE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sq_demo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INCREMENT BY 4;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Introduction To Sequences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Syntax Of Sequence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Sequence Attributes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7030A0"/>
                </a:solidFill>
                <a:latin typeface="Corbel" pitchFamily="34" charset="0"/>
              </a:rPr>
              <a:t>Using A Sequence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2060"/>
                </a:solidFill>
                <a:latin typeface="Corbel" pitchFamily="34" charset="0"/>
              </a:rPr>
              <a:t>Connecting Sequence With Table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Removing Sequence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Obtaining Details Of Sequence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Restrictions On Alter Sequence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Following are </a:t>
            </a:r>
            <a:r>
              <a:rPr lang="en-IN" sz="2400" b="1" dirty="0">
                <a:solidFill>
                  <a:srgbClr val="7030A0"/>
                </a:solidFill>
              </a:rPr>
              <a:t>some limitations </a:t>
            </a:r>
            <a:r>
              <a:rPr lang="en-IN" sz="2400" dirty="0"/>
              <a:t>on what we can </a:t>
            </a:r>
            <a:r>
              <a:rPr lang="en-IN" sz="2400" b="1" dirty="0">
                <a:solidFill>
                  <a:srgbClr val="00B050"/>
                </a:solidFill>
              </a:rPr>
              <a:t>modify</a:t>
            </a:r>
            <a:r>
              <a:rPr lang="en-IN" sz="2400" dirty="0"/>
              <a:t> in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sequence :</a:t>
            </a:r>
          </a:p>
          <a:p>
            <a:endParaRPr lang="en-IN" sz="2400" dirty="0"/>
          </a:p>
          <a:p>
            <a:pPr lvl="1"/>
            <a:r>
              <a:rPr lang="en-IN" dirty="0"/>
              <a:t>We </a:t>
            </a:r>
            <a:r>
              <a:rPr lang="en-IN" b="1" dirty="0">
                <a:solidFill>
                  <a:srgbClr val="C00000"/>
                </a:solidFill>
              </a:rPr>
              <a:t>cannot change </a:t>
            </a:r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start value </a:t>
            </a:r>
            <a:r>
              <a:rPr lang="en-IN" dirty="0"/>
              <a:t>of a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sequence.</a:t>
            </a:r>
          </a:p>
          <a:p>
            <a:endParaRPr lang="en-IN" sz="2200" dirty="0"/>
          </a:p>
          <a:p>
            <a:pPr lvl="1"/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minimum value </a:t>
            </a:r>
            <a:r>
              <a:rPr lang="en-IN" b="1" dirty="0">
                <a:solidFill>
                  <a:srgbClr val="C00000"/>
                </a:solidFill>
              </a:rPr>
              <a:t>cannot be more than </a:t>
            </a:r>
            <a:r>
              <a:rPr lang="en-IN" dirty="0"/>
              <a:t>the </a:t>
            </a:r>
            <a:r>
              <a:rPr lang="en-IN" b="1" dirty="0">
                <a:solidFill>
                  <a:srgbClr val="002060"/>
                </a:solidFill>
              </a:rPr>
              <a:t>current value </a:t>
            </a:r>
            <a:r>
              <a:rPr lang="en-IN" dirty="0"/>
              <a:t>of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sequence.</a:t>
            </a:r>
          </a:p>
          <a:p>
            <a:endParaRPr lang="en-IN" sz="2200" dirty="0"/>
          </a:p>
          <a:p>
            <a:pPr lvl="1"/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maximum value </a:t>
            </a:r>
            <a:r>
              <a:rPr lang="en-IN" b="1" dirty="0">
                <a:solidFill>
                  <a:srgbClr val="C00000"/>
                </a:solidFill>
              </a:rPr>
              <a:t>cannot be less than </a:t>
            </a:r>
            <a:r>
              <a:rPr lang="en-IN" dirty="0"/>
              <a:t>the </a:t>
            </a:r>
            <a:r>
              <a:rPr lang="en-IN" b="1" dirty="0">
                <a:solidFill>
                  <a:srgbClr val="002060"/>
                </a:solidFill>
              </a:rPr>
              <a:t>current value </a:t>
            </a:r>
            <a:r>
              <a:rPr lang="en-IN" dirty="0"/>
              <a:t>of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sequence.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Dropping A Sequence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To </a:t>
            </a:r>
            <a:r>
              <a:rPr lang="en-IN" sz="2400" b="1" dirty="0">
                <a:solidFill>
                  <a:srgbClr val="C00000"/>
                </a:solidFill>
              </a:rPr>
              <a:t>delete any sequence </a:t>
            </a:r>
            <a:r>
              <a:rPr lang="en-IN" sz="2400" dirty="0"/>
              <a:t>from the schema we use </a:t>
            </a:r>
            <a:r>
              <a:rPr lang="en-IN" sz="2400" b="1" dirty="0">
                <a:solidFill>
                  <a:srgbClr val="0070C0"/>
                </a:solidFill>
              </a:rPr>
              <a:t>DROP SEQUENCE</a:t>
            </a:r>
            <a:r>
              <a:rPr lang="en-IN" sz="2400" dirty="0"/>
              <a:t> command as shown below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DROP SEQUENCE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sq_demo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Obtaining Details Of Sequence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In order to obtain </a:t>
            </a:r>
            <a:r>
              <a:rPr lang="en-IN" sz="2400" b="1" dirty="0">
                <a:solidFill>
                  <a:srgbClr val="C00000"/>
                </a:solidFill>
              </a:rPr>
              <a:t>details </a:t>
            </a:r>
            <a:r>
              <a:rPr lang="en-IN" sz="2400" dirty="0"/>
              <a:t>about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sequence </a:t>
            </a:r>
            <a:r>
              <a:rPr lang="en-IN" sz="2400" dirty="0"/>
              <a:t>we can use </a:t>
            </a:r>
            <a:r>
              <a:rPr lang="en-IN" sz="2400" b="1" dirty="0">
                <a:solidFill>
                  <a:srgbClr val="002060"/>
                </a:solidFill>
              </a:rPr>
              <a:t>Oracle’s internal data dictionary</a:t>
            </a:r>
            <a:r>
              <a:rPr lang="en-IN" sz="2400" dirty="0"/>
              <a:t> called </a:t>
            </a:r>
            <a:r>
              <a:rPr lang="en-IN" sz="2400" b="1" dirty="0">
                <a:solidFill>
                  <a:srgbClr val="0070C0"/>
                </a:solidFill>
              </a:rPr>
              <a:t>USER_SEQUENCES</a:t>
            </a:r>
          </a:p>
          <a:p>
            <a:endParaRPr lang="en-US" sz="2400" dirty="0"/>
          </a:p>
          <a:p>
            <a:r>
              <a:rPr lang="en-US" sz="2400" dirty="0"/>
              <a:t>It has following useful columns</a:t>
            </a:r>
            <a:endParaRPr lang="en-IN" sz="2400" dirty="0"/>
          </a:p>
          <a:p>
            <a:endParaRPr lang="en-IN" sz="2400" dirty="0"/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eq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429000"/>
            <a:ext cx="8786874" cy="2859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Restrictions On Using Sequence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NEXTVAL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0070C0"/>
                </a:solidFill>
              </a:rPr>
              <a:t>CURRVAL </a:t>
            </a:r>
            <a:r>
              <a:rPr lang="en-IN" sz="2400" b="1" dirty="0" err="1">
                <a:solidFill>
                  <a:srgbClr val="C00000"/>
                </a:solidFill>
              </a:rPr>
              <a:t>pseudocolumns</a:t>
            </a:r>
            <a:r>
              <a:rPr lang="en-IN" sz="2400" dirty="0"/>
              <a:t> can be used in the following </a:t>
            </a:r>
            <a:r>
              <a:rPr lang="en-IN" sz="2400" b="1" dirty="0">
                <a:solidFill>
                  <a:srgbClr val="7030A0"/>
                </a:solidFill>
              </a:rPr>
              <a:t>SQL constructs</a:t>
            </a:r>
            <a:r>
              <a:rPr lang="en-IN" sz="2400" dirty="0"/>
              <a:t>.</a:t>
            </a:r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VALUES</a:t>
            </a:r>
            <a:r>
              <a:rPr lang="en-IN" b="1" dirty="0"/>
              <a:t> clause of an </a:t>
            </a:r>
            <a:r>
              <a:rPr lang="en-IN" b="1" dirty="0">
                <a:solidFill>
                  <a:srgbClr val="C00000"/>
                </a:solidFill>
              </a:rPr>
              <a:t>INSERT </a:t>
            </a:r>
            <a:r>
              <a:rPr lang="en-IN" b="1" dirty="0"/>
              <a:t>statement</a:t>
            </a:r>
          </a:p>
          <a:p>
            <a:pPr lvl="1"/>
            <a:endParaRPr lang="en-IN" b="1" dirty="0"/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SET</a:t>
            </a:r>
            <a:r>
              <a:rPr lang="en-IN" b="1" dirty="0"/>
              <a:t> clause of an </a:t>
            </a:r>
            <a:r>
              <a:rPr lang="en-IN" b="1" dirty="0">
                <a:solidFill>
                  <a:srgbClr val="C00000"/>
                </a:solidFill>
              </a:rPr>
              <a:t>UPDATE</a:t>
            </a:r>
            <a:r>
              <a:rPr lang="en-IN" b="1" dirty="0"/>
              <a:t> statement</a:t>
            </a:r>
          </a:p>
          <a:p>
            <a:pPr lvl="1"/>
            <a:endParaRPr lang="en-IN" b="1" dirty="0"/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SELECT</a:t>
            </a:r>
            <a:r>
              <a:rPr lang="en-IN" b="1" dirty="0"/>
              <a:t> list (unless it is part of a </a:t>
            </a:r>
            <a:r>
              <a:rPr lang="en-IN" b="1" dirty="0" err="1"/>
              <a:t>subquery</a:t>
            </a:r>
            <a:r>
              <a:rPr lang="en-IN" b="1" dirty="0"/>
              <a:t> or view)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Restrictions On Using Sequence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Sequence values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7030A0"/>
                </a:solidFill>
              </a:rPr>
              <a:t>not allowed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00B050"/>
                </a:solidFill>
              </a:rPr>
              <a:t>following statements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pPr lvl="1"/>
            <a:r>
              <a:rPr lang="en-IN" b="1" dirty="0" err="1"/>
              <a:t>Subquery</a:t>
            </a:r>
            <a:r>
              <a:rPr lang="en-IN" b="1" dirty="0"/>
              <a:t> of a </a:t>
            </a:r>
            <a:r>
              <a:rPr lang="en-IN" b="1" dirty="0">
                <a:solidFill>
                  <a:srgbClr val="C00000"/>
                </a:solidFill>
              </a:rPr>
              <a:t>SELECT</a:t>
            </a:r>
            <a:r>
              <a:rPr lang="en-IN" b="1" dirty="0"/>
              <a:t>, </a:t>
            </a:r>
            <a:r>
              <a:rPr lang="en-IN" b="1" dirty="0">
                <a:solidFill>
                  <a:srgbClr val="C00000"/>
                </a:solidFill>
              </a:rPr>
              <a:t>UPDATE</a:t>
            </a:r>
            <a:r>
              <a:rPr lang="en-IN" b="1" dirty="0"/>
              <a:t>, or </a:t>
            </a:r>
            <a:r>
              <a:rPr lang="en-IN" b="1" dirty="0">
                <a:solidFill>
                  <a:srgbClr val="C00000"/>
                </a:solidFill>
              </a:rPr>
              <a:t>DELETE</a:t>
            </a:r>
            <a:r>
              <a:rPr lang="en-IN" b="1" dirty="0"/>
              <a:t> statement</a:t>
            </a:r>
          </a:p>
          <a:p>
            <a:endParaRPr lang="en-IN" sz="2200" b="1" dirty="0"/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SELECT</a:t>
            </a:r>
            <a:r>
              <a:rPr lang="en-IN" b="1" dirty="0"/>
              <a:t> statement containing </a:t>
            </a:r>
            <a:r>
              <a:rPr lang="en-IN" b="1" dirty="0">
                <a:solidFill>
                  <a:srgbClr val="0070C0"/>
                </a:solidFill>
              </a:rPr>
              <a:t>DISTINCT</a:t>
            </a:r>
            <a:r>
              <a:rPr lang="en-IN" b="1" dirty="0"/>
              <a:t>, </a:t>
            </a:r>
            <a:r>
              <a:rPr lang="en-IN" b="1" dirty="0">
                <a:solidFill>
                  <a:srgbClr val="0070C0"/>
                </a:solidFill>
              </a:rPr>
              <a:t>GROUP BY</a:t>
            </a:r>
            <a:r>
              <a:rPr lang="en-IN" b="1" dirty="0"/>
              <a:t>, </a:t>
            </a:r>
            <a:r>
              <a:rPr lang="en-IN" b="1" dirty="0">
                <a:solidFill>
                  <a:srgbClr val="0070C0"/>
                </a:solidFill>
              </a:rPr>
              <a:t>ORDER BY</a:t>
            </a:r>
            <a:r>
              <a:rPr lang="en-IN" b="1" dirty="0"/>
              <a:t>, </a:t>
            </a:r>
            <a:r>
              <a:rPr lang="en-IN" b="1" dirty="0">
                <a:solidFill>
                  <a:srgbClr val="0070C0"/>
                </a:solidFill>
              </a:rPr>
              <a:t>UNION</a:t>
            </a:r>
            <a:r>
              <a:rPr lang="en-IN" b="1" dirty="0"/>
              <a:t>, </a:t>
            </a:r>
            <a:r>
              <a:rPr lang="en-IN" b="1" dirty="0">
                <a:solidFill>
                  <a:srgbClr val="0070C0"/>
                </a:solidFill>
              </a:rPr>
              <a:t>UNION ALL</a:t>
            </a:r>
            <a:r>
              <a:rPr lang="en-IN" b="1" dirty="0"/>
              <a:t>, </a:t>
            </a:r>
            <a:r>
              <a:rPr lang="en-IN" b="1" dirty="0">
                <a:solidFill>
                  <a:srgbClr val="0070C0"/>
                </a:solidFill>
              </a:rPr>
              <a:t>INTERSECT</a:t>
            </a:r>
            <a:r>
              <a:rPr lang="en-IN" b="1" dirty="0"/>
              <a:t>, or </a:t>
            </a:r>
            <a:r>
              <a:rPr lang="en-IN" b="1" dirty="0">
                <a:solidFill>
                  <a:srgbClr val="0070C0"/>
                </a:solidFill>
              </a:rPr>
              <a:t>MINUS</a:t>
            </a:r>
          </a:p>
          <a:p>
            <a:pPr lvl="1"/>
            <a:endParaRPr lang="en-IN" b="1" dirty="0"/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WHERE </a:t>
            </a:r>
            <a:r>
              <a:rPr lang="en-IN" b="1" dirty="0"/>
              <a:t>clause of a </a:t>
            </a:r>
            <a:r>
              <a:rPr lang="en-IN" b="1" dirty="0">
                <a:solidFill>
                  <a:srgbClr val="C00000"/>
                </a:solidFill>
              </a:rPr>
              <a:t>SELECT </a:t>
            </a:r>
            <a:r>
              <a:rPr lang="en-IN" b="1" dirty="0"/>
              <a:t>statement</a:t>
            </a:r>
          </a:p>
          <a:p>
            <a:endParaRPr lang="en-IN" sz="2200" b="1" dirty="0"/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DEFAULT</a:t>
            </a:r>
            <a:r>
              <a:rPr lang="en-IN" b="1" dirty="0"/>
              <a:t> clause of a column in a </a:t>
            </a:r>
            <a:r>
              <a:rPr lang="en-IN" b="1" dirty="0">
                <a:solidFill>
                  <a:srgbClr val="C00000"/>
                </a:solidFill>
              </a:rPr>
              <a:t>CREATE</a:t>
            </a:r>
            <a:r>
              <a:rPr lang="en-IN" b="1" dirty="0"/>
              <a:t> or </a:t>
            </a:r>
            <a:r>
              <a:rPr lang="en-IN" b="1" dirty="0">
                <a:solidFill>
                  <a:srgbClr val="C00000"/>
                </a:solidFill>
              </a:rPr>
              <a:t>ALTER TABLE </a:t>
            </a:r>
            <a:r>
              <a:rPr lang="en-IN" b="1" dirty="0"/>
              <a:t>statement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CHECK</a:t>
            </a:r>
            <a:r>
              <a:rPr lang="en-IN" b="1" dirty="0"/>
              <a:t> constraint condition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Introduction To Sequences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0070C0"/>
                </a:solidFill>
              </a:rPr>
              <a:t>Sequence</a:t>
            </a:r>
            <a:r>
              <a:rPr lang="en-IN" sz="2400" dirty="0"/>
              <a:t> is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database object </a:t>
            </a:r>
            <a:r>
              <a:rPr lang="en-IN" sz="2400" dirty="0"/>
              <a:t>which generates </a:t>
            </a:r>
            <a:r>
              <a:rPr lang="en-IN" sz="2400" b="1" dirty="0">
                <a:solidFill>
                  <a:srgbClr val="7030A0"/>
                </a:solidFill>
              </a:rPr>
              <a:t>integer sequence.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We </a:t>
            </a:r>
            <a:r>
              <a:rPr lang="en-IN" sz="2400" b="1" dirty="0">
                <a:solidFill>
                  <a:srgbClr val="0070C0"/>
                </a:solidFill>
              </a:rPr>
              <a:t>generally use it </a:t>
            </a:r>
            <a:r>
              <a:rPr lang="en-IN" sz="2400" dirty="0"/>
              <a:t>for </a:t>
            </a:r>
            <a:r>
              <a:rPr lang="en-IN" sz="2400" b="1" dirty="0">
                <a:solidFill>
                  <a:srgbClr val="00B050"/>
                </a:solidFill>
              </a:rPr>
              <a:t>populating numeric Primary Key </a:t>
            </a:r>
            <a:r>
              <a:rPr lang="en-IN" sz="2400" dirty="0"/>
              <a:t>columns.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Syntax Of Creating Sequence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SEQUENCE </a:t>
            </a:r>
            <a:r>
              <a:rPr lang="en-IN" sz="2400" b="1" dirty="0" err="1">
                <a:solidFill>
                  <a:srgbClr val="002060"/>
                </a:solidFill>
              </a:rPr>
              <a:t>sequence_name</a:t>
            </a:r>
            <a:br>
              <a:rPr lang="en-IN" sz="2400" b="1" dirty="0">
                <a:solidFill>
                  <a:srgbClr val="002060"/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 [</a:t>
            </a:r>
            <a:r>
              <a:rPr lang="en-IN" sz="2400" b="1" dirty="0">
                <a:solidFill>
                  <a:srgbClr val="0070C0"/>
                </a:solidFill>
              </a:rPr>
              <a:t>START WITH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start_num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 [</a:t>
            </a:r>
            <a:r>
              <a:rPr lang="en-IN" sz="2400" b="1" dirty="0">
                <a:solidFill>
                  <a:srgbClr val="0070C0"/>
                </a:solidFill>
              </a:rPr>
              <a:t>INCREMENT BY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increment_num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 [</a:t>
            </a:r>
            <a:r>
              <a:rPr lang="en-IN" sz="2400" b="1" dirty="0">
                <a:solidFill>
                  <a:srgbClr val="0070C0"/>
                </a:solidFill>
              </a:rPr>
              <a:t>MAXVALUE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maximum_num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IN" sz="2400" b="1" dirty="0">
                <a:solidFill>
                  <a:srgbClr val="0070C0"/>
                </a:solidFill>
              </a:rPr>
              <a:t>NOMAXVALUE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 [</a:t>
            </a:r>
            <a:r>
              <a:rPr lang="en-IN" sz="2400" b="1" dirty="0">
                <a:solidFill>
                  <a:srgbClr val="0070C0"/>
                </a:solidFill>
              </a:rPr>
              <a:t>MINVALUE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minimum_num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IN" sz="2400" b="1" dirty="0">
                <a:solidFill>
                  <a:srgbClr val="0070C0"/>
                </a:solidFill>
              </a:rPr>
              <a:t>NOMINVALUE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 [</a:t>
            </a:r>
            <a:r>
              <a:rPr lang="en-IN" sz="2400" b="1" dirty="0">
                <a:solidFill>
                  <a:srgbClr val="0070C0"/>
                </a:solidFill>
              </a:rPr>
              <a:t>CACHE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cache_num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IN" sz="2400" b="1" dirty="0">
                <a:solidFill>
                  <a:srgbClr val="0070C0"/>
                </a:solidFill>
              </a:rPr>
              <a:t>NOCACHE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 [</a:t>
            </a:r>
            <a:r>
              <a:rPr lang="en-IN" sz="2400" b="1" dirty="0">
                <a:solidFill>
                  <a:srgbClr val="0070C0"/>
                </a:solidFill>
              </a:rPr>
              <a:t>CYCLE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IN" sz="2400" b="1" dirty="0">
                <a:solidFill>
                  <a:srgbClr val="0070C0"/>
                </a:solidFill>
              </a:rPr>
              <a:t>NOCYCLE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    [</a:t>
            </a:r>
            <a:r>
              <a:rPr lang="en-IN" sz="2400" b="1" dirty="0">
                <a:solidFill>
                  <a:srgbClr val="0070C0"/>
                </a:solidFill>
              </a:rPr>
              <a:t>ORDER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IN" sz="2400" b="1" dirty="0">
                <a:solidFill>
                  <a:srgbClr val="0070C0"/>
                </a:solidFill>
              </a:rPr>
              <a:t>NOORDER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];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 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C00000"/>
                </a:solidFill>
              </a:rPr>
              <a:t>Create Sequence </a:t>
            </a:r>
            <a:r>
              <a:rPr lang="en-IN" sz="2400" dirty="0"/>
              <a:t>is a </a:t>
            </a:r>
            <a:r>
              <a:rPr lang="en-IN" sz="2400" b="1" dirty="0">
                <a:solidFill>
                  <a:srgbClr val="7030A0"/>
                </a:solidFill>
              </a:rPr>
              <a:t>DDL </a:t>
            </a:r>
            <a:r>
              <a:rPr lang="en-IN" sz="2400" dirty="0"/>
              <a:t>which is </a:t>
            </a:r>
            <a:r>
              <a:rPr lang="en-IN" sz="2400" b="1" dirty="0">
                <a:solidFill>
                  <a:srgbClr val="002060"/>
                </a:solidFill>
              </a:rPr>
              <a:t>followed by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name of the 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00B050"/>
                </a:solidFill>
              </a:rPr>
              <a:t>sequence </a:t>
            </a:r>
            <a:r>
              <a:rPr lang="en-IN" sz="2400" dirty="0"/>
              <a:t>which is purely </a:t>
            </a:r>
            <a:r>
              <a:rPr lang="en-IN" sz="2400" b="1" dirty="0">
                <a:solidFill>
                  <a:srgbClr val="C00000"/>
                </a:solidFill>
              </a:rPr>
              <a:t>user defined </a:t>
            </a:r>
            <a:r>
              <a:rPr lang="en-IN" sz="2400" dirty="0"/>
              <a:t>i.e. we can give any name of </a:t>
            </a:r>
          </a:p>
          <a:p>
            <a:pPr fontAlgn="base">
              <a:buNone/>
            </a:pPr>
            <a:r>
              <a:rPr lang="en-IN" sz="2400" dirty="0"/>
              <a:t>our choice to our sequence. </a:t>
            </a:r>
          </a:p>
          <a:p>
            <a:pPr fontAlgn="base">
              <a:buNone/>
            </a:pPr>
            <a:endParaRPr lang="en-IN" sz="2400" dirty="0"/>
          </a:p>
          <a:p>
            <a:pPr fontAlgn="base">
              <a:buNone/>
            </a:pPr>
            <a:r>
              <a:rPr lang="en-IN" sz="2400" dirty="0"/>
              <a:t>Then we have </a:t>
            </a:r>
            <a:r>
              <a:rPr lang="en-IN" sz="2400" b="1" dirty="0">
                <a:solidFill>
                  <a:srgbClr val="002060"/>
                </a:solidFill>
              </a:rPr>
              <a:t>few attributes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0070C0"/>
                </a:solidFill>
              </a:rPr>
              <a:t>sequence</a:t>
            </a:r>
            <a:r>
              <a:rPr lang="en-IN" sz="2400" dirty="0"/>
              <a:t> whose description is </a:t>
            </a:r>
          </a:p>
          <a:p>
            <a:pPr fontAlgn="base">
              <a:buNone/>
            </a:pPr>
            <a:r>
              <a:rPr lang="en-IN" sz="2400" dirty="0"/>
              <a:t>given on next slide: 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Description Of Sequence</a:t>
            </a:r>
            <a:br>
              <a:rPr lang="en-US" sz="2800" b="1" dirty="0"/>
            </a:br>
            <a:r>
              <a:rPr lang="en-US" sz="2800" b="1" dirty="0"/>
              <a:t>Attributes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START WITH</a:t>
            </a:r>
          </a:p>
          <a:p>
            <a:pPr lvl="1"/>
            <a:r>
              <a:rPr lang="en-IN" dirty="0"/>
              <a:t>Here we have to specify a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numeric value </a:t>
            </a:r>
            <a:r>
              <a:rPr lang="en-IN" dirty="0"/>
              <a:t>from which we want our sequence to </a:t>
            </a:r>
            <a:r>
              <a:rPr lang="en-IN" b="1" dirty="0">
                <a:solidFill>
                  <a:srgbClr val="7030A0"/>
                </a:solidFill>
              </a:rPr>
              <a:t>start</a:t>
            </a:r>
            <a:r>
              <a:rPr lang="en-IN" dirty="0"/>
              <a:t>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Whatever number we specify will be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first number </a:t>
            </a:r>
            <a:r>
              <a:rPr lang="en-IN" dirty="0"/>
              <a:t>generated by our </a:t>
            </a:r>
            <a:r>
              <a:rPr lang="en-IN" b="1" dirty="0">
                <a:solidFill>
                  <a:srgbClr val="7030A0"/>
                </a:solidFill>
              </a:rPr>
              <a:t>sequence</a:t>
            </a:r>
            <a:r>
              <a:rPr lang="en-IN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START WITH </a:t>
            </a:r>
            <a:r>
              <a:rPr lang="en-IN" dirty="0"/>
              <a:t>clause starts the </a:t>
            </a:r>
            <a:r>
              <a:rPr lang="en-IN" b="1" dirty="0">
                <a:solidFill>
                  <a:srgbClr val="7030A0"/>
                </a:solidFill>
              </a:rPr>
              <a:t>sequence</a:t>
            </a:r>
            <a:r>
              <a:rPr lang="en-IN" dirty="0"/>
              <a:t> with the number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  <a:r>
              <a:rPr lang="en-IN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Description Of Sequence</a:t>
            </a:r>
            <a:br>
              <a:rPr lang="en-US" sz="2800" b="1" dirty="0"/>
            </a:br>
            <a:r>
              <a:rPr lang="en-US" sz="2800" b="1" dirty="0"/>
              <a:t>Attributes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INCREMENT BY</a:t>
            </a:r>
          </a:p>
          <a:p>
            <a:pPr lvl="1"/>
            <a:r>
              <a:rPr lang="en-IN" dirty="0"/>
              <a:t>This </a:t>
            </a:r>
            <a:r>
              <a:rPr lang="en-IN" b="1" dirty="0">
                <a:solidFill>
                  <a:srgbClr val="7030A0"/>
                </a:solidFill>
              </a:rPr>
              <a:t>attribute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/>
              <a:t>also takes a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numeric value</a:t>
            </a:r>
            <a:r>
              <a:rPr lang="en-IN" dirty="0"/>
              <a:t>, to </a:t>
            </a:r>
            <a:r>
              <a:rPr lang="en-IN" b="1" dirty="0">
                <a:solidFill>
                  <a:srgbClr val="00B050"/>
                </a:solidFill>
              </a:rPr>
              <a:t>increment </a:t>
            </a:r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sequence</a:t>
            </a:r>
            <a:r>
              <a:rPr lang="en-IN" dirty="0"/>
              <a:t> by.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number</a:t>
            </a:r>
            <a:r>
              <a:rPr lang="en-IN" dirty="0"/>
              <a:t> that we </a:t>
            </a:r>
            <a:r>
              <a:rPr lang="en-IN" b="1" dirty="0">
                <a:solidFill>
                  <a:srgbClr val="0070C0"/>
                </a:solidFill>
              </a:rPr>
              <a:t>specify</a:t>
            </a:r>
            <a:r>
              <a:rPr lang="en-IN" dirty="0"/>
              <a:t> here will serve as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interval </a:t>
            </a:r>
            <a:r>
              <a:rPr lang="en-IN" dirty="0"/>
              <a:t>between </a:t>
            </a:r>
            <a:r>
              <a:rPr lang="en-IN" b="1" dirty="0">
                <a:solidFill>
                  <a:srgbClr val="002060"/>
                </a:solidFill>
              </a:rPr>
              <a:t>sequence numbers</a:t>
            </a:r>
            <a:r>
              <a:rPr lang="en-IN" dirty="0"/>
              <a:t>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The value for </a:t>
            </a:r>
            <a:r>
              <a:rPr lang="en-IN" b="1" dirty="0">
                <a:solidFill>
                  <a:srgbClr val="0070C0"/>
                </a:solidFill>
              </a:rPr>
              <a:t>INCREMENT BY </a:t>
            </a:r>
            <a:r>
              <a:rPr lang="en-IN" dirty="0"/>
              <a:t>cannot be 0 but it can be any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positive</a:t>
            </a:r>
            <a:r>
              <a:rPr lang="en-IN" dirty="0"/>
              <a:t> or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negative </a:t>
            </a:r>
            <a:r>
              <a:rPr lang="en-IN" dirty="0"/>
              <a:t>value.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If this value is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negative</a:t>
            </a:r>
            <a:r>
              <a:rPr lang="en-IN" dirty="0"/>
              <a:t>, then the sequence </a:t>
            </a:r>
            <a:r>
              <a:rPr lang="en-IN" b="1" dirty="0">
                <a:solidFill>
                  <a:srgbClr val="C00000"/>
                </a:solidFill>
              </a:rPr>
              <a:t>descends</a:t>
            </a:r>
            <a:r>
              <a:rPr lang="en-IN" dirty="0"/>
              <a:t>. If the value is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positive</a:t>
            </a:r>
            <a:r>
              <a:rPr lang="en-IN" dirty="0"/>
              <a:t>, then the sequence </a:t>
            </a:r>
            <a:r>
              <a:rPr lang="en-IN" b="1" dirty="0">
                <a:solidFill>
                  <a:srgbClr val="C00000"/>
                </a:solidFill>
              </a:rPr>
              <a:t>ascends</a:t>
            </a:r>
            <a:r>
              <a:rPr lang="en-IN" dirty="0"/>
              <a:t>. If you omit this clause, then the interval defaults to 1.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Description Of Sequence</a:t>
            </a:r>
            <a:br>
              <a:rPr lang="en-US" sz="2800" b="1" dirty="0"/>
            </a:br>
            <a:r>
              <a:rPr lang="en-US" sz="2800" b="1" dirty="0"/>
              <a:t>Attributes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MAXVALUE</a:t>
            </a:r>
            <a:r>
              <a:rPr lang="en-IN" sz="2400" b="1" u="sng" dirty="0"/>
              <a:t>/</a:t>
            </a:r>
            <a:r>
              <a:rPr lang="en-IN" sz="2400" b="1" u="sng" dirty="0">
                <a:solidFill>
                  <a:srgbClr val="0070C0"/>
                </a:solidFill>
              </a:rPr>
              <a:t>NOMAXVALUE</a:t>
            </a:r>
          </a:p>
          <a:p>
            <a:pPr lvl="1"/>
            <a:r>
              <a:rPr lang="en-IN" dirty="0"/>
              <a:t>Next </a:t>
            </a:r>
            <a:r>
              <a:rPr lang="en-IN" b="1" dirty="0">
                <a:solidFill>
                  <a:srgbClr val="7030A0"/>
                </a:solidFill>
              </a:rPr>
              <a:t>attribute </a:t>
            </a:r>
            <a:r>
              <a:rPr lang="en-IN" dirty="0"/>
              <a:t>is </a:t>
            </a:r>
            <a:r>
              <a:rPr lang="en-IN" b="1" dirty="0">
                <a:solidFill>
                  <a:srgbClr val="0070C0"/>
                </a:solidFill>
              </a:rPr>
              <a:t>MAXVALUE</a:t>
            </a:r>
            <a:r>
              <a:rPr lang="en-IN" dirty="0"/>
              <a:t> or </a:t>
            </a:r>
            <a:r>
              <a:rPr lang="en-IN" b="1" dirty="0">
                <a:solidFill>
                  <a:srgbClr val="0070C0"/>
                </a:solidFill>
              </a:rPr>
              <a:t>NOMAXVALUE.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Using these </a:t>
            </a:r>
            <a:r>
              <a:rPr lang="en-IN" b="1" dirty="0">
                <a:solidFill>
                  <a:srgbClr val="7030A0"/>
                </a:solidFill>
              </a:rPr>
              <a:t>attributes</a:t>
            </a:r>
            <a:r>
              <a:rPr lang="en-IN" dirty="0"/>
              <a:t> we can set the </a:t>
            </a:r>
            <a:r>
              <a:rPr lang="en-IN" b="1" dirty="0">
                <a:solidFill>
                  <a:srgbClr val="C00000"/>
                </a:solidFill>
              </a:rPr>
              <a:t>maximum upper bound </a:t>
            </a:r>
            <a:r>
              <a:rPr lang="en-IN" dirty="0"/>
              <a:t>for our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r>
              <a:rPr lang="en-IN" dirty="0"/>
              <a:t>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Always remember </a:t>
            </a:r>
            <a:r>
              <a:rPr lang="en-IN" b="1" dirty="0">
                <a:solidFill>
                  <a:srgbClr val="0070C0"/>
                </a:solidFill>
              </a:rPr>
              <a:t>MAXVALUE</a:t>
            </a:r>
            <a:r>
              <a:rPr lang="en-IN" dirty="0"/>
              <a:t> must be </a:t>
            </a:r>
            <a:r>
              <a:rPr lang="en-IN" b="1" dirty="0">
                <a:solidFill>
                  <a:srgbClr val="00B050"/>
                </a:solidFill>
              </a:rPr>
              <a:t>equal to or greater than </a:t>
            </a:r>
            <a:r>
              <a:rPr lang="en-IN" b="1" dirty="0">
                <a:solidFill>
                  <a:srgbClr val="0070C0"/>
                </a:solidFill>
              </a:rPr>
              <a:t>START WITH </a:t>
            </a:r>
            <a:r>
              <a:rPr lang="en-IN" dirty="0"/>
              <a:t>and must be </a:t>
            </a:r>
            <a:r>
              <a:rPr lang="en-IN" b="1" dirty="0">
                <a:solidFill>
                  <a:srgbClr val="C00000"/>
                </a:solidFill>
              </a:rPr>
              <a:t>greater than </a:t>
            </a:r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MINVALUE</a:t>
            </a:r>
            <a:r>
              <a:rPr lang="en-IN" dirty="0"/>
              <a:t> attribute.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In case we don’t want to set the </a:t>
            </a:r>
            <a:r>
              <a:rPr lang="en-IN" b="1" dirty="0">
                <a:solidFill>
                  <a:srgbClr val="0070C0"/>
                </a:solidFill>
              </a:rPr>
              <a:t>MAXVALUE </a:t>
            </a:r>
            <a:r>
              <a:rPr lang="en-IN" dirty="0"/>
              <a:t>for our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r>
              <a:rPr lang="en-IN" dirty="0"/>
              <a:t> then we can use </a:t>
            </a:r>
            <a:r>
              <a:rPr lang="en-IN" b="1" dirty="0">
                <a:solidFill>
                  <a:srgbClr val="0070C0"/>
                </a:solidFill>
              </a:rPr>
              <a:t>NOMAXVALUE </a:t>
            </a:r>
            <a:r>
              <a:rPr lang="en-IN" dirty="0"/>
              <a:t>attribute.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Description Of Sequence</a:t>
            </a:r>
            <a:br>
              <a:rPr lang="en-US" sz="2800" b="1" dirty="0"/>
            </a:br>
            <a:r>
              <a:rPr lang="en-US" sz="2800" b="1" dirty="0"/>
              <a:t>Attributes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MINVALUE</a:t>
            </a:r>
            <a:r>
              <a:rPr lang="en-IN" sz="2400" b="1" u="sng" dirty="0"/>
              <a:t>/</a:t>
            </a:r>
            <a:r>
              <a:rPr lang="en-IN" sz="2400" b="1" u="sng" dirty="0">
                <a:solidFill>
                  <a:srgbClr val="0070C0"/>
                </a:solidFill>
              </a:rPr>
              <a:t>NOMINVALUE</a:t>
            </a:r>
          </a:p>
          <a:p>
            <a:pPr lvl="1"/>
            <a:r>
              <a:rPr lang="en-IN" dirty="0"/>
              <a:t>Similar to </a:t>
            </a:r>
            <a:r>
              <a:rPr lang="en-IN" b="1" dirty="0">
                <a:solidFill>
                  <a:srgbClr val="0070C0"/>
                </a:solidFill>
              </a:rPr>
              <a:t>MAXVALUE</a:t>
            </a:r>
            <a:r>
              <a:rPr lang="en-IN" dirty="0"/>
              <a:t> we use </a:t>
            </a:r>
            <a:r>
              <a:rPr lang="en-IN" b="1" dirty="0">
                <a:solidFill>
                  <a:srgbClr val="0070C0"/>
                </a:solidFill>
              </a:rPr>
              <a:t>MINVALUE</a:t>
            </a:r>
            <a:r>
              <a:rPr lang="en-IN" dirty="0"/>
              <a:t> </a:t>
            </a:r>
            <a:r>
              <a:rPr lang="en-IN" b="1" dirty="0">
                <a:solidFill>
                  <a:srgbClr val="7030A0"/>
                </a:solidFill>
              </a:rPr>
              <a:t>attribute</a:t>
            </a:r>
            <a:r>
              <a:rPr lang="en-IN" dirty="0"/>
              <a:t> to set the lower bound of our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sequence.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As a value this </a:t>
            </a:r>
            <a:r>
              <a:rPr lang="en-IN" b="1" dirty="0">
                <a:solidFill>
                  <a:srgbClr val="7030A0"/>
                </a:solidFill>
              </a:rPr>
              <a:t>attribute </a:t>
            </a:r>
            <a:r>
              <a:rPr lang="en-IN" dirty="0"/>
              <a:t>also accepts the </a:t>
            </a:r>
            <a:r>
              <a:rPr lang="en-IN" b="1" dirty="0">
                <a:solidFill>
                  <a:srgbClr val="C00000"/>
                </a:solidFill>
              </a:rPr>
              <a:t>numeric value </a:t>
            </a:r>
            <a:r>
              <a:rPr lang="en-IN" dirty="0"/>
              <a:t>and should be less than or equal to </a:t>
            </a:r>
            <a:r>
              <a:rPr lang="en-IN" b="1" dirty="0">
                <a:solidFill>
                  <a:srgbClr val="0070C0"/>
                </a:solidFill>
              </a:rPr>
              <a:t>START WITH </a:t>
            </a:r>
            <a:r>
              <a:rPr lang="en-IN" dirty="0"/>
              <a:t>as well as less than </a:t>
            </a:r>
            <a:r>
              <a:rPr lang="en-IN" b="1" dirty="0">
                <a:solidFill>
                  <a:srgbClr val="0070C0"/>
                </a:solidFill>
              </a:rPr>
              <a:t>MAXVALUE.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In case we </a:t>
            </a:r>
            <a:r>
              <a:rPr lang="en-IN" b="1" dirty="0">
                <a:solidFill>
                  <a:srgbClr val="00B050"/>
                </a:solidFill>
              </a:rPr>
              <a:t>don’t want to set the lower bound </a:t>
            </a:r>
            <a:r>
              <a:rPr lang="en-IN" dirty="0"/>
              <a:t>for our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sequence </a:t>
            </a:r>
            <a:r>
              <a:rPr lang="en-IN" dirty="0"/>
              <a:t>then we  can use </a:t>
            </a:r>
            <a:r>
              <a:rPr lang="en-IN" b="1" dirty="0">
                <a:solidFill>
                  <a:srgbClr val="0070C0"/>
                </a:solidFill>
              </a:rPr>
              <a:t>NOMINVALUE</a:t>
            </a:r>
            <a:r>
              <a:rPr lang="en-IN" dirty="0"/>
              <a:t> </a:t>
            </a:r>
            <a:r>
              <a:rPr lang="en-IN" b="1" dirty="0">
                <a:solidFill>
                  <a:srgbClr val="7030A0"/>
                </a:solidFill>
              </a:rPr>
              <a:t>attribute</a:t>
            </a:r>
            <a:r>
              <a:rPr lang="en-IN" dirty="0"/>
              <a:t> instead.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Description Of Sequence</a:t>
            </a:r>
            <a:br>
              <a:rPr lang="en-US" sz="2800" b="1" dirty="0"/>
            </a:br>
            <a:r>
              <a:rPr lang="en-US" sz="2800" b="1" dirty="0"/>
              <a:t>Attributes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CACHE</a:t>
            </a:r>
            <a:r>
              <a:rPr lang="en-IN" sz="2400" b="1" u="sng" dirty="0"/>
              <a:t>/</a:t>
            </a:r>
            <a:r>
              <a:rPr lang="en-IN" sz="2400" b="1" u="sng" dirty="0">
                <a:solidFill>
                  <a:srgbClr val="0070C0"/>
                </a:solidFill>
              </a:rPr>
              <a:t>NOCACHE</a:t>
            </a:r>
          </a:p>
          <a:p>
            <a:pPr lvl="1"/>
            <a:r>
              <a:rPr lang="en-IN" dirty="0"/>
              <a:t>As the value of </a:t>
            </a:r>
            <a:r>
              <a:rPr lang="en-IN" b="1" dirty="0">
                <a:solidFill>
                  <a:srgbClr val="7030A0"/>
                </a:solidFill>
              </a:rPr>
              <a:t>cache attribute</a:t>
            </a:r>
            <a:r>
              <a:rPr lang="en-IN" dirty="0"/>
              <a:t>, we specify the </a:t>
            </a:r>
            <a:r>
              <a:rPr lang="en-IN" b="1" dirty="0">
                <a:solidFill>
                  <a:srgbClr val="00B050"/>
                </a:solidFill>
              </a:rPr>
              <a:t>number of integers </a:t>
            </a:r>
            <a:r>
              <a:rPr lang="en-IN" dirty="0"/>
              <a:t>to keep in </a:t>
            </a:r>
            <a:r>
              <a:rPr lang="en-IN" b="1" dirty="0">
                <a:solidFill>
                  <a:srgbClr val="C00000"/>
                </a:solidFill>
              </a:rPr>
              <a:t>memory</a:t>
            </a:r>
            <a:r>
              <a:rPr lang="en-IN" dirty="0"/>
              <a:t>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The default </a:t>
            </a:r>
            <a:r>
              <a:rPr lang="en-IN" b="1" dirty="0">
                <a:solidFill>
                  <a:srgbClr val="00B050"/>
                </a:solidFill>
              </a:rPr>
              <a:t>number of integers </a:t>
            </a:r>
            <a:r>
              <a:rPr lang="en-IN" dirty="0"/>
              <a:t>to </a:t>
            </a:r>
            <a:r>
              <a:rPr lang="en-IN" b="1" dirty="0">
                <a:solidFill>
                  <a:srgbClr val="0070C0"/>
                </a:solidFill>
              </a:rPr>
              <a:t>cache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20</a:t>
            </a:r>
            <a:r>
              <a:rPr lang="en-IN" dirty="0"/>
              <a:t>. The </a:t>
            </a:r>
            <a:r>
              <a:rPr lang="en-IN" b="1" dirty="0">
                <a:solidFill>
                  <a:srgbClr val="7030A0"/>
                </a:solidFill>
              </a:rPr>
              <a:t>minimum number of integers</a:t>
            </a:r>
            <a:r>
              <a:rPr lang="en-IN" dirty="0"/>
              <a:t> that may be </a:t>
            </a:r>
            <a:r>
              <a:rPr lang="en-IN" b="1" dirty="0">
                <a:solidFill>
                  <a:srgbClr val="0070C0"/>
                </a:solidFill>
              </a:rPr>
              <a:t>cached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2</a:t>
            </a:r>
            <a:r>
              <a:rPr lang="en-IN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IN" dirty="0"/>
              <a:t>Specify </a:t>
            </a:r>
            <a:r>
              <a:rPr lang="en-IN" b="1" dirty="0">
                <a:solidFill>
                  <a:srgbClr val="0070C0"/>
                </a:solidFill>
              </a:rPr>
              <a:t>NOCACHE</a:t>
            </a:r>
            <a:r>
              <a:rPr lang="en-IN" dirty="0"/>
              <a:t> to indicate that values of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r>
              <a:rPr lang="en-IN" dirty="0"/>
              <a:t> are not </a:t>
            </a:r>
            <a:r>
              <a:rPr lang="en-IN" b="1" dirty="0">
                <a:solidFill>
                  <a:srgbClr val="00B050"/>
                </a:solidFill>
              </a:rPr>
              <a:t>pre-allocated.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If you omit both </a:t>
            </a:r>
            <a:r>
              <a:rPr lang="en-IN" b="1" dirty="0">
                <a:solidFill>
                  <a:srgbClr val="0070C0"/>
                </a:solidFill>
              </a:rPr>
              <a:t>CACHE</a:t>
            </a:r>
            <a:r>
              <a:rPr lang="en-IN" dirty="0"/>
              <a:t> and </a:t>
            </a:r>
            <a:r>
              <a:rPr lang="en-IN" b="1" dirty="0">
                <a:solidFill>
                  <a:srgbClr val="0070C0"/>
                </a:solidFill>
              </a:rPr>
              <a:t>NOCACHE</a:t>
            </a:r>
            <a:r>
              <a:rPr lang="en-IN" dirty="0"/>
              <a:t>, the database caches </a:t>
            </a:r>
            <a:r>
              <a:rPr lang="en-IN" b="1" dirty="0">
                <a:solidFill>
                  <a:srgbClr val="C00000"/>
                </a:solidFill>
              </a:rPr>
              <a:t>20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sequence </a:t>
            </a:r>
            <a:r>
              <a:rPr lang="en-IN" dirty="0"/>
              <a:t>numbers by default.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8159</TotalTime>
  <Words>1467</Words>
  <Application>Microsoft Office PowerPoint</Application>
  <PresentationFormat>On-screen Show (4:3)</PresentationFormat>
  <Paragraphs>202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Introduction To Sequences</vt:lpstr>
      <vt:lpstr> Syntax Of Creating Sequence</vt:lpstr>
      <vt:lpstr> Description Of Sequence Attributes</vt:lpstr>
      <vt:lpstr> Description Of Sequence Attributes</vt:lpstr>
      <vt:lpstr> Description Of Sequence Attributes</vt:lpstr>
      <vt:lpstr> Description Of Sequence Attributes</vt:lpstr>
      <vt:lpstr> Description Of Sequence Attributes</vt:lpstr>
      <vt:lpstr> Description Of Sequence Attributes</vt:lpstr>
      <vt:lpstr> Description Of Sequence Attributes</vt:lpstr>
      <vt:lpstr> Points To Remember</vt:lpstr>
      <vt:lpstr> Example</vt:lpstr>
      <vt:lpstr> How To Use A Sequence ?</vt:lpstr>
      <vt:lpstr> How To Use A Sequence ?</vt:lpstr>
      <vt:lpstr> Point To Remember</vt:lpstr>
      <vt:lpstr> Using Sequence For Primary Key</vt:lpstr>
      <vt:lpstr> Altering A Sequence</vt:lpstr>
      <vt:lpstr> Example</vt:lpstr>
      <vt:lpstr> Restrictions On Alter Sequence</vt:lpstr>
      <vt:lpstr> Dropping A Sequence</vt:lpstr>
      <vt:lpstr> Obtaining Details Of Sequence</vt:lpstr>
      <vt:lpstr> Restrictions On Using Sequence</vt:lpstr>
      <vt:lpstr> Restrictions On Using Sequence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752</cp:revision>
  <dcterms:created xsi:type="dcterms:W3CDTF">2015-12-21T13:46:48Z</dcterms:created>
  <dcterms:modified xsi:type="dcterms:W3CDTF">2021-11-01T12:23:26Z</dcterms:modified>
</cp:coreProperties>
</file>