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575" r:id="rId4"/>
    <p:sldId id="929" r:id="rId5"/>
    <p:sldId id="931" r:id="rId6"/>
    <p:sldId id="928" r:id="rId7"/>
    <p:sldId id="930" r:id="rId8"/>
    <p:sldId id="932" r:id="rId9"/>
    <p:sldId id="933" r:id="rId10"/>
    <p:sldId id="894" r:id="rId11"/>
    <p:sldId id="935" r:id="rId12"/>
    <p:sldId id="934" r:id="rId13"/>
    <p:sldId id="936" r:id="rId14"/>
    <p:sldId id="937" r:id="rId15"/>
    <p:sldId id="938" r:id="rId16"/>
    <p:sldId id="939" r:id="rId17"/>
    <p:sldId id="912" r:id="rId18"/>
    <p:sldId id="940" r:id="rId19"/>
    <p:sldId id="941" r:id="rId20"/>
    <p:sldId id="942" r:id="rId21"/>
    <p:sldId id="9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Describing The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MYSTAFF</a:t>
            </a:r>
            <a:r>
              <a:rPr lang="en-IN" sz="2400" dirty="0"/>
              <a:t> view </a:t>
            </a:r>
            <a:r>
              <a:rPr lang="en-IN" sz="2400" b="1" dirty="0">
                <a:solidFill>
                  <a:srgbClr val="7030A0"/>
                </a:solidFill>
              </a:rPr>
              <a:t>hides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number of columns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exist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EMP</a:t>
            </a:r>
            <a:r>
              <a:rPr lang="en-IN" sz="2400" dirty="0"/>
              <a:t>  table. </a:t>
            </a:r>
          </a:p>
          <a:p>
            <a:endParaRPr lang="en-IN" sz="2400" dirty="0"/>
          </a:p>
          <a:p>
            <a:r>
              <a:rPr lang="en-IN" sz="2400" dirty="0"/>
              <a:t>We do not see the </a:t>
            </a:r>
            <a:r>
              <a:rPr lang="en-IN" sz="2400" b="1" dirty="0">
                <a:solidFill>
                  <a:srgbClr val="0070C0"/>
                </a:solidFill>
              </a:rPr>
              <a:t>EMPNO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SAL</a:t>
            </a:r>
            <a:r>
              <a:rPr lang="en-IN" sz="2400" dirty="0"/>
              <a:t> columns and this is how </a:t>
            </a:r>
            <a:r>
              <a:rPr lang="en-IN" sz="2400" b="1" dirty="0">
                <a:solidFill>
                  <a:srgbClr val="7030A0"/>
                </a:solidFill>
              </a:rPr>
              <a:t>views</a:t>
            </a:r>
            <a:r>
              <a:rPr lang="en-IN" sz="2400" dirty="0"/>
              <a:t> provide </a:t>
            </a:r>
            <a:r>
              <a:rPr lang="en-IN" sz="2400" b="1" dirty="0">
                <a:solidFill>
                  <a:schemeClr val="accent1"/>
                </a:solidFill>
              </a:rPr>
              <a:t>data security</a:t>
            </a:r>
            <a:r>
              <a:rPr lang="en-IN" sz="2400" dirty="0"/>
              <a:t>.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view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Selecting Data From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now </a:t>
            </a:r>
            <a:r>
              <a:rPr lang="en-IN" sz="2400" b="1" dirty="0">
                <a:solidFill>
                  <a:srgbClr val="7030A0"/>
                </a:solidFill>
              </a:rPr>
              <a:t>query</a:t>
            </a:r>
            <a:r>
              <a:rPr lang="en-IN" sz="2400" dirty="0"/>
              <a:t> view </a:t>
            </a:r>
            <a:r>
              <a:rPr lang="en-IN" sz="2400" b="1" dirty="0">
                <a:solidFill>
                  <a:srgbClr val="C00000"/>
                </a:solidFill>
              </a:rPr>
              <a:t>MYSTAFF</a:t>
            </a:r>
            <a:r>
              <a:rPr lang="en-IN" sz="2400" dirty="0"/>
              <a:t> as follows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view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714620"/>
            <a:ext cx="4871456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Executing </a:t>
            </a:r>
            <a:br>
              <a:rPr lang="en-US" sz="2800" b="1" dirty="0"/>
            </a:br>
            <a:r>
              <a:rPr lang="en-US" sz="2800" b="1" dirty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UPDATING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7030A0"/>
                </a:solidFill>
              </a:rPr>
              <a:t>view</a:t>
            </a:r>
            <a:r>
              <a:rPr lang="en-US" sz="2400" dirty="0"/>
              <a:t> also </a:t>
            </a:r>
            <a:r>
              <a:rPr lang="en-US" sz="2400" b="1" dirty="0">
                <a:solidFill>
                  <a:srgbClr val="0070C0"/>
                </a:solidFill>
              </a:rPr>
              <a:t>updates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base table.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386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Executing </a:t>
            </a:r>
            <a:br>
              <a:rPr lang="en-US" sz="2800" b="1" dirty="0"/>
            </a:br>
            <a:r>
              <a:rPr lang="en-US" sz="2800" b="1" dirty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However</a:t>
            </a:r>
            <a:r>
              <a:rPr lang="en-US" sz="2400" dirty="0"/>
              <a:t> only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those columns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7030A0"/>
                </a:solidFill>
              </a:rPr>
              <a:t>updated</a:t>
            </a:r>
            <a:r>
              <a:rPr lang="en-US" sz="2400" dirty="0"/>
              <a:t> which are a </a:t>
            </a:r>
            <a:r>
              <a:rPr lang="en-US" sz="2400" b="1" dirty="0">
                <a:solidFill>
                  <a:srgbClr val="C00000"/>
                </a:solidFill>
              </a:rPr>
              <a:t>part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7030A0"/>
                </a:solidFill>
              </a:rPr>
              <a:t>view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2050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Executing </a:t>
            </a:r>
            <a:br>
              <a:rPr lang="en-US" sz="2800" b="1" dirty="0"/>
            </a:br>
            <a:r>
              <a:rPr lang="en-US" sz="2800" b="1" dirty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can </a:t>
            </a:r>
            <a:r>
              <a:rPr lang="en-US" sz="2400" b="1" dirty="0">
                <a:solidFill>
                  <a:srgbClr val="0070C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sz="2400" dirty="0"/>
              <a:t> through a </a:t>
            </a:r>
            <a:r>
              <a:rPr lang="en-US" sz="2400" b="1" dirty="0">
                <a:solidFill>
                  <a:srgbClr val="7030A0"/>
                </a:solidFill>
              </a:rPr>
              <a:t>view</a:t>
            </a:r>
            <a:r>
              <a:rPr lang="en-US" sz="2400" dirty="0"/>
              <a:t> , but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US" sz="2400" dirty="0"/>
              <a:t> which are </a:t>
            </a:r>
            <a:r>
              <a:rPr lang="en-US" sz="2400" b="1" dirty="0">
                <a:solidFill>
                  <a:srgbClr val="00B050"/>
                </a:solidFill>
              </a:rPr>
              <a:t>not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part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view</a:t>
            </a:r>
            <a:r>
              <a:rPr lang="en-US" sz="2400" dirty="0"/>
              <a:t> will receive </a:t>
            </a:r>
            <a:r>
              <a:rPr lang="en-US" sz="2400" b="1" dirty="0">
                <a:solidFill>
                  <a:srgbClr val="7030A0"/>
                </a:solidFill>
              </a:rPr>
              <a:t>NULL</a:t>
            </a:r>
            <a:r>
              <a:rPr lang="en-US" sz="2400" dirty="0"/>
              <a:t> and if the table has a </a:t>
            </a:r>
            <a:r>
              <a:rPr lang="en-US" sz="2400" b="1" dirty="0">
                <a:solidFill>
                  <a:srgbClr val="C00000"/>
                </a:solidFill>
              </a:rPr>
              <a:t>NOT NULL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PRIMARY KEY </a:t>
            </a:r>
            <a:r>
              <a:rPr lang="en-US" sz="2400" dirty="0"/>
              <a:t>constraint </a:t>
            </a:r>
            <a:r>
              <a:rPr lang="en-US" sz="2400" b="1" dirty="0">
                <a:solidFill>
                  <a:srgbClr val="00B050"/>
                </a:solidFill>
              </a:rPr>
              <a:t>enabled</a:t>
            </a:r>
            <a:r>
              <a:rPr lang="en-US" sz="2400" dirty="0"/>
              <a:t> on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en-US" sz="2400" dirty="0"/>
              <a:t> then </a:t>
            </a:r>
            <a:r>
              <a:rPr lang="en-US" sz="2400" b="1" dirty="0">
                <a:solidFill>
                  <a:srgbClr val="0070C0"/>
                </a:solidFill>
              </a:rPr>
              <a:t>insertion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7030A0"/>
                </a:solidFill>
              </a:rPr>
              <a:t>fail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857628"/>
            <a:ext cx="8715436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Executing </a:t>
            </a:r>
            <a:br>
              <a:rPr lang="en-US" sz="2800" b="1" dirty="0"/>
            </a:br>
            <a:r>
              <a:rPr lang="en-US" sz="2800" b="1" dirty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DELETING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from a </a:t>
            </a:r>
            <a:r>
              <a:rPr lang="en-US" sz="2400" b="1" dirty="0">
                <a:solidFill>
                  <a:srgbClr val="7030A0"/>
                </a:solidFill>
              </a:rPr>
              <a:t>view</a:t>
            </a:r>
            <a:r>
              <a:rPr lang="en-US" sz="2400" dirty="0"/>
              <a:t> actually </a:t>
            </a:r>
            <a:r>
              <a:rPr lang="en-US" sz="2400" b="1" dirty="0">
                <a:solidFill>
                  <a:srgbClr val="0070C0"/>
                </a:solidFill>
              </a:rPr>
              <a:t>deletes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base table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386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Making Changes In The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Changes</a:t>
            </a:r>
            <a:r>
              <a:rPr lang="en-US" sz="2400" dirty="0"/>
              <a:t> made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7030A0"/>
                </a:solidFill>
              </a:rPr>
              <a:t>reflected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0070C0"/>
                </a:solidFill>
              </a:rPr>
              <a:t>view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5" cy="386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Clauses Used With </a:t>
            </a:r>
            <a:br>
              <a:rPr lang="en-US" sz="3200" b="1" dirty="0"/>
            </a:br>
            <a:r>
              <a:rPr lang="en-US" sz="3200" b="1" dirty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OR REPLACE:</a:t>
            </a:r>
          </a:p>
          <a:p>
            <a:pPr lvl="1"/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overwrite</a:t>
            </a:r>
            <a:r>
              <a:rPr lang="en-IN" dirty="0"/>
              <a:t> an </a:t>
            </a:r>
            <a:r>
              <a:rPr lang="en-IN" b="1" dirty="0">
                <a:solidFill>
                  <a:srgbClr val="7030A0"/>
                </a:solidFill>
              </a:rPr>
              <a:t>existing view </a:t>
            </a:r>
            <a:r>
              <a:rPr lang="en-IN" b="1" dirty="0">
                <a:solidFill>
                  <a:srgbClr val="00B050"/>
                </a:solidFill>
              </a:rPr>
              <a:t>Oracle</a:t>
            </a:r>
            <a:r>
              <a:rPr lang="en-IN" dirty="0"/>
              <a:t> provides us </a:t>
            </a:r>
            <a:r>
              <a:rPr lang="en-IN" b="1" dirty="0">
                <a:solidFill>
                  <a:srgbClr val="C00000"/>
                </a:solidFill>
              </a:rPr>
              <a:t>OR REPLACE </a:t>
            </a:r>
            <a:r>
              <a:rPr lang="en-IN" dirty="0"/>
              <a:t>clause which i</a:t>
            </a:r>
            <a:r>
              <a:rPr lang="en-IN" b="1" dirty="0">
                <a:solidFill>
                  <a:srgbClr val="002060"/>
                </a:solidFill>
              </a:rPr>
              <a:t>nstructs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Oracle</a:t>
            </a:r>
            <a:r>
              <a:rPr lang="en-IN" dirty="0"/>
              <a:t>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dirty="0"/>
              <a:t> an </a:t>
            </a:r>
            <a:r>
              <a:rPr lang="en-IN" b="1" dirty="0">
                <a:solidFill>
                  <a:srgbClr val="7030A0"/>
                </a:solidFill>
              </a:rPr>
              <a:t>existing view . </a:t>
            </a:r>
          </a:p>
          <a:p>
            <a:endParaRPr lang="en-IN" sz="2400" b="1" u="sng" dirty="0">
              <a:solidFill>
                <a:srgbClr val="0070C0"/>
              </a:solidFill>
            </a:endParaRPr>
          </a:p>
          <a:p>
            <a:endParaRPr lang="en-IN" sz="2400" b="1" u="sng" dirty="0">
              <a:solidFill>
                <a:srgbClr val="0070C0"/>
              </a:solidFill>
            </a:endParaRPr>
          </a:p>
          <a:p>
            <a:r>
              <a:rPr lang="en-IN" sz="2400" b="1" u="sng" dirty="0">
                <a:solidFill>
                  <a:srgbClr val="7030A0"/>
                </a:solidFill>
              </a:rPr>
              <a:t>EXAMPLE:</a:t>
            </a:r>
          </a:p>
          <a:p>
            <a:endParaRPr lang="en-IN" sz="24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US" sz="2400" b="1" dirty="0">
                <a:solidFill>
                  <a:srgbClr val="00B050"/>
                </a:solidFill>
              </a:rPr>
              <a:t>OR REPLACE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VIEW </a:t>
            </a:r>
            <a:r>
              <a:rPr lang="en-US" sz="2400" b="1" dirty="0" err="1">
                <a:solidFill>
                  <a:srgbClr val="002060"/>
                </a:solidFill>
              </a:rPr>
              <a:t>mystaff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>
                <a:solidFill>
                  <a:srgbClr val="0070C0"/>
                </a:solidFill>
              </a:rPr>
              <a:t>Select * from </a:t>
            </a:r>
            <a:r>
              <a:rPr lang="en-US" sz="2400" b="1" dirty="0" err="1">
                <a:solidFill>
                  <a:srgbClr val="0070C0"/>
                </a:solidFill>
              </a:rPr>
              <a:t>emp</a:t>
            </a:r>
            <a:r>
              <a:rPr lang="en-US" sz="2400" b="1" dirty="0">
                <a:solidFill>
                  <a:srgbClr val="0070C0"/>
                </a:solidFill>
              </a:rPr>
              <a:t> where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 &gt;15000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Clauses Used With </a:t>
            </a:r>
            <a:br>
              <a:rPr lang="en-US" sz="3200" b="1" dirty="0"/>
            </a:br>
            <a:r>
              <a:rPr lang="en-US" sz="3200" b="1" dirty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WITH CHECK OPTION:</a:t>
            </a:r>
          </a:p>
          <a:p>
            <a:pPr lvl="1"/>
            <a:r>
              <a:rPr lang="en-IN" dirty="0"/>
              <a:t>The </a:t>
            </a:r>
            <a:r>
              <a:rPr lang="en-IN" b="1" dirty="0">
                <a:solidFill>
                  <a:srgbClr val="C00000"/>
                </a:solidFill>
              </a:rPr>
              <a:t>WITH CHECK OPTION</a:t>
            </a:r>
            <a:r>
              <a:rPr lang="en-IN" dirty="0"/>
              <a:t> clause </a:t>
            </a:r>
            <a:r>
              <a:rPr lang="en-IN" b="1" dirty="0">
                <a:solidFill>
                  <a:srgbClr val="0070C0"/>
                </a:solidFill>
              </a:rPr>
              <a:t>protects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view</a:t>
            </a:r>
            <a:r>
              <a:rPr lang="en-IN" dirty="0"/>
              <a:t> from any </a:t>
            </a:r>
            <a:r>
              <a:rPr lang="en-IN" b="1" dirty="0">
                <a:solidFill>
                  <a:srgbClr val="00B050"/>
                </a:solidFill>
              </a:rPr>
              <a:t>changes</a:t>
            </a:r>
            <a:r>
              <a:rPr lang="en-IN" dirty="0"/>
              <a:t> to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underlying table </a:t>
            </a:r>
            <a:r>
              <a:rPr lang="en-IN" dirty="0"/>
              <a:t>that would </a:t>
            </a:r>
            <a:r>
              <a:rPr lang="en-IN" b="1" dirty="0">
                <a:solidFill>
                  <a:srgbClr val="0070C0"/>
                </a:solidFill>
              </a:rPr>
              <a:t>produce</a:t>
            </a:r>
            <a:r>
              <a:rPr lang="en-IN" dirty="0"/>
              <a:t> rows which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not included </a:t>
            </a:r>
            <a:r>
              <a:rPr lang="en-IN" dirty="0"/>
              <a:t>in the </a:t>
            </a:r>
            <a:r>
              <a:rPr lang="en-IN" b="1" dirty="0">
                <a:solidFill>
                  <a:srgbClr val="7030A0"/>
                </a:solidFill>
              </a:rPr>
              <a:t>defining query</a:t>
            </a:r>
            <a:r>
              <a:rPr lang="en-IN" dirty="0"/>
              <a:t>.</a:t>
            </a:r>
            <a:endParaRPr lang="en-IN" sz="2400" b="1" u="sng" dirty="0">
              <a:solidFill>
                <a:srgbClr val="0070C0"/>
              </a:solidFill>
            </a:endParaRPr>
          </a:p>
          <a:p>
            <a:endParaRPr lang="en-IN" sz="2400" b="1" u="sng" dirty="0">
              <a:solidFill>
                <a:srgbClr val="0070C0"/>
              </a:solidFill>
            </a:endParaRPr>
          </a:p>
          <a:p>
            <a:r>
              <a:rPr lang="en-IN" sz="2400" b="1" u="sng" dirty="0">
                <a:solidFill>
                  <a:srgbClr val="7030A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OR REPLACE VIEW </a:t>
            </a:r>
            <a:r>
              <a:rPr lang="en-US" sz="2400" b="1" dirty="0" err="1">
                <a:solidFill>
                  <a:srgbClr val="002060"/>
                </a:solidFill>
              </a:rPr>
              <a:t>mystaff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>
                <a:solidFill>
                  <a:srgbClr val="0070C0"/>
                </a:solidFill>
              </a:rPr>
              <a:t>Select * from </a:t>
            </a:r>
            <a:r>
              <a:rPr lang="en-US" sz="2400" b="1" dirty="0" err="1">
                <a:solidFill>
                  <a:srgbClr val="0070C0"/>
                </a:solidFill>
              </a:rPr>
              <a:t>emp</a:t>
            </a:r>
            <a:r>
              <a:rPr lang="en-US" sz="2400" b="1" dirty="0">
                <a:solidFill>
                  <a:srgbClr val="0070C0"/>
                </a:solidFill>
              </a:rPr>
              <a:t> where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 &gt;15000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b="1" dirty="0">
                <a:solidFill>
                  <a:srgbClr val="00B050"/>
                </a:solidFill>
              </a:rPr>
              <a:t>WITH CHECK OPTION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 into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values(504,’Gagan’,20000,101); </a:t>
            </a:r>
            <a:r>
              <a:rPr lang="en-US" sz="2400" b="1" dirty="0">
                <a:solidFill>
                  <a:srgbClr val="002060"/>
                </a:solidFill>
              </a:rPr>
              <a:t>// OK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 into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values(505,’Kiran’,10000,102); </a:t>
            </a:r>
            <a:r>
              <a:rPr lang="en-US" sz="2400" b="1" dirty="0">
                <a:solidFill>
                  <a:srgbClr val="002060"/>
                </a:solidFill>
              </a:rPr>
              <a:t>// ERROR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Clauses Used With </a:t>
            </a:r>
            <a:br>
              <a:rPr lang="en-US" sz="3200" b="1" dirty="0"/>
            </a:br>
            <a:r>
              <a:rPr lang="en-US" sz="3200" b="1" dirty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WITH READ ONLY:</a:t>
            </a:r>
          </a:p>
          <a:p>
            <a:pPr lvl="1"/>
            <a:r>
              <a:rPr lang="en-IN" dirty="0"/>
              <a:t>The </a:t>
            </a:r>
            <a:r>
              <a:rPr lang="en-IN" b="1" dirty="0">
                <a:solidFill>
                  <a:srgbClr val="C00000"/>
                </a:solidFill>
              </a:rPr>
              <a:t>WITH READ ONLY</a:t>
            </a:r>
            <a:r>
              <a:rPr lang="en-IN" dirty="0"/>
              <a:t> clause </a:t>
            </a:r>
            <a:r>
              <a:rPr lang="en-IN" b="1" dirty="0">
                <a:solidFill>
                  <a:srgbClr val="0070C0"/>
                </a:solidFill>
              </a:rPr>
              <a:t>prevents </a:t>
            </a:r>
            <a:r>
              <a:rPr lang="en-IN" dirty="0"/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underlying tables </a:t>
            </a:r>
            <a:r>
              <a:rPr lang="en-IN" dirty="0"/>
              <a:t>from </a:t>
            </a:r>
            <a:r>
              <a:rPr lang="en-IN" b="1" dirty="0">
                <a:solidFill>
                  <a:srgbClr val="00B050"/>
                </a:solidFill>
              </a:rPr>
              <a:t>changes</a:t>
            </a:r>
            <a:r>
              <a:rPr lang="en-IN" dirty="0"/>
              <a:t> through the </a:t>
            </a:r>
            <a:r>
              <a:rPr lang="en-IN" b="1" dirty="0">
                <a:solidFill>
                  <a:srgbClr val="7030A0"/>
                </a:solidFill>
              </a:rPr>
              <a:t>view.</a:t>
            </a:r>
            <a:endParaRPr lang="en-IN" sz="2400" b="1" u="sng" dirty="0">
              <a:solidFill>
                <a:srgbClr val="7030A0"/>
              </a:solidFill>
            </a:endParaRPr>
          </a:p>
          <a:p>
            <a:endParaRPr lang="en-IN" sz="2400" b="1" u="sng" dirty="0">
              <a:solidFill>
                <a:srgbClr val="7030A0"/>
              </a:solidFill>
            </a:endParaRPr>
          </a:p>
          <a:p>
            <a:r>
              <a:rPr lang="en-IN" sz="2400" b="1" u="sng" dirty="0">
                <a:solidFill>
                  <a:srgbClr val="7030A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OR REPLACE VIEW </a:t>
            </a:r>
            <a:r>
              <a:rPr lang="en-US" sz="2400" b="1" dirty="0" err="1">
                <a:solidFill>
                  <a:srgbClr val="002060"/>
                </a:solidFill>
              </a:rPr>
              <a:t>mystaff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>
                <a:solidFill>
                  <a:srgbClr val="0070C0"/>
                </a:solidFill>
              </a:rPr>
              <a:t>Select * from </a:t>
            </a:r>
            <a:r>
              <a:rPr lang="en-US" sz="2400" b="1" dirty="0" err="1">
                <a:solidFill>
                  <a:srgbClr val="0070C0"/>
                </a:solidFill>
              </a:rPr>
              <a:t>emp</a:t>
            </a:r>
            <a:r>
              <a:rPr lang="en-US" sz="2400" b="1" dirty="0">
                <a:solidFill>
                  <a:srgbClr val="0070C0"/>
                </a:solidFill>
              </a:rPr>
              <a:t> where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 &gt;15000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b="1">
                <a:solidFill>
                  <a:srgbClr val="00B050"/>
                </a:solidFill>
              </a:rPr>
              <a:t>WITH READ ONLY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 into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values(504,’Gagan’,20000,101); </a:t>
            </a:r>
            <a:r>
              <a:rPr lang="en-US" sz="2400" b="1" dirty="0">
                <a:solidFill>
                  <a:srgbClr val="002060"/>
                </a:solidFill>
              </a:rPr>
              <a:t>// ERROR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set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*0.1; </a:t>
            </a:r>
            <a:r>
              <a:rPr lang="en-US" sz="2400" b="1" dirty="0">
                <a:solidFill>
                  <a:srgbClr val="002060"/>
                </a:solidFill>
              </a:rPr>
              <a:t>// ERROR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Advantages Of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Types Of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Making Changes In  The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Using Special Clauses With The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Restrictions On A Single View</a:t>
            </a: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Clauses Used With </a:t>
            </a:r>
            <a:br>
              <a:rPr lang="en-US" sz="3200" b="1" dirty="0"/>
            </a:br>
            <a:r>
              <a:rPr lang="en-US" sz="3200" b="1" dirty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FORCE: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Usually</a:t>
            </a:r>
            <a:r>
              <a:rPr lang="en-IN" dirty="0"/>
              <a:t>, we create a </a:t>
            </a:r>
            <a:r>
              <a:rPr lang="en-IN" b="1" dirty="0">
                <a:solidFill>
                  <a:srgbClr val="7030A0"/>
                </a:solidFill>
              </a:rPr>
              <a:t>new view </a:t>
            </a:r>
            <a:r>
              <a:rPr lang="en-IN" dirty="0"/>
              <a:t>based on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existing tables</a:t>
            </a:r>
            <a:r>
              <a:rPr lang="en-IN" dirty="0"/>
              <a:t>. However, sometimes, </a:t>
            </a:r>
            <a:r>
              <a:rPr lang="en-IN" b="1" dirty="0">
                <a:solidFill>
                  <a:srgbClr val="7030A0"/>
                </a:solidFill>
              </a:rPr>
              <a:t>we may want to create a view </a:t>
            </a:r>
            <a:r>
              <a:rPr lang="en-IN" dirty="0"/>
              <a:t>based on the </a:t>
            </a:r>
            <a:r>
              <a:rPr lang="en-IN" b="1" dirty="0">
                <a:solidFill>
                  <a:srgbClr val="0070C0"/>
                </a:solidFill>
              </a:rPr>
              <a:t>tables that we will create later.</a:t>
            </a:r>
            <a:r>
              <a:rPr lang="en-IN" dirty="0"/>
              <a:t> In </a:t>
            </a:r>
            <a:r>
              <a:rPr lang="en-IN" dirty="0">
                <a:solidFill>
                  <a:srgbClr val="00B050"/>
                </a:solidFill>
              </a:rPr>
              <a:t>these cases</a:t>
            </a:r>
            <a:r>
              <a:rPr lang="en-IN" dirty="0"/>
              <a:t>, we can use the </a:t>
            </a:r>
            <a:r>
              <a:rPr lang="en-IN" b="1" dirty="0">
                <a:solidFill>
                  <a:srgbClr val="C00000"/>
                </a:solidFill>
              </a:rPr>
              <a:t>FORCE </a:t>
            </a:r>
            <a:r>
              <a:rPr lang="en-IN" dirty="0"/>
              <a:t>option.</a:t>
            </a:r>
            <a:endParaRPr lang="en-IN" sz="2400" b="1" u="sng" dirty="0">
              <a:solidFill>
                <a:srgbClr val="7030A0"/>
              </a:solidFill>
            </a:endParaRPr>
          </a:p>
          <a:p>
            <a:endParaRPr lang="en-IN" sz="2400" b="1" u="sng" dirty="0">
              <a:solidFill>
                <a:srgbClr val="7030A0"/>
              </a:solidFill>
            </a:endParaRPr>
          </a:p>
          <a:p>
            <a:r>
              <a:rPr lang="en-IN" sz="2400" b="1" u="sng" dirty="0">
                <a:solidFill>
                  <a:srgbClr val="7030A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US" sz="2400" b="1" dirty="0">
                <a:solidFill>
                  <a:srgbClr val="00B050"/>
                </a:solidFill>
              </a:rPr>
              <a:t>FORCE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VIEW </a:t>
            </a:r>
            <a:r>
              <a:rPr lang="en-US" sz="2400" b="1" dirty="0" err="1">
                <a:solidFill>
                  <a:srgbClr val="002060"/>
                </a:solidFill>
              </a:rPr>
              <a:t>mybooks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>
                <a:solidFill>
                  <a:srgbClr val="0070C0"/>
                </a:solidFill>
              </a:rPr>
              <a:t>Select * from </a:t>
            </a:r>
            <a:r>
              <a:rPr lang="en-US" sz="2400" b="1" dirty="0" err="1">
                <a:solidFill>
                  <a:srgbClr val="0070C0"/>
                </a:solidFill>
              </a:rPr>
              <a:t>allbooks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Restrictions On Single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If a </a:t>
            </a:r>
            <a:r>
              <a:rPr lang="en-IN" sz="2400" b="1" dirty="0">
                <a:solidFill>
                  <a:srgbClr val="0070C0"/>
                </a:solidFill>
              </a:rPr>
              <a:t>NOT NULL </a:t>
            </a:r>
            <a:r>
              <a:rPr lang="en-IN" sz="2400" dirty="0"/>
              <a:t>column that does not have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DEFAULT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clause is </a:t>
            </a:r>
            <a:r>
              <a:rPr lang="en-IN" sz="2400" b="1" dirty="0">
                <a:solidFill>
                  <a:srgbClr val="C00000"/>
                </a:solidFill>
              </a:rPr>
              <a:t>omitted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70C0"/>
                </a:solidFill>
              </a:rPr>
              <a:t>view</a:t>
            </a:r>
            <a:r>
              <a:rPr lang="en-IN" sz="2400" dirty="0"/>
              <a:t>, then a </a:t>
            </a:r>
            <a:r>
              <a:rPr lang="en-IN" sz="2400" b="1" dirty="0">
                <a:solidFill>
                  <a:srgbClr val="00B050"/>
                </a:solidFill>
              </a:rPr>
              <a:t>row </a:t>
            </a:r>
            <a:r>
              <a:rPr lang="en-IN" sz="2400" dirty="0"/>
              <a:t>cannot be </a:t>
            </a:r>
            <a:r>
              <a:rPr lang="en-IN" sz="2400" b="1" dirty="0">
                <a:solidFill>
                  <a:srgbClr val="0070C0"/>
                </a:solidFill>
              </a:rPr>
              <a:t>inserted </a:t>
            </a:r>
            <a:r>
              <a:rPr lang="en-IN" sz="2400" dirty="0"/>
              <a:t>into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base table </a:t>
            </a:r>
            <a:r>
              <a:rPr lang="en-IN" sz="2400" dirty="0"/>
              <a:t>using the </a:t>
            </a:r>
            <a:r>
              <a:rPr lang="en-IN" sz="2400" b="1" dirty="0">
                <a:solidFill>
                  <a:srgbClr val="7030A0"/>
                </a:solidFill>
              </a:rPr>
              <a:t>view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dirty="0"/>
              <a:t>If a </a:t>
            </a:r>
            <a:r>
              <a:rPr lang="en-IN" sz="2400" b="1" dirty="0">
                <a:solidFill>
                  <a:srgbClr val="0070C0"/>
                </a:solidFill>
              </a:rPr>
              <a:t>view</a:t>
            </a:r>
            <a:r>
              <a:rPr lang="en-IN" sz="2400" dirty="0"/>
              <a:t> is defined with </a:t>
            </a:r>
            <a:r>
              <a:rPr lang="en-IN" sz="2400" b="1" dirty="0" err="1">
                <a:solidFill>
                  <a:srgbClr val="C00000"/>
                </a:solidFill>
              </a:rPr>
              <a:t>WITH</a:t>
            </a:r>
            <a:r>
              <a:rPr lang="en-IN" sz="2400" b="1" dirty="0">
                <a:solidFill>
                  <a:srgbClr val="C00000"/>
                </a:solidFill>
              </a:rPr>
              <a:t> CHECK OPTION</a:t>
            </a:r>
            <a:r>
              <a:rPr lang="en-IN" sz="2400" dirty="0"/>
              <a:t>, then a </a:t>
            </a:r>
            <a:r>
              <a:rPr lang="en-IN" sz="2400" b="1" dirty="0">
                <a:solidFill>
                  <a:srgbClr val="00B050"/>
                </a:solidFill>
              </a:rPr>
              <a:t>row </a:t>
            </a:r>
            <a:r>
              <a:rPr lang="en-IN" sz="2400" dirty="0"/>
              <a:t>cannot be </a:t>
            </a:r>
            <a:r>
              <a:rPr lang="en-IN" sz="2400" b="1" dirty="0">
                <a:solidFill>
                  <a:srgbClr val="0070C0"/>
                </a:solidFill>
              </a:rPr>
              <a:t>inserted into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rgbClr val="0070C0"/>
                </a:solidFill>
              </a:rPr>
              <a:t>updated in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base table </a:t>
            </a:r>
            <a:r>
              <a:rPr lang="en-IN" sz="2400" dirty="0"/>
              <a:t>(using the view), if the </a:t>
            </a:r>
            <a:r>
              <a:rPr lang="en-IN" sz="2400" b="1" dirty="0">
                <a:solidFill>
                  <a:srgbClr val="0070C0"/>
                </a:solidFill>
              </a:rPr>
              <a:t>view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cannot select the row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base table.</a:t>
            </a:r>
          </a:p>
          <a:p>
            <a:endParaRPr lang="en-US" sz="2400" dirty="0"/>
          </a:p>
          <a:p>
            <a:r>
              <a:rPr lang="en-IN" sz="2400" dirty="0"/>
              <a:t>If a </a:t>
            </a:r>
            <a:r>
              <a:rPr lang="en-IN" sz="2400" b="1" dirty="0">
                <a:solidFill>
                  <a:srgbClr val="0070C0"/>
                </a:solidFill>
              </a:rPr>
              <a:t>view</a:t>
            </a:r>
            <a:r>
              <a:rPr lang="en-IN" sz="2400" dirty="0"/>
              <a:t> is defined with </a:t>
            </a:r>
            <a:r>
              <a:rPr lang="en-IN" sz="2400" b="1" dirty="0" err="1">
                <a:solidFill>
                  <a:srgbClr val="C00000"/>
                </a:solidFill>
              </a:rPr>
              <a:t>WITH</a:t>
            </a:r>
            <a:r>
              <a:rPr lang="en-IN" sz="2400" b="1" dirty="0">
                <a:solidFill>
                  <a:srgbClr val="C00000"/>
                </a:solidFill>
              </a:rPr>
              <a:t> READ ONLY</a:t>
            </a:r>
            <a:r>
              <a:rPr lang="en-IN" sz="2400" dirty="0"/>
              <a:t>, then no </a:t>
            </a:r>
            <a:r>
              <a:rPr lang="en-IN" sz="2400" b="1" dirty="0">
                <a:solidFill>
                  <a:srgbClr val="7030A0"/>
                </a:solidFill>
              </a:rPr>
              <a:t>DML operations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allowed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70C0"/>
                </a:solidFill>
              </a:rPr>
              <a:t>view.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Views </a:t>
            </a:r>
            <a:r>
              <a:rPr lang="en-US" sz="2400" dirty="0"/>
              <a:t>do not support </a:t>
            </a:r>
            <a:r>
              <a:rPr lang="en-US" sz="2400" b="1" dirty="0">
                <a:solidFill>
                  <a:srgbClr val="C00000"/>
                </a:solidFill>
              </a:rPr>
              <a:t>DDL</a:t>
            </a:r>
            <a:r>
              <a:rPr lang="en-US" sz="2400" dirty="0"/>
              <a:t> Commands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view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virtual table </a:t>
            </a:r>
            <a:r>
              <a:rPr lang="en-IN" sz="2400" dirty="0"/>
              <a:t>that consists of </a:t>
            </a:r>
            <a:r>
              <a:rPr lang="en-IN" sz="2400" b="1" dirty="0">
                <a:solidFill>
                  <a:srgbClr val="7030A0"/>
                </a:solidFill>
              </a:rPr>
              <a:t>columns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rows</a:t>
            </a:r>
            <a:r>
              <a:rPr lang="en-IN" sz="2400" dirty="0"/>
              <a:t>, but it is only the </a:t>
            </a:r>
            <a:r>
              <a:rPr lang="en-IN" sz="2400" b="1" dirty="0">
                <a:solidFill>
                  <a:srgbClr val="C00000"/>
                </a:solidFill>
              </a:rPr>
              <a:t>SELECT</a:t>
            </a:r>
            <a:r>
              <a:rPr lang="en-IN" sz="2400" dirty="0"/>
              <a:t> statement that is </a:t>
            </a:r>
            <a:r>
              <a:rPr lang="en-IN" sz="2400" b="1" dirty="0">
                <a:solidFill>
                  <a:srgbClr val="C00000"/>
                </a:solidFill>
              </a:rPr>
              <a:t>stored</a:t>
            </a:r>
            <a:r>
              <a:rPr lang="en-IN" sz="2400" dirty="0"/>
              <a:t>, not a </a:t>
            </a:r>
            <a:r>
              <a:rPr lang="en-IN" sz="2400" b="1" dirty="0">
                <a:solidFill>
                  <a:srgbClr val="0070C0"/>
                </a:solidFill>
              </a:rPr>
              <a:t>physical table</a:t>
            </a:r>
            <a:r>
              <a:rPr lang="en-IN" sz="2400" dirty="0"/>
              <a:t> with data.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view’s </a:t>
            </a:r>
            <a:r>
              <a:rPr lang="en-IN" sz="2400" b="1" dirty="0">
                <a:solidFill>
                  <a:srgbClr val="C00000"/>
                </a:solidFill>
              </a:rPr>
              <a:t>SELECT</a:t>
            </a:r>
            <a:r>
              <a:rPr lang="en-IN" sz="2400" dirty="0"/>
              <a:t> query may </a:t>
            </a:r>
            <a:r>
              <a:rPr lang="en-IN" sz="2400" b="1" dirty="0">
                <a:solidFill>
                  <a:srgbClr val="7030A0"/>
                </a:solidFill>
              </a:rPr>
              <a:t>reference</a:t>
            </a:r>
            <a:r>
              <a:rPr lang="en-IN" sz="2400" dirty="0"/>
              <a:t> just </a:t>
            </a:r>
            <a:r>
              <a:rPr lang="en-IN" sz="2400" b="1" dirty="0">
                <a:solidFill>
                  <a:srgbClr val="0070C0"/>
                </a:solidFill>
              </a:rPr>
              <a:t>one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multiple </a:t>
            </a:r>
            <a:r>
              <a:rPr lang="en-IN" sz="2400" dirty="0"/>
              <a:t>tables, called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base tables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base tables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typically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actual tables </a:t>
            </a:r>
            <a:r>
              <a:rPr lang="en-IN" sz="2400" dirty="0"/>
              <a:t>or other </a:t>
            </a:r>
            <a:r>
              <a:rPr lang="en-IN" sz="2400" b="1" dirty="0">
                <a:solidFill>
                  <a:srgbClr val="7030A0"/>
                </a:solidFill>
              </a:rPr>
              <a:t>views.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Views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B050"/>
                </a:solidFill>
              </a:rPr>
              <a:t>beneficial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2060"/>
                </a:solidFill>
              </a:rPr>
              <a:t>many ways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C00000"/>
                </a:solidFill>
              </a:rPr>
              <a:t>programmer.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most popular advantages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Views</a:t>
            </a:r>
            <a:r>
              <a:rPr lang="en-US" sz="2400" dirty="0"/>
              <a:t> are :</a:t>
            </a:r>
          </a:p>
          <a:p>
            <a:pPr lvl="1"/>
            <a:endParaRPr lang="en-IN" sz="1900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Simplifying data retrieval.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Maintaining logical data independence.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Implementing data security.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Simplifying Data Retrieval:</a:t>
            </a:r>
          </a:p>
          <a:p>
            <a:endParaRPr lang="en-IN" sz="2400" dirty="0"/>
          </a:p>
          <a:p>
            <a:pPr lvl="1"/>
            <a:r>
              <a:rPr lang="en-IN" dirty="0"/>
              <a:t>Views </a:t>
            </a:r>
            <a:r>
              <a:rPr lang="en-IN" b="1" dirty="0">
                <a:solidFill>
                  <a:srgbClr val="7030A0"/>
                </a:solidFill>
              </a:rPr>
              <a:t>simplify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writing</a:t>
            </a:r>
            <a:r>
              <a:rPr lang="en-IN" dirty="0"/>
              <a:t>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en-IN" dirty="0"/>
              <a:t>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lvl="1"/>
            <a:r>
              <a:rPr lang="en-IN" dirty="0"/>
              <a:t>We can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view</a:t>
            </a:r>
            <a:r>
              <a:rPr lang="en-IN" dirty="0"/>
              <a:t> instead of </a:t>
            </a:r>
            <a:r>
              <a:rPr lang="en-IN" b="1" dirty="0">
                <a:solidFill>
                  <a:srgbClr val="00B050"/>
                </a:solidFill>
              </a:rPr>
              <a:t>writing </a:t>
            </a:r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complicated SQL </a:t>
            </a:r>
            <a:r>
              <a:rPr lang="en-IN" dirty="0"/>
              <a:t>statement that </a:t>
            </a:r>
            <a:r>
              <a:rPr lang="en-IN" b="1" dirty="0">
                <a:solidFill>
                  <a:srgbClr val="C00000"/>
                </a:solidFill>
              </a:rPr>
              <a:t>joins </a:t>
            </a:r>
            <a:r>
              <a:rPr lang="en-IN" dirty="0"/>
              <a:t>many </a:t>
            </a:r>
            <a:r>
              <a:rPr lang="en-IN" b="1" dirty="0">
                <a:solidFill>
                  <a:srgbClr val="002060"/>
                </a:solidFill>
              </a:rPr>
              <a:t>tables.</a:t>
            </a:r>
            <a:r>
              <a:rPr lang="en-IN" dirty="0"/>
              <a:t>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r>
              <a:rPr lang="en-IN" dirty="0"/>
              <a:t> of the </a:t>
            </a:r>
            <a:r>
              <a:rPr lang="en-IN" b="1" dirty="0">
                <a:solidFill>
                  <a:srgbClr val="7030A0"/>
                </a:solidFill>
              </a:rPr>
              <a:t>underlying SQL statement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hidden </a:t>
            </a:r>
            <a:r>
              <a:rPr lang="en-IN" dirty="0"/>
              <a:t>from the </a:t>
            </a:r>
            <a:r>
              <a:rPr lang="en-IN" b="1" dirty="0">
                <a:solidFill>
                  <a:srgbClr val="00B050"/>
                </a:solidFill>
              </a:rPr>
              <a:t>user</a:t>
            </a:r>
            <a:r>
              <a:rPr lang="en-IN" dirty="0"/>
              <a:t> and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contained</a:t>
            </a:r>
            <a:r>
              <a:rPr lang="en-IN" dirty="0"/>
              <a:t> only in the </a:t>
            </a:r>
            <a:r>
              <a:rPr lang="en-IN" b="1" dirty="0">
                <a:solidFill>
                  <a:srgbClr val="0070C0"/>
                </a:solidFill>
              </a:rPr>
              <a:t>view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Maintaining Data Independence</a:t>
            </a:r>
            <a:endParaRPr lang="en-IN" sz="2400" b="1" dirty="0">
              <a:solidFill>
                <a:srgbClr val="0070C0"/>
              </a:solidFill>
            </a:endParaRP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We can </a:t>
            </a:r>
            <a:r>
              <a:rPr lang="en-IN" sz="2000" b="1" dirty="0">
                <a:solidFill>
                  <a:srgbClr val="7030A0"/>
                </a:solidFill>
              </a:rPr>
              <a:t>expose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C00000"/>
                </a:solidFill>
              </a:rPr>
              <a:t>data</a:t>
            </a:r>
            <a:r>
              <a:rPr lang="en-IN" sz="2000" dirty="0"/>
              <a:t> from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underlying tables </a:t>
            </a:r>
            <a:r>
              <a:rPr lang="en-IN" sz="2000" dirty="0"/>
              <a:t>to the </a:t>
            </a:r>
            <a:r>
              <a:rPr lang="en-IN" sz="2000" b="1" dirty="0">
                <a:solidFill>
                  <a:srgbClr val="00B050"/>
                </a:solidFill>
              </a:rPr>
              <a:t>external applications </a:t>
            </a:r>
            <a:r>
              <a:rPr lang="en-IN" sz="2000" dirty="0"/>
              <a:t>via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views</a:t>
            </a:r>
            <a:r>
              <a:rPr lang="en-IN" sz="2000" dirty="0"/>
              <a:t>. 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Whenever the </a:t>
            </a:r>
            <a:r>
              <a:rPr lang="en-IN" sz="2000" b="1" dirty="0">
                <a:solidFill>
                  <a:srgbClr val="C00000"/>
                </a:solidFill>
              </a:rPr>
              <a:t>structures</a:t>
            </a:r>
            <a:r>
              <a:rPr lang="en-IN" sz="2000" dirty="0"/>
              <a:t> of the </a:t>
            </a:r>
            <a:r>
              <a:rPr lang="en-IN" sz="2000" b="1" dirty="0">
                <a:solidFill>
                  <a:srgbClr val="7030A0"/>
                </a:solidFill>
              </a:rPr>
              <a:t>base tables </a:t>
            </a:r>
            <a:r>
              <a:rPr lang="en-IN" sz="2000" dirty="0"/>
              <a:t>change, we </a:t>
            </a:r>
            <a:r>
              <a:rPr lang="en-IN" sz="2000" b="1" dirty="0">
                <a:solidFill>
                  <a:srgbClr val="00B050"/>
                </a:solidFill>
              </a:rPr>
              <a:t>just need to </a:t>
            </a:r>
            <a:r>
              <a:rPr lang="en-IN" sz="2000" b="1" dirty="0">
                <a:solidFill>
                  <a:srgbClr val="0070C0"/>
                </a:solidFill>
              </a:rPr>
              <a:t>update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7030A0"/>
                </a:solidFill>
              </a:rPr>
              <a:t>view</a:t>
            </a:r>
            <a:r>
              <a:rPr lang="en-IN" sz="2000" dirty="0"/>
              <a:t>. 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The </a:t>
            </a:r>
            <a:r>
              <a:rPr lang="en-IN" sz="2000" b="1" dirty="0">
                <a:solidFill>
                  <a:srgbClr val="C00000"/>
                </a:solidFill>
              </a:rPr>
              <a:t>interface</a:t>
            </a:r>
            <a:r>
              <a:rPr lang="en-IN" sz="2000" dirty="0"/>
              <a:t> between the </a:t>
            </a:r>
            <a:r>
              <a:rPr lang="en-IN" sz="2000" b="1" dirty="0">
                <a:solidFill>
                  <a:srgbClr val="0070C0"/>
                </a:solidFill>
              </a:rPr>
              <a:t>database</a:t>
            </a:r>
            <a:r>
              <a:rPr lang="en-IN" sz="2000" dirty="0"/>
              <a:t> and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external applications </a:t>
            </a:r>
            <a:r>
              <a:rPr lang="en-IN" sz="2000" dirty="0"/>
              <a:t>remains </a:t>
            </a:r>
            <a:r>
              <a:rPr lang="en-IN" sz="2000" b="1" dirty="0">
                <a:solidFill>
                  <a:srgbClr val="7030A0"/>
                </a:solidFill>
              </a:rPr>
              <a:t>intact</a:t>
            </a:r>
            <a:r>
              <a:rPr lang="en-IN" sz="2000" dirty="0"/>
              <a:t>. The </a:t>
            </a:r>
            <a:r>
              <a:rPr lang="en-IN" sz="2000" b="1" dirty="0">
                <a:solidFill>
                  <a:srgbClr val="00B050"/>
                </a:solidFill>
              </a:rPr>
              <a:t>beauty</a:t>
            </a:r>
            <a:r>
              <a:rPr lang="en-IN" sz="2000" dirty="0"/>
              <a:t> is that we don’t have to </a:t>
            </a:r>
            <a:r>
              <a:rPr lang="en-IN" sz="2000" b="1" dirty="0">
                <a:solidFill>
                  <a:srgbClr val="C00000"/>
                </a:solidFill>
              </a:rPr>
              <a:t>change</a:t>
            </a:r>
            <a:r>
              <a:rPr lang="en-IN" sz="2000" dirty="0"/>
              <a:t> a </a:t>
            </a:r>
            <a:r>
              <a:rPr lang="en-IN" sz="2000" b="1" dirty="0">
                <a:solidFill>
                  <a:srgbClr val="0070C0"/>
                </a:solidFill>
              </a:rPr>
              <a:t>single line </a:t>
            </a:r>
            <a:r>
              <a:rPr lang="en-IN" sz="2000" dirty="0"/>
              <a:t>of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000" dirty="0"/>
              <a:t> to keep the </a:t>
            </a:r>
            <a:r>
              <a:rPr lang="en-IN" sz="2000" b="1" dirty="0">
                <a:solidFill>
                  <a:srgbClr val="00B050"/>
                </a:solidFill>
              </a:rPr>
              <a:t>external applications </a:t>
            </a:r>
            <a:r>
              <a:rPr lang="en-IN" sz="2000" b="1" dirty="0">
                <a:solidFill>
                  <a:srgbClr val="7030A0"/>
                </a:solidFill>
              </a:rPr>
              <a:t>up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7030A0"/>
                </a:solidFill>
              </a:rPr>
              <a:t>running.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Implementing Data Security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Views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useful</a:t>
            </a:r>
            <a:r>
              <a:rPr lang="en-IN" dirty="0"/>
              <a:t> for </a:t>
            </a:r>
            <a:r>
              <a:rPr lang="en-IN" b="1" dirty="0">
                <a:solidFill>
                  <a:srgbClr val="C00000"/>
                </a:solidFill>
              </a:rPr>
              <a:t>security reasons </a:t>
            </a:r>
            <a:r>
              <a:rPr lang="en-IN" dirty="0"/>
              <a:t>because they can </a:t>
            </a:r>
            <a:r>
              <a:rPr lang="en-IN" b="1" dirty="0">
                <a:solidFill>
                  <a:srgbClr val="7030A0"/>
                </a:solidFill>
              </a:rPr>
              <a:t>hide</a:t>
            </a: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dirty="0"/>
              <a:t>. </a:t>
            </a:r>
          </a:p>
          <a:p>
            <a:endParaRPr lang="en-IN" sz="2200" dirty="0"/>
          </a:p>
          <a:p>
            <a:endParaRPr lang="en-IN" sz="2200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dirty="0"/>
              <a:t> retrieved from a </a:t>
            </a:r>
            <a:r>
              <a:rPr lang="en-IN" b="1" dirty="0">
                <a:solidFill>
                  <a:srgbClr val="0070C0"/>
                </a:solidFill>
              </a:rPr>
              <a:t>view</a:t>
            </a:r>
            <a:r>
              <a:rPr lang="en-IN" dirty="0"/>
              <a:t> can show only </a:t>
            </a:r>
            <a:r>
              <a:rPr lang="en-IN" b="1" dirty="0">
                <a:solidFill>
                  <a:srgbClr val="C00000"/>
                </a:solidFill>
              </a:rPr>
              <a:t>certain columns </a:t>
            </a:r>
            <a:r>
              <a:rPr lang="en-IN" dirty="0"/>
              <a:t>if we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 those columns in the </a:t>
            </a:r>
            <a:r>
              <a:rPr lang="en-IN" b="1" dirty="0">
                <a:solidFill>
                  <a:srgbClr val="00B050"/>
                </a:solidFill>
              </a:rPr>
              <a:t>SELECT</a:t>
            </a:r>
            <a:r>
              <a:rPr lang="en-IN" dirty="0"/>
              <a:t> list 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en-IN" dirty="0"/>
              <a:t>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lvl="1"/>
            <a:r>
              <a:rPr lang="en-IN" dirty="0"/>
              <a:t>We can also </a:t>
            </a:r>
            <a:r>
              <a:rPr lang="en-IN" b="1" dirty="0">
                <a:solidFill>
                  <a:srgbClr val="7030A0"/>
                </a:solidFill>
              </a:rPr>
              <a:t>restrict the view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display specific rows </a:t>
            </a:r>
            <a:r>
              <a:rPr lang="en-IN" dirty="0"/>
              <a:t>with the </a:t>
            </a:r>
            <a:r>
              <a:rPr lang="en-IN" b="1" dirty="0">
                <a:solidFill>
                  <a:srgbClr val="0070C0"/>
                </a:solidFill>
              </a:rPr>
              <a:t>WHERE </a:t>
            </a:r>
            <a:r>
              <a:rPr lang="en-IN" dirty="0"/>
              <a:t>clause 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query.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provides us the </a:t>
            </a:r>
            <a:r>
              <a:rPr lang="en-IN" sz="2400" b="1" dirty="0">
                <a:solidFill>
                  <a:srgbClr val="7030A0"/>
                </a:solidFill>
              </a:rPr>
              <a:t>support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C00000"/>
                </a:solidFill>
              </a:rPr>
              <a:t>two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Views</a:t>
            </a:r>
            <a:r>
              <a:rPr lang="en-IN" sz="2400" dirty="0"/>
              <a:t> called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SINGLE VIEW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JOIN VIEW.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view</a:t>
            </a:r>
            <a:r>
              <a:rPr lang="en-US" sz="2400" dirty="0"/>
              <a:t> created </a:t>
            </a:r>
            <a:r>
              <a:rPr lang="en-US" sz="2400"/>
              <a:t>using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ONE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BASE TABLE </a:t>
            </a:r>
            <a:r>
              <a:rPr lang="en-US" sz="2400" dirty="0"/>
              <a:t>is called as a </a:t>
            </a:r>
            <a:r>
              <a:rPr lang="en-US" sz="2400" b="1" dirty="0">
                <a:solidFill>
                  <a:srgbClr val="7030A0"/>
                </a:solidFill>
              </a:rPr>
              <a:t>SINGLE VIEW </a:t>
            </a:r>
            <a:r>
              <a:rPr lang="en-US" sz="2400" dirty="0"/>
              <a:t>while a </a:t>
            </a:r>
            <a:r>
              <a:rPr lang="en-US" sz="2400" b="1" dirty="0">
                <a:solidFill>
                  <a:srgbClr val="C00000"/>
                </a:solidFill>
              </a:rPr>
              <a:t>view</a:t>
            </a:r>
            <a:r>
              <a:rPr lang="en-US" sz="2400" dirty="0"/>
              <a:t> created 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MULTIPLE BASE TABLE </a:t>
            </a:r>
            <a:r>
              <a:rPr lang="en-US" sz="2400" dirty="0"/>
              <a:t>, for example a </a:t>
            </a:r>
            <a:r>
              <a:rPr lang="en-US" sz="2400" b="1" dirty="0">
                <a:solidFill>
                  <a:srgbClr val="0070C0"/>
                </a:solidFill>
              </a:rPr>
              <a:t>join query</a:t>
            </a:r>
            <a:r>
              <a:rPr lang="en-US" sz="2400" dirty="0"/>
              <a:t>, is called a </a:t>
            </a:r>
            <a:r>
              <a:rPr lang="en-US" sz="2400" b="1" dirty="0"/>
              <a:t>JOIN VIEW</a:t>
            </a:r>
            <a:r>
              <a:rPr lang="en-US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Single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IN" sz="2400" b="1" dirty="0" err="1">
                <a:solidFill>
                  <a:srgbClr val="002060"/>
                </a:solidFill>
              </a:rPr>
              <a:t>view_name</a:t>
            </a:r>
            <a:endParaRPr lang="en-IN" sz="2400" b="1" dirty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As ( </a:t>
            </a:r>
            <a:r>
              <a:rPr lang="en-IN" sz="2400" b="1" dirty="0">
                <a:solidFill>
                  <a:srgbClr val="0070C0"/>
                </a:solidFill>
              </a:rPr>
              <a:t>&lt;select query&gt;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Example: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>
                <a:solidFill>
                  <a:srgbClr val="002060"/>
                </a:solidFill>
              </a:rPr>
              <a:t>mystaff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>
                <a:solidFill>
                  <a:srgbClr val="0070C0"/>
                </a:solidFill>
              </a:rPr>
              <a:t>Select </a:t>
            </a:r>
            <a:r>
              <a:rPr lang="en-US" sz="2400" b="1" dirty="0" err="1">
                <a:solidFill>
                  <a:srgbClr val="0070C0"/>
                </a:solidFill>
              </a:rPr>
              <a:t>ename,deptno</a:t>
            </a:r>
            <a:r>
              <a:rPr lang="en-US" sz="2400" b="1" dirty="0">
                <a:solidFill>
                  <a:srgbClr val="0070C0"/>
                </a:solidFill>
              </a:rPr>
              <a:t> from </a:t>
            </a:r>
            <a:r>
              <a:rPr lang="en-US" sz="2400" b="1" dirty="0" err="1">
                <a:solidFill>
                  <a:srgbClr val="0070C0"/>
                </a:solidFill>
              </a:rPr>
              <a:t>emp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05508" y="1428736"/>
            <a:ext cx="3738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Important Point:</a:t>
            </a:r>
          </a:p>
          <a:p>
            <a:r>
              <a:rPr lang="en-US" b="1" dirty="0">
                <a:solidFill>
                  <a:srgbClr val="C00000"/>
                </a:solidFill>
              </a:rPr>
              <a:t>Creating 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view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privilege </a:t>
            </a:r>
          </a:p>
          <a:p>
            <a:r>
              <a:rPr lang="en-US" dirty="0"/>
              <a:t>which </a:t>
            </a:r>
            <a:r>
              <a:rPr lang="en-US" b="1" dirty="0">
                <a:solidFill>
                  <a:srgbClr val="002060"/>
                </a:solidFill>
              </a:rPr>
              <a:t>must be assigned </a:t>
            </a:r>
            <a:r>
              <a:rPr lang="en-US" dirty="0"/>
              <a:t>to our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  </a:t>
            </a:r>
          </a:p>
          <a:p>
            <a:r>
              <a:rPr lang="en-US" dirty="0"/>
              <a:t>by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US" dirty="0"/>
              <a:t> user.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before executing </a:t>
            </a:r>
            <a:r>
              <a:rPr lang="en-US" dirty="0"/>
              <a:t>the </a:t>
            </a:r>
          </a:p>
          <a:p>
            <a:r>
              <a:rPr lang="en-US" b="1" dirty="0">
                <a:solidFill>
                  <a:srgbClr val="0070C0"/>
                </a:solidFill>
              </a:rPr>
              <a:t>CREATE VIEW command </a:t>
            </a:r>
            <a:r>
              <a:rPr lang="en-US" dirty="0"/>
              <a:t>we have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execute</a:t>
            </a:r>
            <a:r>
              <a:rPr lang="en-US" dirty="0"/>
              <a:t> the following</a:t>
            </a:r>
          </a:p>
          <a:p>
            <a:r>
              <a:rPr lang="en-US" b="1" dirty="0">
                <a:solidFill>
                  <a:srgbClr val="C00000"/>
                </a:solidFill>
              </a:rPr>
              <a:t>command</a:t>
            </a:r>
            <a:r>
              <a:rPr lang="en-US" dirty="0"/>
              <a:t> from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US" dirty="0"/>
              <a:t> user: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Grant Create View To </a:t>
            </a:r>
            <a:r>
              <a:rPr lang="en-US" b="1" dirty="0" err="1">
                <a:solidFill>
                  <a:srgbClr val="002060"/>
                </a:solidFill>
              </a:rPr>
              <a:t>OracleBatch</a:t>
            </a:r>
            <a:r>
              <a:rPr lang="en-US" b="1" dirty="0">
                <a:solidFill>
                  <a:srgbClr val="002060"/>
                </a:solidFill>
              </a:rPr>
              <a:t>;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8306</TotalTime>
  <Words>1009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Views</vt:lpstr>
      <vt:lpstr> Advantage Of  Views</vt:lpstr>
      <vt:lpstr> Advantage Of  Views</vt:lpstr>
      <vt:lpstr> Advantage Of  Views</vt:lpstr>
      <vt:lpstr> Advantage Of  Views</vt:lpstr>
      <vt:lpstr> Types Of Views</vt:lpstr>
      <vt:lpstr> Syntax Of Single View</vt:lpstr>
      <vt:lpstr> Describing The View</vt:lpstr>
      <vt:lpstr> Selecting Data From View</vt:lpstr>
      <vt:lpstr> Executing  DML Commands On View</vt:lpstr>
      <vt:lpstr> Executing  DML Commands On View</vt:lpstr>
      <vt:lpstr> Executing  DML Commands On View</vt:lpstr>
      <vt:lpstr> Executing  DML Commands On View</vt:lpstr>
      <vt:lpstr> Making Changes In The Table</vt:lpstr>
      <vt:lpstr> Clauses Used With  Create View Command</vt:lpstr>
      <vt:lpstr> Clauses Used With  Create View Command</vt:lpstr>
      <vt:lpstr> Clauses Used With  Create View Command</vt:lpstr>
      <vt:lpstr> Clauses Used With  Create View Command</vt:lpstr>
      <vt:lpstr> Restrictions On Single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773</cp:revision>
  <dcterms:created xsi:type="dcterms:W3CDTF">2015-12-21T13:46:48Z</dcterms:created>
  <dcterms:modified xsi:type="dcterms:W3CDTF">2021-11-08T11:25:47Z</dcterms:modified>
</cp:coreProperties>
</file>