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467" r:id="rId4"/>
    <p:sldId id="488" r:id="rId5"/>
    <p:sldId id="489" r:id="rId6"/>
    <p:sldId id="490" r:id="rId7"/>
    <p:sldId id="491" r:id="rId8"/>
    <p:sldId id="492" r:id="rId9"/>
    <p:sldId id="494" r:id="rId10"/>
    <p:sldId id="493" r:id="rId11"/>
    <p:sldId id="495" r:id="rId12"/>
    <p:sldId id="496" r:id="rId13"/>
    <p:sldId id="497" r:id="rId14"/>
    <p:sldId id="498" r:id="rId15"/>
    <p:sldId id="500" r:id="rId16"/>
    <p:sldId id="501" r:id="rId17"/>
    <p:sldId id="502" r:id="rId18"/>
    <p:sldId id="499" r:id="rId19"/>
    <p:sldId id="505" r:id="rId20"/>
    <p:sldId id="507" r:id="rId21"/>
    <p:sldId id="5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AC1174-A381-4114-8849-71EE1FEE9C68}"/>
    <pc:docChg chg="delSld modSld">
      <pc:chgData name="Sharma Computer Academy" userId="08476b32c11f4418" providerId="LiveId" clId="{4AAC1174-A381-4114-8849-71EE1FEE9C68}" dt="2021-09-03T08:59:40.194" v="18" actId="20577"/>
      <pc:docMkLst>
        <pc:docMk/>
      </pc:docMkLst>
      <pc:sldChg chg="modSp">
        <pc:chgData name="Sharma Computer Academy" userId="08476b32c11f4418" providerId="LiveId" clId="{4AAC1174-A381-4114-8849-71EE1FEE9C68}" dt="2021-09-03T08:30:46.046" v="7" actId="113"/>
        <pc:sldMkLst>
          <pc:docMk/>
          <pc:sldMk cId="0" sldId="467"/>
        </pc:sldMkLst>
        <pc:spChg chg="mod">
          <ac:chgData name="Sharma Computer Academy" userId="08476b32c11f4418" providerId="LiveId" clId="{4AAC1174-A381-4114-8849-71EE1FEE9C68}" dt="2021-09-03T08:30:46.046" v="7" actId="113"/>
          <ac:spMkLst>
            <pc:docMk/>
            <pc:sldMk cId="0" sldId="4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AAC1174-A381-4114-8849-71EE1FEE9C68}" dt="2021-09-03T08:31:05.053" v="10" actId="115"/>
        <pc:sldMkLst>
          <pc:docMk/>
          <pc:sldMk cId="0" sldId="488"/>
        </pc:sldMkLst>
        <pc:spChg chg="mod">
          <ac:chgData name="Sharma Computer Academy" userId="08476b32c11f4418" providerId="LiveId" clId="{4AAC1174-A381-4114-8849-71EE1FEE9C68}" dt="2021-09-03T08:31:05.053" v="10" actId="115"/>
          <ac:spMkLst>
            <pc:docMk/>
            <pc:sldMk cId="0" sldId="4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AAC1174-A381-4114-8849-71EE1FEE9C68}" dt="2021-09-03T08:59:40.194" v="18" actId="20577"/>
        <pc:sldMkLst>
          <pc:docMk/>
          <pc:sldMk cId="0" sldId="500"/>
        </pc:sldMkLst>
        <pc:spChg chg="mod">
          <ac:chgData name="Sharma Computer Academy" userId="08476b32c11f4418" providerId="LiveId" clId="{4AAC1174-A381-4114-8849-71EE1FEE9C68}" dt="2021-09-03T08:59:40.194" v="18" actId="20577"/>
          <ac:spMkLst>
            <pc:docMk/>
            <pc:sldMk cId="0" sldId="50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AAC1174-A381-4114-8849-71EE1FEE9C68}" dt="2021-09-03T08:33:27.562" v="11" actId="47"/>
        <pc:sldMkLst>
          <pc:docMk/>
          <pc:sldMk cId="0" sldId="503"/>
        </pc:sldMkLst>
      </pc:sldChg>
      <pc:sldChg chg="del">
        <pc:chgData name="Sharma Computer Academy" userId="08476b32c11f4418" providerId="LiveId" clId="{4AAC1174-A381-4114-8849-71EE1FEE9C68}" dt="2021-09-03T08:33:29.062" v="12" actId="47"/>
        <pc:sldMkLst>
          <pc:docMk/>
          <pc:sldMk cId="0" sldId="5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Long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Columns defined as </a:t>
            </a:r>
            <a:r>
              <a:rPr lang="en-IN" sz="2400" b="1" dirty="0">
                <a:solidFill>
                  <a:srgbClr val="0070C0"/>
                </a:solidFill>
              </a:rPr>
              <a:t>LONG </a:t>
            </a:r>
            <a:r>
              <a:rPr lang="en-IN" sz="2400" dirty="0"/>
              <a:t>can store </a:t>
            </a:r>
            <a:r>
              <a:rPr lang="en-IN" sz="2400" b="1" dirty="0">
                <a:solidFill>
                  <a:srgbClr val="C00000"/>
                </a:solidFill>
              </a:rPr>
              <a:t>variable-length character </a:t>
            </a:r>
            <a:r>
              <a:rPr lang="en-IN" sz="2400" dirty="0"/>
              <a:t>data containing up to </a:t>
            </a:r>
            <a:r>
              <a:rPr lang="en-IN" sz="2400" b="1" dirty="0">
                <a:solidFill>
                  <a:srgbClr val="7030A0"/>
                </a:solidFill>
              </a:rPr>
              <a:t>2 GB </a:t>
            </a:r>
            <a:r>
              <a:rPr lang="en-IN" sz="2400" dirty="0"/>
              <a:t>of information.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strongly suggest us to not create tables with </a:t>
            </a:r>
            <a:r>
              <a:rPr lang="en-IN" sz="2400" b="1" dirty="0">
                <a:solidFill>
                  <a:srgbClr val="0070C0"/>
                </a:solidFill>
              </a:rPr>
              <a:t>LONG</a:t>
            </a:r>
            <a:r>
              <a:rPr lang="en-IN" sz="2400" dirty="0"/>
              <a:t> columns and in it’s place  use </a:t>
            </a:r>
            <a:r>
              <a:rPr lang="en-IN" sz="2400" b="1" dirty="0">
                <a:solidFill>
                  <a:srgbClr val="0070C0"/>
                </a:solidFill>
              </a:rPr>
              <a:t>CLOB </a:t>
            </a:r>
            <a:r>
              <a:rPr lang="en-IN" sz="2400" dirty="0"/>
              <a:t>data type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Long </a:t>
            </a:r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story Long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4429124" y="4429132"/>
            <a:ext cx="3643338" cy="1214446"/>
          </a:xfrm>
          <a:prstGeom prst="wedgeEllipseCallout">
            <a:avLst>
              <a:gd name="adj1" fmla="val -110763"/>
              <a:gd name="adj2" fmla="val 31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 that </a:t>
            </a:r>
            <a:r>
              <a:rPr lang="en-US" b="1" dirty="0">
                <a:solidFill>
                  <a:srgbClr val="FFFF00"/>
                </a:solidFill>
              </a:rPr>
              <a:t>Long</a:t>
            </a:r>
            <a:r>
              <a:rPr lang="en-US" b="1" dirty="0"/>
              <a:t> does not allow us to </a:t>
            </a:r>
            <a:r>
              <a:rPr lang="en-US" b="1" dirty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Numeric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numeric </a:t>
            </a:r>
            <a:r>
              <a:rPr lang="en-IN" sz="2400" dirty="0"/>
              <a:t>data types store </a:t>
            </a:r>
            <a:r>
              <a:rPr lang="en-IN" sz="2400" b="1" dirty="0">
                <a:solidFill>
                  <a:srgbClr val="C00000"/>
                </a:solidFill>
              </a:rPr>
              <a:t>positive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negative</a:t>
            </a:r>
            <a:r>
              <a:rPr lang="en-IN" sz="2400" dirty="0"/>
              <a:t> fixed and floating-point numbers.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most popular </a:t>
            </a:r>
            <a:r>
              <a:rPr lang="en-US" sz="2400" dirty="0"/>
              <a:t>data type in this category is  the </a:t>
            </a:r>
            <a:r>
              <a:rPr lang="en-US" sz="2400" b="1" dirty="0">
                <a:solidFill>
                  <a:srgbClr val="0070C0"/>
                </a:solidFill>
              </a:rPr>
              <a:t>NUMBER </a:t>
            </a:r>
            <a:r>
              <a:rPr lang="en-US" sz="2400" dirty="0"/>
              <a:t>data type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Number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NUMBER</a:t>
            </a:r>
            <a:r>
              <a:rPr lang="en-IN" sz="2400" dirty="0"/>
              <a:t> data type stores integers as well as floating-point numbers.</a:t>
            </a:r>
          </a:p>
          <a:p>
            <a:endParaRPr lang="en-IN" sz="2400" dirty="0"/>
          </a:p>
          <a:p>
            <a:r>
              <a:rPr lang="en-IN" sz="2400" dirty="0"/>
              <a:t>The range of the value can be from </a:t>
            </a:r>
            <a:r>
              <a:rPr lang="en-IN" sz="2400" b="1" dirty="0">
                <a:solidFill>
                  <a:srgbClr val="7030A0"/>
                </a:solidFill>
              </a:rPr>
              <a:t>-1*10</a:t>
            </a:r>
            <a:r>
              <a:rPr lang="en-IN" sz="2400" b="1" baseline="30000" dirty="0">
                <a:solidFill>
                  <a:srgbClr val="7030A0"/>
                </a:solidFill>
              </a:rPr>
              <a:t>-130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9.9*10</a:t>
            </a:r>
            <a:r>
              <a:rPr lang="en-IN" sz="2400" b="1" baseline="30000" dirty="0">
                <a:solidFill>
                  <a:srgbClr val="7030A0"/>
                </a:solidFill>
              </a:rPr>
              <a:t>125</a:t>
            </a:r>
            <a:r>
              <a:rPr lang="en-IN" sz="2400" dirty="0"/>
              <a:t>, up to </a:t>
            </a:r>
            <a:r>
              <a:rPr lang="en-IN" sz="2400" b="1" dirty="0">
                <a:solidFill>
                  <a:srgbClr val="C00000"/>
                </a:solidFill>
              </a:rPr>
              <a:t>38</a:t>
            </a:r>
            <a:r>
              <a:rPr lang="en-IN" sz="2400" dirty="0"/>
              <a:t> digits.</a:t>
            </a:r>
          </a:p>
          <a:p>
            <a:pPr>
              <a:buNone/>
            </a:pPr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Number(&lt;p&gt;,&lt;s&gt;)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rved Down Arrow 7"/>
          <p:cNvSpPr/>
          <p:nvPr/>
        </p:nvSpPr>
        <p:spPr>
          <a:xfrm>
            <a:off x="3786182" y="4000504"/>
            <a:ext cx="1071570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3428992" y="4714884"/>
            <a:ext cx="428628" cy="9286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500570"/>
            <a:ext cx="330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Called  </a:t>
            </a:r>
            <a:r>
              <a:rPr lang="en-US" b="1" dirty="0">
                <a:solidFill>
                  <a:srgbClr val="00B050"/>
                </a:solidFill>
              </a:rPr>
              <a:t>scale</a:t>
            </a:r>
            <a:r>
              <a:rPr lang="en-US" b="1" dirty="0">
                <a:solidFill>
                  <a:srgbClr val="002060"/>
                </a:solidFill>
              </a:rPr>
              <a:t> , and represents </a:t>
            </a:r>
          </a:p>
          <a:p>
            <a:r>
              <a:rPr lang="en-US" b="1" dirty="0">
                <a:solidFill>
                  <a:srgbClr val="002060"/>
                </a:solidFill>
              </a:rPr>
              <a:t> number of  decimal digits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8926" y="5572140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Called </a:t>
            </a:r>
            <a:r>
              <a:rPr lang="en-US" b="1" dirty="0">
                <a:solidFill>
                  <a:srgbClr val="00B050"/>
                </a:solidFill>
              </a:rPr>
              <a:t>precision</a:t>
            </a:r>
            <a:r>
              <a:rPr lang="en-US" b="1" dirty="0">
                <a:solidFill>
                  <a:srgbClr val="002060"/>
                </a:solidFill>
              </a:rPr>
              <a:t> , </a:t>
            </a:r>
            <a:r>
              <a:rPr lang="en-US" b="1" dirty="0" err="1">
                <a:solidFill>
                  <a:srgbClr val="002060"/>
                </a:solidFill>
              </a:rPr>
              <a:t>i.e</a:t>
            </a:r>
            <a:r>
              <a:rPr lang="en-US" b="1" dirty="0">
                <a:solidFill>
                  <a:srgbClr val="002060"/>
                </a:solidFill>
              </a:rPr>
              <a:t>  total number of </a:t>
            </a:r>
          </a:p>
          <a:p>
            <a:r>
              <a:rPr lang="en-US" b="1" dirty="0">
                <a:solidFill>
                  <a:srgbClr val="002060"/>
                </a:solidFill>
              </a:rPr>
              <a:t>digits 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Number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Example: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Roll number(3)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Per Number(5,2)</a:t>
            </a:r>
            <a:endParaRPr lang="en-IN" sz="20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The column </a:t>
            </a:r>
            <a:r>
              <a:rPr lang="en-US" sz="2400" b="1" dirty="0">
                <a:solidFill>
                  <a:srgbClr val="C00000"/>
                </a:solidFill>
              </a:rPr>
              <a:t>Roll </a:t>
            </a:r>
            <a:r>
              <a:rPr lang="en-US" sz="2400" dirty="0"/>
              <a:t>will only be able to store </a:t>
            </a:r>
            <a:r>
              <a:rPr lang="en-US" sz="2400" b="1" dirty="0">
                <a:solidFill>
                  <a:srgbClr val="00B050"/>
                </a:solidFill>
              </a:rPr>
              <a:t>integers</a:t>
            </a:r>
            <a:r>
              <a:rPr lang="en-US" sz="2400" dirty="0"/>
              <a:t> while the column </a:t>
            </a:r>
            <a:r>
              <a:rPr lang="en-US" sz="2400" b="1" dirty="0">
                <a:solidFill>
                  <a:srgbClr val="C00000"/>
                </a:solidFill>
              </a:rPr>
              <a:t>Per</a:t>
            </a:r>
            <a:r>
              <a:rPr lang="en-US" sz="2400" dirty="0"/>
              <a:t> can also store </a:t>
            </a:r>
            <a:r>
              <a:rPr lang="en-US" sz="2400" b="1" dirty="0">
                <a:solidFill>
                  <a:srgbClr val="00B050"/>
                </a:solidFill>
              </a:rPr>
              <a:t>float</a:t>
            </a:r>
            <a:r>
              <a:rPr lang="en-US" sz="2400" dirty="0"/>
              <a:t> values.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largest </a:t>
            </a:r>
            <a:r>
              <a:rPr lang="en-IN" sz="2400" b="1" dirty="0">
                <a:solidFill>
                  <a:srgbClr val="C00000"/>
                </a:solidFill>
              </a:rPr>
              <a:t>roll no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70C0"/>
                </a:solidFill>
              </a:rPr>
              <a:t>999</a:t>
            </a:r>
            <a:r>
              <a:rPr lang="en-IN" sz="2400" dirty="0"/>
              <a:t> and the largest </a:t>
            </a:r>
            <a:r>
              <a:rPr lang="en-IN" sz="2400" b="1" dirty="0">
                <a:solidFill>
                  <a:srgbClr val="C00000"/>
                </a:solidFill>
              </a:rPr>
              <a:t>per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rgbClr val="0070C0"/>
                </a:solidFill>
              </a:rPr>
              <a:t>99.999</a:t>
            </a:r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Date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DATE</a:t>
            </a:r>
            <a:r>
              <a:rPr lang="en-IN" sz="2400" dirty="0"/>
              <a:t> data type stores the </a:t>
            </a:r>
            <a:r>
              <a:rPr lang="en-IN" sz="2400" b="1" dirty="0">
                <a:solidFill>
                  <a:srgbClr val="C00000"/>
                </a:solidFill>
              </a:rPr>
              <a:t>year</a:t>
            </a:r>
            <a:r>
              <a:rPr lang="en-IN" sz="2400" dirty="0"/>
              <a:t> (including the </a:t>
            </a:r>
            <a:r>
              <a:rPr lang="en-IN" sz="2400" b="1" dirty="0">
                <a:solidFill>
                  <a:srgbClr val="0070C0"/>
                </a:solidFill>
              </a:rPr>
              <a:t>century</a:t>
            </a:r>
            <a:r>
              <a:rPr lang="en-IN" sz="2400" dirty="0"/>
              <a:t>), the </a:t>
            </a:r>
            <a:r>
              <a:rPr lang="en-IN" sz="2400" b="1" dirty="0">
                <a:solidFill>
                  <a:srgbClr val="C00000"/>
                </a:solidFill>
              </a:rPr>
              <a:t>month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day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hours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minutes</a:t>
            </a:r>
            <a:r>
              <a:rPr lang="en-IN" sz="2400" dirty="0"/>
              <a:t>, and the </a:t>
            </a:r>
            <a:r>
              <a:rPr lang="en-IN" sz="2400" b="1" dirty="0">
                <a:solidFill>
                  <a:srgbClr val="C00000"/>
                </a:solidFill>
              </a:rPr>
              <a:t>seconds</a:t>
            </a:r>
            <a:r>
              <a:rPr lang="en-IN" sz="2400" dirty="0"/>
              <a:t> (after midnight).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can store dates ranging from </a:t>
            </a:r>
            <a:r>
              <a:rPr lang="en-IN" sz="2400" b="1" dirty="0">
                <a:solidFill>
                  <a:srgbClr val="7030A0"/>
                </a:solidFill>
              </a:rPr>
              <a:t>January 1, 4712 BCE </a:t>
            </a:r>
            <a:r>
              <a:rPr lang="en-IN" sz="2400" dirty="0"/>
              <a:t>through </a:t>
            </a:r>
            <a:r>
              <a:rPr lang="en-IN" sz="2400" b="1" dirty="0">
                <a:solidFill>
                  <a:srgbClr val="7030A0"/>
                </a:solidFill>
              </a:rPr>
              <a:t>December 31, 9999 AD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Date data </a:t>
            </a:r>
            <a:r>
              <a:rPr lang="en-IN" sz="2400" dirty="0"/>
              <a:t>is stored in a </a:t>
            </a:r>
            <a:r>
              <a:rPr lang="en-IN" sz="2400" b="1" dirty="0">
                <a:solidFill>
                  <a:srgbClr val="C00000"/>
                </a:solidFill>
              </a:rPr>
              <a:t>fixed-length fields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7</a:t>
            </a:r>
            <a:r>
              <a:rPr lang="en-IN" sz="2400" dirty="0"/>
              <a:t> bytes , corresponding to </a:t>
            </a:r>
            <a:r>
              <a:rPr lang="en-IN" sz="2400" b="1" dirty="0">
                <a:solidFill>
                  <a:srgbClr val="7030A0"/>
                </a:solidFill>
              </a:rPr>
              <a:t>century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year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month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day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hour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minute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second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Date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uses its own </a:t>
            </a:r>
            <a:r>
              <a:rPr lang="en-IN" sz="2400" b="1" dirty="0">
                <a:solidFill>
                  <a:srgbClr val="0070C0"/>
                </a:solidFill>
              </a:rPr>
              <a:t>format </a:t>
            </a:r>
            <a:r>
              <a:rPr lang="en-IN" sz="2400" dirty="0"/>
              <a:t>to represent </a:t>
            </a:r>
            <a:r>
              <a:rPr lang="en-IN" sz="2400" b="1" dirty="0">
                <a:solidFill>
                  <a:srgbClr val="C00000"/>
                </a:solidFill>
              </a:rPr>
              <a:t>dates </a:t>
            </a:r>
            <a:r>
              <a:rPr lang="en-IN" sz="2400" dirty="0"/>
              <a:t>which is  by default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‘DD-MON-YY’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So  </a:t>
            </a:r>
            <a:r>
              <a:rPr lang="en-US" sz="2400" b="1" dirty="0">
                <a:solidFill>
                  <a:srgbClr val="C00000"/>
                </a:solidFill>
              </a:rPr>
              <a:t>today’s date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will be represented </a:t>
            </a:r>
            <a:r>
              <a:rPr lang="en-US" sz="2400"/>
              <a:t>as </a:t>
            </a:r>
            <a:r>
              <a:rPr lang="en-US" sz="2400" b="1">
                <a:solidFill>
                  <a:srgbClr val="0070C0"/>
                </a:solidFill>
              </a:rPr>
              <a:t>03-SEP-21</a:t>
            </a:r>
            <a:r>
              <a:rPr lang="en-US" sz="2400"/>
              <a:t>.</a:t>
            </a:r>
            <a:endParaRPr lang="en-IN" sz="2400" dirty="0"/>
          </a:p>
          <a:p>
            <a:endParaRPr lang="en-IN" sz="2400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Date</a:t>
            </a:r>
          </a:p>
          <a:p>
            <a:endParaRPr lang="en-US" sz="2400" b="1" u="sng" dirty="0"/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birth_date</a:t>
            </a:r>
            <a:r>
              <a:rPr lang="en-US" sz="1900" b="1" dirty="0">
                <a:solidFill>
                  <a:srgbClr val="C00000"/>
                </a:solidFill>
              </a:rPr>
              <a:t>  Date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72000" y="5000636"/>
            <a:ext cx="3643338" cy="1214446"/>
          </a:xfrm>
          <a:prstGeom prst="wedgeEllipseCallout">
            <a:avLst>
              <a:gd name="adj1" fmla="val -97698"/>
              <a:gd name="adj2" fmla="val 27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 that </a:t>
            </a:r>
            <a:r>
              <a:rPr lang="en-US" b="1" dirty="0">
                <a:solidFill>
                  <a:srgbClr val="FFFF00"/>
                </a:solidFill>
              </a:rPr>
              <a:t>Date</a:t>
            </a:r>
            <a:r>
              <a:rPr lang="en-US" b="1" dirty="0"/>
              <a:t> also does  not allow us to </a:t>
            </a:r>
            <a:r>
              <a:rPr lang="en-US" b="1" dirty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LOB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LOB</a:t>
            </a:r>
            <a:r>
              <a:rPr lang="en-IN" sz="2400" dirty="0"/>
              <a:t> data types </a:t>
            </a:r>
            <a:r>
              <a:rPr lang="en-IN" sz="2400" b="1" dirty="0">
                <a:solidFill>
                  <a:srgbClr val="C00000"/>
                </a:solidFill>
              </a:rPr>
              <a:t>BLOB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CLOB</a:t>
            </a:r>
            <a:r>
              <a:rPr lang="en-IN" sz="2400" dirty="0"/>
              <a:t> and </a:t>
            </a:r>
            <a:r>
              <a:rPr lang="en-IN" sz="2400" b="1" dirty="0">
                <a:solidFill>
                  <a:srgbClr val="C00000"/>
                </a:solidFill>
              </a:rPr>
              <a:t>BFILE</a:t>
            </a:r>
            <a:r>
              <a:rPr lang="en-IN" sz="2400" dirty="0"/>
              <a:t> enable us to store and manipulate large blocks of </a:t>
            </a:r>
            <a:r>
              <a:rPr lang="en-IN" sz="2400" b="1" dirty="0">
                <a:solidFill>
                  <a:srgbClr val="7030A0"/>
                </a:solidFill>
              </a:rPr>
              <a:t>unstructured data </a:t>
            </a:r>
            <a:r>
              <a:rPr lang="en-IN" sz="2400" dirty="0"/>
              <a:t>(such as </a:t>
            </a:r>
            <a:r>
              <a:rPr lang="en-IN" sz="2400" b="1" dirty="0">
                <a:solidFill>
                  <a:srgbClr val="00B050"/>
                </a:solidFill>
              </a:rPr>
              <a:t>text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graphic images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video clips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B050"/>
                </a:solidFill>
              </a:rPr>
              <a:t>sound waveforms</a:t>
            </a:r>
            <a:r>
              <a:rPr lang="en-IN" sz="2400" dirty="0"/>
              <a:t>) in </a:t>
            </a:r>
            <a:r>
              <a:rPr lang="en-IN" sz="2400" b="1" dirty="0">
                <a:solidFill>
                  <a:srgbClr val="0070C0"/>
                </a:solidFill>
              </a:rPr>
              <a:t>binary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character</a:t>
            </a:r>
            <a:r>
              <a:rPr lang="en-IN" sz="2400" dirty="0"/>
              <a:t> format.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Oracle </a:t>
            </a:r>
            <a:r>
              <a:rPr lang="en-IN" sz="2400" dirty="0"/>
              <a:t>recommends that we always use </a:t>
            </a:r>
            <a:r>
              <a:rPr lang="en-IN" sz="2400" b="1" dirty="0">
                <a:solidFill>
                  <a:srgbClr val="0070C0"/>
                </a:solidFill>
              </a:rPr>
              <a:t>LOB</a:t>
            </a:r>
            <a:r>
              <a:rPr lang="en-IN" sz="2400" dirty="0"/>
              <a:t> data types over </a:t>
            </a:r>
            <a:r>
              <a:rPr lang="en-IN" sz="2400" b="1" dirty="0">
                <a:solidFill>
                  <a:srgbClr val="0070C0"/>
                </a:solidFill>
              </a:rPr>
              <a:t>LONG</a:t>
            </a:r>
            <a:r>
              <a:rPr lang="en-IN" sz="2400" dirty="0"/>
              <a:t> data type because:</a:t>
            </a:r>
          </a:p>
          <a:p>
            <a:pPr lvl="1"/>
            <a:r>
              <a:rPr lang="en-IN" sz="1900" b="1" dirty="0"/>
              <a:t>A table can contain </a:t>
            </a:r>
            <a:r>
              <a:rPr lang="en-IN" sz="1900" b="1" dirty="0">
                <a:solidFill>
                  <a:srgbClr val="C00000"/>
                </a:solidFill>
              </a:rPr>
              <a:t>multiple LOB columns </a:t>
            </a:r>
            <a:r>
              <a:rPr lang="en-IN" sz="1900" b="1" dirty="0"/>
              <a:t>but only </a:t>
            </a:r>
            <a:r>
              <a:rPr lang="en-IN" sz="1900" b="1" dirty="0">
                <a:solidFill>
                  <a:srgbClr val="C00000"/>
                </a:solidFill>
              </a:rPr>
              <a:t>one LONG column</a:t>
            </a:r>
            <a:r>
              <a:rPr lang="en-IN" sz="1900" b="1" dirty="0"/>
              <a:t>.</a:t>
            </a:r>
          </a:p>
          <a:p>
            <a:pPr lvl="1"/>
            <a:r>
              <a:rPr lang="en-IN" sz="2000" b="1" dirty="0"/>
              <a:t>The </a:t>
            </a:r>
            <a:r>
              <a:rPr lang="en-IN" sz="2000" b="1" dirty="0">
                <a:solidFill>
                  <a:srgbClr val="C00000"/>
                </a:solidFill>
              </a:rPr>
              <a:t>maximum size </a:t>
            </a:r>
            <a:r>
              <a:rPr lang="en-IN" sz="2000" b="1" dirty="0"/>
              <a:t>of a </a:t>
            </a:r>
            <a:r>
              <a:rPr lang="en-IN" sz="2000" b="1" dirty="0">
                <a:solidFill>
                  <a:srgbClr val="0070C0"/>
                </a:solidFill>
              </a:rPr>
              <a:t>LOB</a:t>
            </a:r>
            <a:r>
              <a:rPr lang="en-IN" sz="2000" b="1" dirty="0"/>
              <a:t> can be from </a:t>
            </a:r>
            <a:r>
              <a:rPr lang="en-IN" sz="2000" b="1" dirty="0">
                <a:solidFill>
                  <a:srgbClr val="C00000"/>
                </a:solidFill>
              </a:rPr>
              <a:t>4GB</a:t>
            </a:r>
            <a:r>
              <a:rPr lang="en-IN" sz="2000" b="1" dirty="0"/>
              <a:t> to  </a:t>
            </a:r>
            <a:r>
              <a:rPr lang="en-IN" sz="2000" b="1" dirty="0">
                <a:solidFill>
                  <a:srgbClr val="C00000"/>
                </a:solidFill>
              </a:rPr>
              <a:t>128 TB </a:t>
            </a:r>
            <a:r>
              <a:rPr lang="en-IN" sz="2000" b="1" dirty="0"/>
              <a:t>depending on memory , while  the maximum size of a </a:t>
            </a:r>
            <a:r>
              <a:rPr lang="en-IN" sz="2000" b="1" dirty="0">
                <a:solidFill>
                  <a:srgbClr val="0070C0"/>
                </a:solidFill>
              </a:rPr>
              <a:t>LONG</a:t>
            </a:r>
            <a:r>
              <a:rPr lang="en-IN" sz="2000" b="1" dirty="0"/>
              <a:t> is only </a:t>
            </a:r>
            <a:r>
              <a:rPr lang="en-IN" sz="2000" b="1" dirty="0">
                <a:solidFill>
                  <a:srgbClr val="C00000"/>
                </a:solidFill>
              </a:rPr>
              <a:t>2GB</a:t>
            </a:r>
            <a:r>
              <a:rPr lang="en-IN" sz="2000" b="1" dirty="0"/>
              <a:t>.</a:t>
            </a:r>
          </a:p>
          <a:p>
            <a:pPr lvl="1"/>
            <a:r>
              <a:rPr lang="en-IN" sz="2000" b="1" dirty="0"/>
              <a:t>Tables with </a:t>
            </a:r>
            <a:r>
              <a:rPr lang="en-IN" sz="2000" b="1" dirty="0">
                <a:solidFill>
                  <a:srgbClr val="0070C0"/>
                </a:solidFill>
              </a:rPr>
              <a:t>LOB</a:t>
            </a:r>
            <a:r>
              <a:rPr lang="en-IN" sz="2000" b="1" dirty="0"/>
              <a:t> columns can be </a:t>
            </a:r>
            <a:r>
              <a:rPr lang="en-IN" sz="2000" b="1" dirty="0">
                <a:solidFill>
                  <a:srgbClr val="00B050"/>
                </a:solidFill>
              </a:rPr>
              <a:t>replicated</a:t>
            </a:r>
            <a:r>
              <a:rPr lang="en-IN" sz="2000" b="1" dirty="0"/>
              <a:t>, but tables with </a:t>
            </a:r>
            <a:r>
              <a:rPr lang="en-IN" sz="2000" b="1" dirty="0">
                <a:solidFill>
                  <a:srgbClr val="0070C0"/>
                </a:solidFill>
              </a:rPr>
              <a:t>LONG</a:t>
            </a:r>
            <a:r>
              <a:rPr lang="en-IN" sz="2000" b="1" dirty="0"/>
              <a:t> columns cannot.</a:t>
            </a:r>
            <a:endParaRPr lang="en-IN" sz="1900" b="1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The BLOB &amp; CLOB </a:t>
            </a:r>
            <a:br>
              <a:rPr lang="en-US" sz="3000" b="1" dirty="0"/>
            </a:br>
            <a:r>
              <a:rPr lang="en-US" sz="3000" b="1" dirty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BLOB</a:t>
            </a:r>
            <a:r>
              <a:rPr lang="en-IN" sz="2400" dirty="0"/>
              <a:t> data type stores </a:t>
            </a:r>
            <a:r>
              <a:rPr lang="en-IN" sz="2400" b="1" dirty="0">
                <a:solidFill>
                  <a:srgbClr val="C00000"/>
                </a:solidFill>
              </a:rPr>
              <a:t>unstructured binary data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database</a:t>
            </a:r>
            <a:r>
              <a:rPr lang="en-IN" sz="2400" dirty="0"/>
              <a:t> and can go up to maximum </a:t>
            </a:r>
            <a:r>
              <a:rPr lang="en-IN" sz="2400" b="1" dirty="0">
                <a:solidFill>
                  <a:srgbClr val="7030A0"/>
                </a:solidFill>
              </a:rPr>
              <a:t>128 TB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CLOB</a:t>
            </a:r>
            <a:r>
              <a:rPr lang="en-IN" sz="2400" dirty="0"/>
              <a:t> data type can store up to </a:t>
            </a:r>
            <a:r>
              <a:rPr lang="en-IN" sz="2400" b="1" dirty="0">
                <a:solidFill>
                  <a:srgbClr val="7030A0"/>
                </a:solidFill>
              </a:rPr>
              <a:t>128 TB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character data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database</a:t>
            </a:r>
            <a:r>
              <a:rPr lang="en-IN" sz="2400" dirty="0"/>
              <a:t>.</a:t>
            </a:r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BLOB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CLOB</a:t>
            </a:r>
          </a:p>
          <a:p>
            <a:pPr lvl="1"/>
            <a:endParaRPr lang="en-US" sz="1900" b="1" dirty="0">
              <a:solidFill>
                <a:srgbClr val="7030A0"/>
              </a:solidFill>
            </a:endParaRPr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movie_scenes</a:t>
            </a:r>
            <a:r>
              <a:rPr lang="en-US" sz="1900" b="1" dirty="0">
                <a:solidFill>
                  <a:srgbClr val="C00000"/>
                </a:solidFill>
              </a:rPr>
              <a:t> BLOB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song_lyrics</a:t>
            </a:r>
            <a:r>
              <a:rPr lang="en-US" sz="1900" b="1" dirty="0">
                <a:solidFill>
                  <a:srgbClr val="C00000"/>
                </a:solidFill>
              </a:rPr>
              <a:t>  CLOB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72000" y="5000636"/>
            <a:ext cx="3643338" cy="1214446"/>
          </a:xfrm>
          <a:prstGeom prst="wedgeEllipseCallout">
            <a:avLst>
              <a:gd name="adj1" fmla="val -82914"/>
              <a:gd name="adj2" fmla="val 2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 that </a:t>
            </a:r>
            <a:r>
              <a:rPr lang="en-US" b="1" dirty="0">
                <a:solidFill>
                  <a:srgbClr val="FFFF00"/>
                </a:solidFill>
              </a:rPr>
              <a:t>LOB</a:t>
            </a:r>
            <a:r>
              <a:rPr lang="en-US" b="1" dirty="0"/>
              <a:t> also does  not allow us to </a:t>
            </a:r>
            <a:r>
              <a:rPr lang="en-US" b="1" dirty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BFILE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BFILE</a:t>
            </a:r>
            <a:r>
              <a:rPr lang="en-IN" sz="2400" dirty="0"/>
              <a:t> data type stores </a:t>
            </a:r>
            <a:r>
              <a:rPr lang="en-IN" sz="2400" b="1" dirty="0">
                <a:solidFill>
                  <a:srgbClr val="C00000"/>
                </a:solidFill>
              </a:rPr>
              <a:t>unstructured binary data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operating-system files </a:t>
            </a:r>
            <a:r>
              <a:rPr lang="en-IN" sz="2400" dirty="0"/>
              <a:t>outside the </a:t>
            </a:r>
            <a:r>
              <a:rPr lang="en-IN" sz="2400" b="1" dirty="0">
                <a:solidFill>
                  <a:srgbClr val="C00000"/>
                </a:solidFill>
              </a:rPr>
              <a:t>database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A </a:t>
            </a:r>
            <a:r>
              <a:rPr lang="en-IN" sz="2400" b="1" dirty="0">
                <a:solidFill>
                  <a:srgbClr val="0070C0"/>
                </a:solidFill>
              </a:rPr>
              <a:t>BFILE</a:t>
            </a:r>
            <a:r>
              <a:rPr lang="en-IN" sz="2400" dirty="0"/>
              <a:t> column or attribute stores a </a:t>
            </a:r>
            <a:r>
              <a:rPr lang="en-IN" sz="2400" b="1" dirty="0">
                <a:solidFill>
                  <a:srgbClr val="C00000"/>
                </a:solidFill>
              </a:rPr>
              <a:t>file locator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7030A0"/>
                </a:solidFill>
              </a:rPr>
              <a:t>points</a:t>
            </a:r>
            <a:r>
              <a:rPr lang="en-IN" sz="2400" dirty="0"/>
              <a:t> to an </a:t>
            </a:r>
            <a:r>
              <a:rPr lang="en-IN" sz="2400" b="1" dirty="0">
                <a:solidFill>
                  <a:srgbClr val="0070C0"/>
                </a:solidFill>
              </a:rPr>
              <a:t>external file </a:t>
            </a:r>
            <a:r>
              <a:rPr lang="en-IN" sz="2400" dirty="0"/>
              <a:t>containing the data. </a:t>
            </a:r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BFILE</a:t>
            </a:r>
          </a:p>
          <a:p>
            <a:pPr lvl="1"/>
            <a:endParaRPr lang="en-US" sz="1900" b="1" dirty="0">
              <a:solidFill>
                <a:srgbClr val="7030A0"/>
              </a:solidFill>
            </a:endParaRPr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movie_poster</a:t>
            </a:r>
            <a:r>
              <a:rPr lang="en-US" sz="1900" b="1" dirty="0">
                <a:solidFill>
                  <a:srgbClr val="C00000"/>
                </a:solidFill>
              </a:rPr>
              <a:t> BFILE</a:t>
            </a:r>
          </a:p>
          <a:p>
            <a:pPr lvl="1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endParaRPr lang="en-US" sz="2400" b="1" u="sng" dirty="0"/>
          </a:p>
          <a:p>
            <a:endParaRPr lang="en-US" sz="24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The RAW &amp; LONG RAW</a:t>
            </a:r>
            <a:br>
              <a:rPr lang="en-US" sz="3000" b="1" dirty="0"/>
            </a:br>
            <a:r>
              <a:rPr lang="en-US" sz="3000" b="1" dirty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RAW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LONG RAW</a:t>
            </a:r>
            <a:r>
              <a:rPr lang="en-IN" sz="2400" dirty="0"/>
              <a:t> data types are used for </a:t>
            </a:r>
            <a:r>
              <a:rPr lang="en-IN" sz="2400" b="1" dirty="0">
                <a:solidFill>
                  <a:srgbClr val="C00000"/>
                </a:solidFill>
              </a:rPr>
              <a:t>binary data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example, </a:t>
            </a:r>
            <a:r>
              <a:rPr lang="en-IN" sz="2400" b="1" dirty="0">
                <a:solidFill>
                  <a:srgbClr val="0070C0"/>
                </a:solidFill>
              </a:rPr>
              <a:t>LONG RAW</a:t>
            </a:r>
            <a:r>
              <a:rPr lang="en-IN" sz="2400" dirty="0"/>
              <a:t> can be used to store </a:t>
            </a:r>
            <a:r>
              <a:rPr lang="en-IN" sz="2400" b="1" dirty="0">
                <a:solidFill>
                  <a:srgbClr val="7030A0"/>
                </a:solidFill>
              </a:rPr>
              <a:t>graphics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sound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documents</a:t>
            </a:r>
            <a:r>
              <a:rPr lang="en-IN" sz="2400" dirty="0"/>
              <a:t>, of </a:t>
            </a:r>
            <a:r>
              <a:rPr lang="en-IN" sz="2400" b="1" dirty="0">
                <a:solidFill>
                  <a:srgbClr val="C00000"/>
                </a:solidFill>
              </a:rPr>
              <a:t>binary data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LONG RAW</a:t>
            </a:r>
            <a:r>
              <a:rPr lang="en-IN" sz="2400" dirty="0"/>
              <a:t> </a:t>
            </a:r>
            <a:r>
              <a:rPr lang="en-IN" sz="2400" dirty="0" err="1"/>
              <a:t>datatype</a:t>
            </a:r>
            <a:r>
              <a:rPr lang="en-IN" sz="2400" dirty="0"/>
              <a:t> is provided </a:t>
            </a:r>
            <a:r>
              <a:rPr lang="en-IN" sz="2400" b="1" dirty="0">
                <a:solidFill>
                  <a:srgbClr val="C00000"/>
                </a:solidFill>
              </a:rPr>
              <a:t>for backward compatibility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FF0000"/>
                </a:solidFill>
              </a:rPr>
              <a:t>old applications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For </a:t>
            </a:r>
            <a:r>
              <a:rPr lang="en-IN" sz="2400" b="1" dirty="0">
                <a:solidFill>
                  <a:srgbClr val="7030A0"/>
                </a:solidFill>
              </a:rPr>
              <a:t>new applications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recommends us to use the </a:t>
            </a:r>
            <a:r>
              <a:rPr lang="en-IN" sz="2400" b="1" dirty="0">
                <a:solidFill>
                  <a:srgbClr val="0070C0"/>
                </a:solidFill>
              </a:rPr>
              <a:t>BLOB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BFILE</a:t>
            </a:r>
            <a:r>
              <a:rPr lang="en-IN" sz="2400" dirty="0"/>
              <a:t> data types for large amounts of </a:t>
            </a:r>
            <a:r>
              <a:rPr lang="en-IN" sz="2400" b="1" dirty="0">
                <a:solidFill>
                  <a:srgbClr val="C00000"/>
                </a:solidFill>
              </a:rPr>
              <a:t>binary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Data Types In Oracle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Char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Number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Date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LOB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ID Types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The ROWID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uses a </a:t>
            </a:r>
            <a:r>
              <a:rPr lang="en-IN" sz="2400" b="1" dirty="0">
                <a:solidFill>
                  <a:srgbClr val="0070C0"/>
                </a:solidFill>
              </a:rPr>
              <a:t>ROWID</a:t>
            </a:r>
            <a:r>
              <a:rPr lang="en-IN" sz="2400" dirty="0"/>
              <a:t> data type to store the  </a:t>
            </a:r>
            <a:r>
              <a:rPr lang="en-IN" sz="2400" b="1" dirty="0">
                <a:solidFill>
                  <a:srgbClr val="C00000"/>
                </a:solidFill>
              </a:rPr>
              <a:t>physical address  </a:t>
            </a:r>
            <a:r>
              <a:rPr lang="en-IN" sz="2400" dirty="0"/>
              <a:t>of every row in the database.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Just as our </a:t>
            </a:r>
            <a:r>
              <a:rPr lang="en-IN" sz="2400" b="1" dirty="0">
                <a:solidFill>
                  <a:srgbClr val="C00000"/>
                </a:solidFill>
              </a:rPr>
              <a:t>home address </a:t>
            </a:r>
            <a:r>
              <a:rPr lang="en-IN" sz="2400" dirty="0"/>
              <a:t>uniquely identifies where we live, an </a:t>
            </a:r>
            <a:r>
              <a:rPr lang="en-IN" sz="2400" b="1" dirty="0">
                <a:solidFill>
                  <a:srgbClr val="0070C0"/>
                </a:solidFill>
              </a:rPr>
              <a:t>Oracle ROWID </a:t>
            </a:r>
            <a:r>
              <a:rPr lang="en-IN" sz="2400" dirty="0"/>
              <a:t>uniquely identifies where a row </a:t>
            </a:r>
            <a:r>
              <a:rPr lang="en-IN" sz="2400" b="1" dirty="0">
                <a:solidFill>
                  <a:srgbClr val="C00000"/>
                </a:solidFill>
              </a:rPr>
              <a:t>resides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7030A0"/>
                </a:solidFill>
              </a:rPr>
              <a:t>disk</a:t>
            </a:r>
            <a:r>
              <a:rPr lang="en-IN" sz="2400" dirty="0"/>
              <a:t>. 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information in a </a:t>
            </a:r>
            <a:r>
              <a:rPr lang="en-IN" sz="2400" b="1" dirty="0">
                <a:solidFill>
                  <a:srgbClr val="0070C0"/>
                </a:solidFill>
              </a:rPr>
              <a:t>ROWID</a:t>
            </a:r>
            <a:r>
              <a:rPr lang="en-IN" sz="2400" dirty="0"/>
              <a:t> gives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everything it needs to find our row on the disk.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The ROWID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rowi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822060" cy="507209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Data Types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, every </a:t>
            </a:r>
            <a:r>
              <a:rPr lang="en-IN" sz="2400" b="1" dirty="0">
                <a:solidFill>
                  <a:srgbClr val="0070C0"/>
                </a:solidFill>
              </a:rPr>
              <a:t>column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 has a </a:t>
            </a:r>
            <a:r>
              <a:rPr lang="en-IN" sz="2400" b="1" dirty="0">
                <a:solidFill>
                  <a:srgbClr val="7030A0"/>
                </a:solidFill>
              </a:rPr>
              <a:t>data type </a:t>
            </a:r>
            <a:r>
              <a:rPr lang="en-IN" sz="2400" dirty="0"/>
              <a:t>which defines a set of </a:t>
            </a:r>
            <a:r>
              <a:rPr lang="en-IN" sz="2400" b="1" dirty="0">
                <a:solidFill>
                  <a:srgbClr val="C00000"/>
                </a:solidFill>
              </a:rPr>
              <a:t>characteristics</a:t>
            </a:r>
            <a:r>
              <a:rPr lang="en-IN" sz="2400" dirty="0"/>
              <a:t> for the </a:t>
            </a:r>
            <a:r>
              <a:rPr lang="en-IN" sz="2400" b="1" dirty="0">
                <a:solidFill>
                  <a:srgbClr val="0070C0"/>
                </a:solidFill>
              </a:rPr>
              <a:t>value,</a:t>
            </a:r>
            <a:r>
              <a:rPr lang="en-IN" sz="2400" dirty="0"/>
              <a:t> that column can store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rgbClr val="C00000"/>
                </a:solidFill>
              </a:rPr>
              <a:t>characteristics</a:t>
            </a:r>
            <a:r>
              <a:rPr lang="en-IN" sz="2400" dirty="0"/>
              <a:t> cause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to treat values of one data type </a:t>
            </a:r>
            <a:r>
              <a:rPr lang="en-IN" sz="2400" b="1" dirty="0">
                <a:solidFill>
                  <a:srgbClr val="7030A0"/>
                </a:solidFill>
              </a:rPr>
              <a:t>differently</a:t>
            </a:r>
            <a:r>
              <a:rPr lang="en-IN" sz="2400" dirty="0"/>
              <a:t> from values of </a:t>
            </a:r>
            <a:r>
              <a:rPr lang="en-IN" sz="2400" b="1" dirty="0">
                <a:solidFill>
                  <a:schemeClr val="accent1"/>
                </a:solidFill>
              </a:rPr>
              <a:t>another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For example</a:t>
            </a:r>
            <a:r>
              <a:rPr lang="en-IN" sz="2400" dirty="0"/>
              <a:t>, we can </a:t>
            </a:r>
            <a:r>
              <a:rPr lang="en-IN" sz="2400" b="1" dirty="0">
                <a:solidFill>
                  <a:srgbClr val="7030A0"/>
                </a:solidFill>
              </a:rPr>
              <a:t>add values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70C0"/>
                </a:solidFill>
              </a:rPr>
              <a:t>NUMBER</a:t>
            </a:r>
            <a:r>
              <a:rPr lang="en-IN" sz="2400" dirty="0"/>
              <a:t> data type, but not values of the 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 data type.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Categories Of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Overall , </a:t>
            </a:r>
            <a:r>
              <a:rPr lang="en-IN" sz="2400" b="1" dirty="0">
                <a:solidFill>
                  <a:srgbClr val="C00000"/>
                </a:solidFill>
              </a:rPr>
              <a:t>Oracle</a:t>
            </a:r>
            <a:r>
              <a:rPr lang="en-IN" sz="2400" dirty="0"/>
              <a:t> has </a:t>
            </a:r>
            <a:r>
              <a:rPr lang="en-IN" sz="2400" b="1" dirty="0">
                <a:solidFill>
                  <a:srgbClr val="0070C0"/>
                </a:solidFill>
              </a:rPr>
              <a:t>12</a:t>
            </a:r>
            <a:r>
              <a:rPr lang="en-IN" sz="2400" dirty="0"/>
              <a:t> major </a:t>
            </a:r>
            <a:r>
              <a:rPr lang="en-IN" sz="2400" b="1" dirty="0">
                <a:solidFill>
                  <a:srgbClr val="0070C0"/>
                </a:solidFill>
              </a:rPr>
              <a:t>data types </a:t>
            </a:r>
            <a:r>
              <a:rPr lang="en-IN" sz="2400" dirty="0"/>
              <a:t>divided into </a:t>
            </a:r>
            <a:r>
              <a:rPr lang="en-IN" sz="2400" b="1" dirty="0">
                <a:solidFill>
                  <a:srgbClr val="00B050"/>
                </a:solidFill>
              </a:rPr>
              <a:t>6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different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categories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B050"/>
                </a:solidFill>
              </a:rPr>
              <a:t>categories</a:t>
            </a:r>
            <a:r>
              <a:rPr lang="en-US" sz="2400" dirty="0"/>
              <a:t> are: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Character</a:t>
            </a:r>
            <a:r>
              <a:rPr lang="en-US" sz="1900" b="1" dirty="0"/>
              <a:t>  Data Types : </a:t>
            </a:r>
            <a:r>
              <a:rPr lang="en-US" sz="1900" b="1" dirty="0">
                <a:solidFill>
                  <a:srgbClr val="C00000"/>
                </a:solidFill>
              </a:rPr>
              <a:t>CHAR</a:t>
            </a:r>
            <a:r>
              <a:rPr lang="en-US" sz="1900" b="1" dirty="0"/>
              <a:t>, </a:t>
            </a:r>
            <a:r>
              <a:rPr lang="en-US" sz="1900" b="1" dirty="0">
                <a:solidFill>
                  <a:srgbClr val="C00000"/>
                </a:solidFill>
              </a:rPr>
              <a:t>VARCHAR</a:t>
            </a:r>
            <a:r>
              <a:rPr lang="en-US" sz="1900" b="1" dirty="0"/>
              <a:t>,</a:t>
            </a:r>
            <a:r>
              <a:rPr lang="en-US" sz="1900" b="1" dirty="0">
                <a:solidFill>
                  <a:srgbClr val="C00000"/>
                </a:solidFill>
              </a:rPr>
              <a:t>VARCHAR2</a:t>
            </a:r>
            <a:r>
              <a:rPr lang="en-US" sz="1900" b="1" dirty="0"/>
              <a:t>,</a:t>
            </a:r>
            <a:r>
              <a:rPr lang="en-US" sz="1900" b="1" dirty="0">
                <a:solidFill>
                  <a:srgbClr val="C00000"/>
                </a:solidFill>
              </a:rPr>
              <a:t>LONG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Numeric</a:t>
            </a:r>
            <a:r>
              <a:rPr lang="en-US" sz="1900" b="1" dirty="0"/>
              <a:t> Data Types : </a:t>
            </a:r>
            <a:r>
              <a:rPr lang="en-US" sz="1900" b="1" dirty="0">
                <a:solidFill>
                  <a:srgbClr val="C00000"/>
                </a:solidFill>
              </a:rPr>
              <a:t>NUMBER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Date</a:t>
            </a:r>
            <a:r>
              <a:rPr lang="en-US" sz="1900" b="1" dirty="0"/>
              <a:t> Data Types : </a:t>
            </a:r>
            <a:r>
              <a:rPr lang="en-US" sz="1900" b="1" dirty="0">
                <a:solidFill>
                  <a:srgbClr val="C00000"/>
                </a:solidFill>
              </a:rPr>
              <a:t>DATE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LOB</a:t>
            </a:r>
            <a:r>
              <a:rPr lang="en-US" sz="1900" b="1" dirty="0"/>
              <a:t> Data Types : </a:t>
            </a:r>
            <a:r>
              <a:rPr lang="en-US" sz="1900" b="1" dirty="0">
                <a:solidFill>
                  <a:srgbClr val="C00000"/>
                </a:solidFill>
              </a:rPr>
              <a:t>BLOB</a:t>
            </a:r>
            <a:r>
              <a:rPr lang="en-US" sz="1900" b="1" dirty="0"/>
              <a:t>, </a:t>
            </a:r>
            <a:r>
              <a:rPr lang="en-US" sz="1900" b="1" dirty="0">
                <a:solidFill>
                  <a:srgbClr val="C00000"/>
                </a:solidFill>
              </a:rPr>
              <a:t>CLOB</a:t>
            </a:r>
            <a:r>
              <a:rPr lang="en-US" sz="1900" b="1" dirty="0"/>
              <a:t> ,</a:t>
            </a:r>
            <a:r>
              <a:rPr lang="en-US" sz="1900" b="1" dirty="0">
                <a:solidFill>
                  <a:srgbClr val="C00000"/>
                </a:solidFill>
              </a:rPr>
              <a:t> BFILE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Binary </a:t>
            </a:r>
            <a:r>
              <a:rPr lang="en-US" sz="1900" b="1" dirty="0"/>
              <a:t>Data Types: </a:t>
            </a:r>
            <a:r>
              <a:rPr lang="en-US" sz="1900" b="1" dirty="0">
                <a:solidFill>
                  <a:srgbClr val="C00000"/>
                </a:solidFill>
              </a:rPr>
              <a:t>RAW</a:t>
            </a:r>
            <a:r>
              <a:rPr lang="en-US" sz="1900" b="1" dirty="0"/>
              <a:t> , </a:t>
            </a:r>
            <a:r>
              <a:rPr lang="en-US" sz="1900" b="1" dirty="0">
                <a:solidFill>
                  <a:srgbClr val="C00000"/>
                </a:solidFill>
              </a:rPr>
              <a:t>LONG RAW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Id</a:t>
            </a:r>
            <a:r>
              <a:rPr lang="en-US" sz="1900" b="1" dirty="0"/>
              <a:t> Data Types </a:t>
            </a:r>
            <a:r>
              <a:rPr lang="en-US" sz="1900" b="1" dirty="0">
                <a:solidFill>
                  <a:srgbClr val="C00000"/>
                </a:solidFill>
              </a:rPr>
              <a:t>: ROWID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Character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Character types </a:t>
            </a:r>
            <a:r>
              <a:rPr lang="en-US" sz="2400" dirty="0"/>
              <a:t>are those which can store </a:t>
            </a:r>
            <a:r>
              <a:rPr lang="en-US" sz="2400" b="1" dirty="0">
                <a:solidFill>
                  <a:srgbClr val="7030A0"/>
                </a:solidFill>
              </a:rPr>
              <a:t>alpha-numeric</a:t>
            </a:r>
            <a:r>
              <a:rPr lang="en-US" sz="2400" dirty="0"/>
              <a:t> values and in this category we have </a:t>
            </a:r>
            <a:r>
              <a:rPr lang="en-US" sz="2400" b="1" dirty="0">
                <a:solidFill>
                  <a:srgbClr val="7030A0"/>
                </a:solidFill>
              </a:rPr>
              <a:t>4 </a:t>
            </a:r>
            <a:r>
              <a:rPr lang="en-US" sz="2400" dirty="0"/>
              <a:t>popular types:</a:t>
            </a:r>
          </a:p>
          <a:p>
            <a:endParaRPr lang="en-US" sz="2400" dirty="0"/>
          </a:p>
          <a:p>
            <a:r>
              <a:rPr lang="en-US" sz="2400" dirty="0"/>
              <a:t>These are: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Char </a:t>
            </a:r>
          </a:p>
          <a:p>
            <a:pPr lvl="1"/>
            <a:r>
              <a:rPr lang="en-US" sz="1900" b="1" dirty="0" err="1">
                <a:solidFill>
                  <a:srgbClr val="7030A0"/>
                </a:solidFill>
              </a:rPr>
              <a:t>Varchar</a:t>
            </a:r>
            <a:endParaRPr lang="en-US" sz="1900" b="1" dirty="0">
              <a:solidFill>
                <a:srgbClr val="7030A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Varchar2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Long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Char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CHAR</a:t>
            </a:r>
            <a:r>
              <a:rPr lang="en-IN" sz="2400" dirty="0"/>
              <a:t> data type stores </a:t>
            </a:r>
            <a:r>
              <a:rPr lang="en-IN" sz="2400" b="1" dirty="0">
                <a:solidFill>
                  <a:srgbClr val="C00000"/>
                </a:solidFill>
              </a:rPr>
              <a:t>fixed-length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character strings. </a:t>
            </a:r>
          </a:p>
          <a:p>
            <a:endParaRPr lang="en-IN" sz="2400" dirty="0"/>
          </a:p>
          <a:p>
            <a:r>
              <a:rPr lang="en-IN" sz="2400" dirty="0"/>
              <a:t>When we create a table with a </a:t>
            </a:r>
            <a:r>
              <a:rPr lang="en-IN" sz="2400" b="1" dirty="0">
                <a:solidFill>
                  <a:srgbClr val="0070C0"/>
                </a:solidFill>
              </a:rPr>
              <a:t>CHAR</a:t>
            </a:r>
            <a:r>
              <a:rPr lang="en-IN" sz="2400" dirty="0"/>
              <a:t> column, we can specify a </a:t>
            </a:r>
            <a:r>
              <a:rPr lang="en-IN" sz="2400" b="1" dirty="0">
                <a:solidFill>
                  <a:srgbClr val="00B050"/>
                </a:solidFill>
              </a:rPr>
              <a:t>string length </a:t>
            </a:r>
            <a:r>
              <a:rPr lang="en-IN" sz="2400" dirty="0"/>
              <a:t>(in characters) between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2000</a:t>
            </a:r>
            <a:r>
              <a:rPr lang="en-IN" sz="2400" dirty="0"/>
              <a:t> bytes for the </a:t>
            </a:r>
            <a:r>
              <a:rPr lang="en-IN" sz="2400" b="1" dirty="0">
                <a:solidFill>
                  <a:srgbClr val="0070C0"/>
                </a:solidFill>
              </a:rPr>
              <a:t>CHAR</a:t>
            </a:r>
            <a:r>
              <a:rPr lang="en-IN" sz="2400" dirty="0"/>
              <a:t> column width. </a:t>
            </a:r>
          </a:p>
          <a:p>
            <a:endParaRPr lang="en-IN" sz="2400" dirty="0"/>
          </a:p>
          <a:p>
            <a:r>
              <a:rPr lang="en-IN" sz="2400" dirty="0"/>
              <a:t>The default  size is </a:t>
            </a:r>
            <a:r>
              <a:rPr lang="en-IN" sz="2400" b="1" dirty="0">
                <a:solidFill>
                  <a:srgbClr val="C00000"/>
                </a:solidFill>
              </a:rPr>
              <a:t>1</a:t>
            </a:r>
            <a:r>
              <a:rPr lang="en-IN" sz="2400" dirty="0"/>
              <a:t> byte. </a:t>
            </a:r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 char(&lt;size&gt;)</a:t>
            </a:r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s_name</a:t>
            </a:r>
            <a:r>
              <a:rPr lang="en-US" sz="1900" b="1" dirty="0">
                <a:solidFill>
                  <a:srgbClr val="C00000"/>
                </a:solidFill>
              </a:rPr>
              <a:t> char(10)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3643274" y="3357562"/>
            <a:ext cx="4857816" cy="3000396"/>
          </a:xfrm>
          <a:prstGeom prst="wedgeEllipseCallout">
            <a:avLst>
              <a:gd name="adj1" fmla="val -67973"/>
              <a:gd name="adj2" fmla="val 33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/>
              <a:t>Oracle now guarantees that:</a:t>
            </a:r>
          </a:p>
          <a:p>
            <a:r>
              <a:rPr lang="en-IN" sz="1500" b="1" dirty="0"/>
              <a:t>1.When we </a:t>
            </a:r>
            <a:r>
              <a:rPr lang="en-IN" sz="1500" b="1" dirty="0">
                <a:solidFill>
                  <a:srgbClr val="FFFF00"/>
                </a:solidFill>
              </a:rPr>
              <a:t>insert</a:t>
            </a:r>
            <a:r>
              <a:rPr lang="en-IN" sz="1500" b="1" dirty="0"/>
              <a:t> or </a:t>
            </a:r>
            <a:r>
              <a:rPr lang="en-IN" sz="1500" b="1" dirty="0">
                <a:solidFill>
                  <a:srgbClr val="FFFF00"/>
                </a:solidFill>
              </a:rPr>
              <a:t>update</a:t>
            </a:r>
            <a:r>
              <a:rPr lang="en-IN" sz="1500" b="1" dirty="0"/>
              <a:t> a row in the table, the value for the </a:t>
            </a:r>
            <a:r>
              <a:rPr lang="en-IN" sz="1500" b="1" dirty="0">
                <a:solidFill>
                  <a:srgbClr val="FFFF00"/>
                </a:solidFill>
              </a:rPr>
              <a:t>S_NAME</a:t>
            </a:r>
            <a:r>
              <a:rPr lang="en-IN" sz="1500" b="1" dirty="0"/>
              <a:t> column has the </a:t>
            </a:r>
            <a:r>
              <a:rPr lang="en-IN" sz="1500" b="1" dirty="0">
                <a:solidFill>
                  <a:srgbClr val="FFFF00"/>
                </a:solidFill>
              </a:rPr>
              <a:t>fixed length </a:t>
            </a:r>
            <a:r>
              <a:rPr lang="en-IN" sz="1500" b="1" dirty="0"/>
              <a:t>of </a:t>
            </a:r>
            <a:r>
              <a:rPr lang="en-IN" sz="1500" b="1" dirty="0">
                <a:solidFill>
                  <a:srgbClr val="FFFF00"/>
                </a:solidFill>
              </a:rPr>
              <a:t>10.</a:t>
            </a:r>
          </a:p>
          <a:p>
            <a:r>
              <a:rPr lang="en-IN" sz="1500" b="1" dirty="0"/>
              <a:t>2.If we give a </a:t>
            </a:r>
            <a:r>
              <a:rPr lang="en-IN" sz="1500" b="1" dirty="0">
                <a:solidFill>
                  <a:srgbClr val="FFFF00"/>
                </a:solidFill>
              </a:rPr>
              <a:t>shorter value</a:t>
            </a:r>
            <a:r>
              <a:rPr lang="en-IN" sz="1500" b="1" dirty="0"/>
              <a:t>, then the value is </a:t>
            </a:r>
            <a:r>
              <a:rPr lang="en-IN" sz="1500" b="1" dirty="0">
                <a:solidFill>
                  <a:srgbClr val="FFFF00"/>
                </a:solidFill>
              </a:rPr>
              <a:t>blank-padded</a:t>
            </a:r>
            <a:r>
              <a:rPr lang="en-IN" sz="1500" b="1" dirty="0"/>
              <a:t> to the </a:t>
            </a:r>
            <a:r>
              <a:rPr lang="en-IN" sz="1500" b="1" dirty="0">
                <a:solidFill>
                  <a:srgbClr val="FFFF00"/>
                </a:solidFill>
              </a:rPr>
              <a:t>fixed length</a:t>
            </a:r>
            <a:r>
              <a:rPr lang="en-IN" sz="1500" b="1" dirty="0"/>
              <a:t>.</a:t>
            </a:r>
          </a:p>
          <a:p>
            <a:r>
              <a:rPr lang="en-IN" sz="1500" b="1" dirty="0"/>
              <a:t>3. If a value is </a:t>
            </a:r>
            <a:r>
              <a:rPr lang="en-IN" sz="1500" b="1" dirty="0">
                <a:solidFill>
                  <a:srgbClr val="FFFF00"/>
                </a:solidFill>
              </a:rPr>
              <a:t>too large</a:t>
            </a:r>
            <a:r>
              <a:rPr lang="en-IN" sz="1500" b="1" dirty="0"/>
              <a:t>, Oracle  returns an </a:t>
            </a:r>
            <a:r>
              <a:rPr lang="en-IN" sz="1500" b="1" dirty="0">
                <a:solidFill>
                  <a:srgbClr val="FFFF00"/>
                </a:solidFill>
              </a:rPr>
              <a:t>error</a:t>
            </a:r>
            <a:r>
              <a:rPr lang="en-IN" sz="15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VarChar2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 data type stores </a:t>
            </a:r>
            <a:r>
              <a:rPr lang="en-IN" sz="2400" b="1" dirty="0">
                <a:solidFill>
                  <a:srgbClr val="C00000"/>
                </a:solidFill>
              </a:rPr>
              <a:t>variable-length</a:t>
            </a:r>
            <a:r>
              <a:rPr lang="en-IN" sz="2400" dirty="0"/>
              <a:t> character strings.</a:t>
            </a:r>
          </a:p>
          <a:p>
            <a:endParaRPr lang="en-IN" sz="2400" dirty="0"/>
          </a:p>
          <a:p>
            <a:r>
              <a:rPr lang="en-IN" sz="2400" dirty="0"/>
              <a:t> When we create a table with a 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 column, we specify a </a:t>
            </a:r>
            <a:r>
              <a:rPr lang="en-IN" sz="2400" b="1" dirty="0">
                <a:solidFill>
                  <a:srgbClr val="00B050"/>
                </a:solidFill>
              </a:rPr>
              <a:t>maximum string length </a:t>
            </a:r>
            <a:r>
              <a:rPr lang="en-IN" sz="2400" dirty="0"/>
              <a:t>(in characters) between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4000</a:t>
            </a:r>
            <a:r>
              <a:rPr lang="en-IN" sz="2400" dirty="0"/>
              <a:t> bytes for the 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 column. </a:t>
            </a:r>
          </a:p>
          <a:p>
            <a:endParaRPr lang="en-US" sz="2400" dirty="0"/>
          </a:p>
          <a:p>
            <a:r>
              <a:rPr lang="en-US" sz="2400" dirty="0"/>
              <a:t>No </a:t>
            </a:r>
            <a:r>
              <a:rPr lang="en-US" sz="2400" b="1" dirty="0">
                <a:solidFill>
                  <a:srgbClr val="7030A0"/>
                </a:solidFill>
              </a:rPr>
              <a:t>default size </a:t>
            </a:r>
            <a:r>
              <a:rPr lang="en-US" sz="2400" dirty="0"/>
              <a:t>is there.</a:t>
            </a:r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&gt;varchar2(&lt;size&gt;)</a:t>
            </a:r>
          </a:p>
          <a:p>
            <a:endParaRPr lang="en-US" sz="2400" dirty="0"/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s_name</a:t>
            </a:r>
            <a:r>
              <a:rPr lang="en-US" sz="1900" b="1" dirty="0">
                <a:solidFill>
                  <a:srgbClr val="C00000"/>
                </a:solidFill>
              </a:rPr>
              <a:t> varchar2(10)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429124" y="4071942"/>
            <a:ext cx="4500594" cy="2214578"/>
          </a:xfrm>
          <a:prstGeom prst="wedgeEllipseCallout">
            <a:avLst>
              <a:gd name="adj1" fmla="val -79837"/>
              <a:gd name="adj2" fmla="val 27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For </a:t>
            </a:r>
            <a:r>
              <a:rPr lang="en-IN" sz="1600" b="1" dirty="0">
                <a:solidFill>
                  <a:srgbClr val="FFFF00"/>
                </a:solidFill>
              </a:rPr>
              <a:t>each row</a:t>
            </a:r>
            <a:r>
              <a:rPr lang="en-IN" sz="1600" b="1" dirty="0"/>
              <a:t>, Oracle  stores </a:t>
            </a:r>
            <a:r>
              <a:rPr lang="en-IN" sz="1600" b="1" dirty="0">
                <a:solidFill>
                  <a:srgbClr val="FFFF00"/>
                </a:solidFill>
              </a:rPr>
              <a:t>each value </a:t>
            </a:r>
            <a:r>
              <a:rPr lang="en-IN" sz="1600" b="1" dirty="0"/>
              <a:t>in the column as a </a:t>
            </a:r>
            <a:r>
              <a:rPr lang="en-IN" sz="1600" b="1" dirty="0">
                <a:solidFill>
                  <a:srgbClr val="FFFF00"/>
                </a:solidFill>
              </a:rPr>
              <a:t>variable-length field </a:t>
            </a:r>
            <a:r>
              <a:rPr lang="en-IN" sz="1600" b="1" dirty="0"/>
              <a:t>up to </a:t>
            </a:r>
            <a:r>
              <a:rPr lang="en-IN" sz="1600" b="1" dirty="0">
                <a:solidFill>
                  <a:srgbClr val="FFFF00"/>
                </a:solidFill>
              </a:rPr>
              <a:t>10 characters </a:t>
            </a:r>
            <a:r>
              <a:rPr lang="en-IN" sz="1600" b="1" dirty="0" err="1"/>
              <a:t>nless</a:t>
            </a:r>
            <a:r>
              <a:rPr lang="en-IN" sz="1600" b="1" dirty="0"/>
              <a:t> a value </a:t>
            </a:r>
            <a:r>
              <a:rPr lang="en-IN" sz="1600" b="1" dirty="0">
                <a:solidFill>
                  <a:srgbClr val="FFFF00"/>
                </a:solidFill>
              </a:rPr>
              <a:t>exceeds the column's maximum </a:t>
            </a:r>
            <a:r>
              <a:rPr lang="en-IN" sz="1600" b="1" dirty="0" err="1">
                <a:solidFill>
                  <a:srgbClr val="FFFF00"/>
                </a:solidFill>
              </a:rPr>
              <a:t>length</a:t>
            </a:r>
            <a:r>
              <a:rPr lang="en-IN" sz="1600" b="1" dirty="0" err="1"/>
              <a:t>,which</a:t>
            </a:r>
            <a:r>
              <a:rPr lang="en-IN" sz="1600" b="1" dirty="0"/>
              <a:t> is </a:t>
            </a:r>
            <a:r>
              <a:rPr lang="en-IN" sz="1600" b="1" dirty="0">
                <a:solidFill>
                  <a:srgbClr val="FFFF00"/>
                </a:solidFill>
              </a:rPr>
              <a:t>10</a:t>
            </a:r>
            <a:r>
              <a:rPr lang="en-IN" sz="1600" b="1" dirty="0"/>
              <a:t> ,  in which case Oracle returns an </a:t>
            </a:r>
            <a:r>
              <a:rPr lang="en-IN" sz="1600" b="1" dirty="0">
                <a:solidFill>
                  <a:srgbClr val="FFFF00"/>
                </a:solidFill>
              </a:rPr>
              <a:t>error</a:t>
            </a:r>
            <a:r>
              <a:rPr lang="en-IN" sz="16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Advantage Of </a:t>
            </a:r>
            <a:br>
              <a:rPr lang="en-US" sz="3000" b="1" dirty="0"/>
            </a:br>
            <a:r>
              <a:rPr lang="en-US" sz="3000" b="1" dirty="0"/>
              <a:t>Varchar2/</a:t>
            </a:r>
            <a:r>
              <a:rPr lang="en-US" sz="3000" b="1" dirty="0" err="1"/>
              <a:t>Varchar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Using 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VARCHAR</a:t>
            </a:r>
            <a:r>
              <a:rPr lang="en-IN" sz="2400" dirty="0"/>
              <a:t> data types </a:t>
            </a:r>
            <a:r>
              <a:rPr lang="en-IN" sz="2400" b="1" u="sng" dirty="0">
                <a:solidFill>
                  <a:srgbClr val="00B050"/>
                </a:solidFill>
              </a:rPr>
              <a:t>saves on space </a:t>
            </a:r>
            <a:r>
              <a:rPr lang="en-IN" sz="2400" dirty="0"/>
              <a:t>used by the table.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For example, assume we declare a column 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 with a </a:t>
            </a:r>
            <a:r>
              <a:rPr lang="en-IN" sz="2400" b="1" dirty="0">
                <a:solidFill>
                  <a:srgbClr val="C00000"/>
                </a:solidFill>
              </a:rPr>
              <a:t>maximum size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50</a:t>
            </a:r>
            <a:r>
              <a:rPr lang="en-IN" sz="2400" dirty="0"/>
              <a:t> characters.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Now , if only </a:t>
            </a:r>
            <a:r>
              <a:rPr lang="en-IN" sz="2400" b="1" dirty="0">
                <a:solidFill>
                  <a:srgbClr val="C00000"/>
                </a:solidFill>
              </a:rPr>
              <a:t>10 characters </a:t>
            </a:r>
            <a:r>
              <a:rPr lang="en-IN" sz="2400" dirty="0"/>
              <a:t>are given for the 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 column value in a particular row, the column in the row's row piece stores </a:t>
            </a:r>
            <a:r>
              <a:rPr lang="en-IN" sz="2400" b="1" dirty="0">
                <a:solidFill>
                  <a:srgbClr val="00B050"/>
                </a:solidFill>
              </a:rPr>
              <a:t>only 10 characters </a:t>
            </a:r>
            <a:r>
              <a:rPr lang="en-IN" sz="2400" dirty="0"/>
              <a:t>(10 bytes), not</a:t>
            </a:r>
            <a:r>
              <a:rPr lang="en-IN" sz="2400" b="1" dirty="0">
                <a:solidFill>
                  <a:srgbClr val="0070C0"/>
                </a:solidFill>
              </a:rPr>
              <a:t> 50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The </a:t>
            </a:r>
            <a:r>
              <a:rPr lang="en-US" sz="3000" b="1" dirty="0" err="1"/>
              <a:t>VarChar</a:t>
            </a:r>
            <a:r>
              <a:rPr lang="en-US" sz="3000" b="1" dirty="0"/>
              <a:t>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VARCHAR</a:t>
            </a:r>
            <a:r>
              <a:rPr lang="en-IN" sz="2400" dirty="0"/>
              <a:t> is the synonym of 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However, we should not use </a:t>
            </a:r>
            <a:r>
              <a:rPr lang="en-IN" sz="2400" b="1" dirty="0">
                <a:solidFill>
                  <a:srgbClr val="0070C0"/>
                </a:solidFill>
              </a:rPr>
              <a:t>VARCHAR</a:t>
            </a:r>
            <a:r>
              <a:rPr lang="en-IN" sz="2400" dirty="0"/>
              <a:t> because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may change its semantics in the future.</a:t>
            </a:r>
            <a:endParaRPr lang="en-US" sz="2400" dirty="0"/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&lt;</a:t>
            </a:r>
            <a:r>
              <a:rPr lang="en-US" sz="1900" b="1" dirty="0" err="1">
                <a:solidFill>
                  <a:srgbClr val="7030A0"/>
                </a:solidFill>
              </a:rPr>
              <a:t>col_name</a:t>
            </a:r>
            <a:r>
              <a:rPr lang="en-US" sz="1900" b="1" dirty="0">
                <a:solidFill>
                  <a:srgbClr val="7030A0"/>
                </a:solidFill>
              </a:rPr>
              <a:t>&gt;</a:t>
            </a:r>
            <a:r>
              <a:rPr lang="en-US" sz="1900" b="1" dirty="0" err="1">
                <a:solidFill>
                  <a:srgbClr val="7030A0"/>
                </a:solidFill>
              </a:rPr>
              <a:t>varchar</a:t>
            </a:r>
            <a:r>
              <a:rPr lang="en-US" sz="1900" b="1" dirty="0">
                <a:solidFill>
                  <a:srgbClr val="7030A0"/>
                </a:solidFill>
              </a:rPr>
              <a:t>(&lt;size&gt;)</a:t>
            </a:r>
          </a:p>
          <a:p>
            <a:endParaRPr lang="en-US" sz="2400" b="1" u="sng" dirty="0"/>
          </a:p>
          <a:p>
            <a:r>
              <a:rPr lang="en-US" sz="2400" b="1" u="sng" dirty="0"/>
              <a:t>Example: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s_name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varchar</a:t>
            </a:r>
            <a:r>
              <a:rPr lang="en-US" sz="1900" b="1" dirty="0">
                <a:solidFill>
                  <a:srgbClr val="C00000"/>
                </a:solidFill>
              </a:rPr>
              <a:t>(10)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4368</TotalTime>
  <Words>1305</Words>
  <Application>Microsoft Office PowerPoint</Application>
  <PresentationFormat>On-screen Show (4:3)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Data Types In Oracle</vt:lpstr>
      <vt:lpstr> Categories Of Data Types</vt:lpstr>
      <vt:lpstr> The Character Data Types</vt:lpstr>
      <vt:lpstr> The Char Data Type</vt:lpstr>
      <vt:lpstr> The VarChar2 Data Type</vt:lpstr>
      <vt:lpstr> Advantage Of  Varchar2/Varchar</vt:lpstr>
      <vt:lpstr> The VarChar Data Type</vt:lpstr>
      <vt:lpstr> The Long Data Type</vt:lpstr>
      <vt:lpstr> The Numeric Data Types</vt:lpstr>
      <vt:lpstr> The Number Data Type</vt:lpstr>
      <vt:lpstr> The Number Data Type</vt:lpstr>
      <vt:lpstr> The Date Data Types</vt:lpstr>
      <vt:lpstr> The Date Data Types</vt:lpstr>
      <vt:lpstr> The LOB Data Types</vt:lpstr>
      <vt:lpstr> The BLOB &amp; CLOB  Data Types</vt:lpstr>
      <vt:lpstr> The BFILE Data Type</vt:lpstr>
      <vt:lpstr> The RAW &amp; LONG RAW Data Types</vt:lpstr>
      <vt:lpstr> The ROWID Data Type</vt:lpstr>
      <vt:lpstr> The ROWID Data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368</cp:revision>
  <dcterms:created xsi:type="dcterms:W3CDTF">2015-12-21T13:46:48Z</dcterms:created>
  <dcterms:modified xsi:type="dcterms:W3CDTF">2021-09-03T09:07:12Z</dcterms:modified>
</cp:coreProperties>
</file>