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575" r:id="rId4"/>
    <p:sldId id="944" r:id="rId5"/>
    <p:sldId id="943" r:id="rId6"/>
    <p:sldId id="933" r:id="rId7"/>
    <p:sldId id="894" r:id="rId8"/>
    <p:sldId id="945" r:id="rId9"/>
    <p:sldId id="946" r:id="rId10"/>
    <p:sldId id="947" r:id="rId11"/>
    <p:sldId id="948" r:id="rId12"/>
    <p:sldId id="949" r:id="rId13"/>
    <p:sldId id="951" r:id="rId14"/>
    <p:sldId id="952" r:id="rId15"/>
    <p:sldId id="950" r:id="rId16"/>
    <p:sldId id="953" r:id="rId17"/>
    <p:sldId id="954" r:id="rId18"/>
    <p:sldId id="955" r:id="rId19"/>
    <p:sldId id="956" r:id="rId20"/>
    <p:sldId id="957" r:id="rId21"/>
    <p:sldId id="958" r:id="rId22"/>
    <p:sldId id="959" r:id="rId23"/>
    <p:sldId id="960" r:id="rId24"/>
    <p:sldId id="961" r:id="rId25"/>
    <p:sldId id="962" r:id="rId26"/>
    <p:sldId id="96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UPDATION RULE: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All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columns</a:t>
            </a:r>
            <a:r>
              <a:rPr lang="en-US" sz="2400" dirty="0" smtClean="0"/>
              <a:t> which can be </a:t>
            </a:r>
            <a:r>
              <a:rPr lang="en-US" sz="2400" b="1" dirty="0" smtClean="0">
                <a:solidFill>
                  <a:srgbClr val="00B050"/>
                </a:solidFill>
              </a:rPr>
              <a:t>updated</a:t>
            </a:r>
            <a:r>
              <a:rPr lang="en-US" sz="2400" dirty="0" smtClean="0"/>
              <a:t> through a </a:t>
            </a:r>
            <a:r>
              <a:rPr lang="en-US" sz="2400" b="1" dirty="0" smtClean="0">
                <a:solidFill>
                  <a:srgbClr val="C00000"/>
                </a:solidFill>
              </a:rPr>
              <a:t>JOIN VIEW </a:t>
            </a:r>
            <a:r>
              <a:rPr lang="en-US" sz="2400" b="1" dirty="0" smtClean="0">
                <a:solidFill>
                  <a:srgbClr val="0070C0"/>
                </a:solidFill>
              </a:rPr>
              <a:t>must belong </a:t>
            </a:r>
            <a:r>
              <a:rPr lang="en-US" sz="2400" dirty="0" smtClean="0"/>
              <a:t>to the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</a:t>
            </a:r>
            <a:r>
              <a:rPr lang="en-US" sz="2400" dirty="0" smtClean="0"/>
              <a:t>table.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Moreover if </a:t>
            </a:r>
            <a:r>
              <a:rPr lang="en-US" sz="2400" b="1" dirty="0" smtClean="0">
                <a:solidFill>
                  <a:srgbClr val="0070C0"/>
                </a:solidFill>
              </a:rPr>
              <a:t>WITH CHECK OPTION </a:t>
            </a:r>
            <a:r>
              <a:rPr lang="en-US" sz="2400" dirty="0" smtClean="0"/>
              <a:t>is enabled , then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column </a:t>
            </a:r>
            <a:r>
              <a:rPr lang="en-US" sz="2400" dirty="0" smtClean="0"/>
              <a:t>used for </a:t>
            </a:r>
            <a:r>
              <a:rPr lang="en-US" sz="2400" b="1" dirty="0" smtClean="0">
                <a:solidFill>
                  <a:srgbClr val="7030A0"/>
                </a:solidFill>
              </a:rPr>
              <a:t>join</a:t>
            </a:r>
            <a:r>
              <a:rPr lang="en-US" sz="2400" dirty="0" smtClean="0"/>
              <a:t> cannot be </a:t>
            </a:r>
            <a:r>
              <a:rPr lang="en-US" sz="2400" b="1" dirty="0" smtClean="0">
                <a:solidFill>
                  <a:srgbClr val="00B050"/>
                </a:solidFill>
              </a:rPr>
              <a:t>updated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Will this query work 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+1000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empno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=101;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7030A0"/>
                </a:solidFill>
              </a:rPr>
              <a:t>query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B050"/>
                </a:solidFill>
              </a:rPr>
              <a:t>work</a:t>
            </a:r>
            <a:r>
              <a:rPr lang="en-US" sz="2400" dirty="0" smtClean="0"/>
              <a:t> as it is </a:t>
            </a:r>
            <a:r>
              <a:rPr lang="en-US" sz="2400" b="1" dirty="0" smtClean="0">
                <a:solidFill>
                  <a:srgbClr val="0070C0"/>
                </a:solidFill>
              </a:rPr>
              <a:t>updating</a:t>
            </a:r>
            <a:r>
              <a:rPr lang="en-US" sz="2400" dirty="0" smtClean="0"/>
              <a:t> the column </a:t>
            </a:r>
            <a:r>
              <a:rPr lang="en-US" sz="2400" b="1" dirty="0" smtClean="0">
                <a:solidFill>
                  <a:srgbClr val="C00000"/>
                </a:solidFill>
              </a:rPr>
              <a:t>SAL</a:t>
            </a:r>
            <a:r>
              <a:rPr lang="en-US" sz="2400" dirty="0" smtClean="0"/>
              <a:t> which </a:t>
            </a:r>
            <a:r>
              <a:rPr lang="en-US" sz="2400" b="1" dirty="0" smtClean="0">
                <a:solidFill>
                  <a:srgbClr val="00B050"/>
                </a:solidFill>
              </a:rPr>
              <a:t>belongs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C00000"/>
                </a:solidFill>
              </a:rPr>
              <a:t>key </a:t>
            </a:r>
            <a:r>
              <a:rPr lang="en-US" sz="2400" b="1" dirty="0" err="1" smtClean="0">
                <a:solidFill>
                  <a:srgbClr val="C00000"/>
                </a:solidFill>
              </a:rPr>
              <a:t>prserved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table </a:t>
            </a:r>
            <a:r>
              <a:rPr lang="en-US" sz="2400" b="1" dirty="0" smtClean="0">
                <a:solidFill>
                  <a:srgbClr val="0070C0"/>
                </a:solidFill>
              </a:rPr>
              <a:t>EMP.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Will this query work 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SET loc=‘CALIFORNIA’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=10;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7030A0"/>
                </a:solidFill>
              </a:rPr>
              <a:t>query</a:t>
            </a:r>
            <a:r>
              <a:rPr lang="en-US" sz="2400" dirty="0" smtClean="0"/>
              <a:t> will not </a:t>
            </a:r>
            <a:r>
              <a:rPr lang="en-US" sz="2400" b="1" dirty="0" smtClean="0">
                <a:solidFill>
                  <a:srgbClr val="00B050"/>
                </a:solidFill>
              </a:rPr>
              <a:t>work</a:t>
            </a:r>
            <a:r>
              <a:rPr lang="en-US" sz="2400" dirty="0" smtClean="0"/>
              <a:t> as it is </a:t>
            </a:r>
            <a:r>
              <a:rPr lang="en-US" sz="2400" b="1" dirty="0" smtClean="0">
                <a:solidFill>
                  <a:srgbClr val="0070C0"/>
                </a:solidFill>
              </a:rPr>
              <a:t>updating</a:t>
            </a:r>
            <a:r>
              <a:rPr lang="en-US" sz="2400" dirty="0" smtClean="0"/>
              <a:t> the column </a:t>
            </a:r>
            <a:r>
              <a:rPr lang="en-US" sz="2400" b="1" dirty="0" smtClean="0">
                <a:solidFill>
                  <a:srgbClr val="C00000"/>
                </a:solidFill>
              </a:rPr>
              <a:t>LOC</a:t>
            </a:r>
            <a:r>
              <a:rPr lang="en-US" sz="2400" dirty="0" smtClean="0"/>
              <a:t> which </a:t>
            </a:r>
            <a:r>
              <a:rPr lang="en-US" sz="2400" b="1" dirty="0" smtClean="0">
                <a:solidFill>
                  <a:srgbClr val="00B050"/>
                </a:solidFill>
              </a:rPr>
              <a:t>belongs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C00000"/>
                </a:solidFill>
              </a:rPr>
              <a:t>non key </a:t>
            </a:r>
            <a:r>
              <a:rPr lang="en-US" sz="2400" b="1" dirty="0" err="1" smtClean="0">
                <a:solidFill>
                  <a:srgbClr val="C00000"/>
                </a:solidFill>
              </a:rPr>
              <a:t>prserved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table </a:t>
            </a:r>
            <a:r>
              <a:rPr lang="en-US" sz="2400" b="1" dirty="0" smtClean="0">
                <a:solidFill>
                  <a:srgbClr val="0070C0"/>
                </a:solidFill>
              </a:rPr>
              <a:t>DEPT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DELETION RULE: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7030A0"/>
                </a:solidFill>
              </a:rPr>
              <a:t>delete</a:t>
            </a:r>
            <a:r>
              <a:rPr lang="en-US" sz="2400" dirty="0" smtClean="0"/>
              <a:t> from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JOIN VIEW </a:t>
            </a:r>
            <a:r>
              <a:rPr lang="en-US" sz="2400" dirty="0" smtClean="0"/>
              <a:t>provided there is </a:t>
            </a:r>
            <a:r>
              <a:rPr lang="en-US" sz="2400" b="1" dirty="0" smtClean="0">
                <a:solidFill>
                  <a:srgbClr val="0070C0"/>
                </a:solidFill>
              </a:rPr>
              <a:t>only one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table</a:t>
            </a:r>
            <a:r>
              <a:rPr lang="en-US" sz="2400" dirty="0" smtClean="0"/>
              <a:t> and the </a:t>
            </a:r>
            <a:r>
              <a:rPr lang="en-US" sz="2400" b="1" dirty="0" smtClean="0">
                <a:solidFill>
                  <a:srgbClr val="7030A0"/>
                </a:solidFill>
              </a:rPr>
              <a:t>data</a:t>
            </a:r>
            <a:r>
              <a:rPr lang="en-US" sz="2400" dirty="0" smtClean="0"/>
              <a:t> will also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lost</a:t>
            </a:r>
            <a:r>
              <a:rPr lang="en-US" sz="2400" dirty="0" smtClean="0"/>
              <a:t> from the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table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In the view </a:t>
            </a:r>
            <a:r>
              <a:rPr lang="en-US" sz="2400" b="1" dirty="0" err="1" smtClean="0">
                <a:solidFill>
                  <a:srgbClr val="002060"/>
                </a:solidFill>
              </a:rPr>
              <a:t>emp_det</a:t>
            </a:r>
            <a:r>
              <a:rPr lang="en-US" sz="2400" dirty="0" smtClean="0"/>
              <a:t> we can </a:t>
            </a:r>
            <a:r>
              <a:rPr lang="en-US" sz="2400" b="1" dirty="0" smtClean="0">
                <a:solidFill>
                  <a:srgbClr val="00B050"/>
                </a:solidFill>
              </a:rPr>
              <a:t>execute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delete command </a:t>
            </a:r>
            <a:r>
              <a:rPr lang="en-US" sz="2400" dirty="0" smtClean="0"/>
              <a:t>since there is only one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table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rgbClr val="7030A0"/>
                </a:solidFill>
              </a:rPr>
              <a:t>data lost </a:t>
            </a:r>
            <a:r>
              <a:rPr lang="en-US" sz="2400" dirty="0" smtClean="0"/>
              <a:t>will be from the </a:t>
            </a:r>
            <a:r>
              <a:rPr lang="en-US" sz="2400" b="1" dirty="0" smtClean="0">
                <a:solidFill>
                  <a:srgbClr val="0070C0"/>
                </a:solidFill>
              </a:rPr>
              <a:t>EMP</a:t>
            </a:r>
            <a:r>
              <a:rPr lang="en-US" sz="2400" dirty="0" smtClean="0"/>
              <a:t> table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INSERTION RULE: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insert</a:t>
            </a:r>
            <a:r>
              <a:rPr lang="en-US" sz="2400" dirty="0" smtClean="0"/>
              <a:t> to work on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JOIN VIEW </a:t>
            </a:r>
            <a:r>
              <a:rPr lang="en-US" sz="2400" dirty="0" smtClean="0"/>
              <a:t>it should not have the </a:t>
            </a:r>
            <a:r>
              <a:rPr lang="en-US" sz="2400" b="1" dirty="0" smtClean="0">
                <a:solidFill>
                  <a:srgbClr val="7030A0"/>
                </a:solidFill>
              </a:rPr>
              <a:t>WITH CHECK OPTION</a:t>
            </a:r>
            <a:r>
              <a:rPr lang="en-US" sz="2400" dirty="0" smtClean="0"/>
              <a:t> enabled and also we can </a:t>
            </a:r>
            <a:r>
              <a:rPr lang="en-US" sz="2400" b="1" dirty="0" smtClean="0">
                <a:solidFill>
                  <a:srgbClr val="002060"/>
                </a:solidFill>
              </a:rPr>
              <a:t>just insert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data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</a:t>
            </a:r>
            <a:r>
              <a:rPr lang="en-US" sz="2400" dirty="0" smtClean="0"/>
              <a:t>table.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Will this query work 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empno,ename,sal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VALUES ( 105,’Deepesh’,50000);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7030A0"/>
                </a:solidFill>
              </a:rPr>
              <a:t>query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B050"/>
                </a:solidFill>
              </a:rPr>
              <a:t>work</a:t>
            </a:r>
            <a:r>
              <a:rPr lang="en-US" sz="2400" dirty="0" smtClean="0"/>
              <a:t> as it is </a:t>
            </a:r>
            <a:r>
              <a:rPr lang="en-US" sz="2400" b="1" dirty="0" smtClean="0">
                <a:solidFill>
                  <a:srgbClr val="0070C0"/>
                </a:solidFill>
              </a:rPr>
              <a:t>inserting</a:t>
            </a:r>
            <a:r>
              <a:rPr lang="en-US" sz="2400" dirty="0" smtClean="0"/>
              <a:t> the data in the columns of </a:t>
            </a:r>
            <a:r>
              <a:rPr lang="en-US" sz="2400" b="1" dirty="0" smtClean="0">
                <a:solidFill>
                  <a:srgbClr val="C00000"/>
                </a:solidFill>
              </a:rPr>
              <a:t>key </a:t>
            </a:r>
            <a:r>
              <a:rPr lang="en-US" sz="2400" b="1" dirty="0" err="1" smtClean="0">
                <a:solidFill>
                  <a:srgbClr val="C00000"/>
                </a:solidFill>
              </a:rPr>
              <a:t>prserved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table </a:t>
            </a:r>
            <a:r>
              <a:rPr lang="en-US" sz="2400" b="1" dirty="0" smtClean="0">
                <a:solidFill>
                  <a:srgbClr val="0070C0"/>
                </a:solidFill>
              </a:rPr>
              <a:t>EMP.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Will this query work ?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INSERT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deptno,dname,loc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VALUES ( 506,’HR’,’MUMBAI’);</a:t>
            </a:r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7030A0"/>
                </a:solidFill>
              </a:rPr>
              <a:t>query</a:t>
            </a:r>
            <a:r>
              <a:rPr lang="en-US" sz="2400" dirty="0" smtClean="0"/>
              <a:t> will </a:t>
            </a:r>
            <a:r>
              <a:rPr lang="en-US" sz="2400" b="1" dirty="0" smtClean="0">
                <a:solidFill>
                  <a:srgbClr val="00B050"/>
                </a:solidFill>
              </a:rPr>
              <a:t>not work</a:t>
            </a:r>
            <a:r>
              <a:rPr lang="en-US" sz="2400" dirty="0" smtClean="0"/>
              <a:t> as it is </a:t>
            </a:r>
            <a:r>
              <a:rPr lang="en-US" sz="2400" b="1" dirty="0" smtClean="0">
                <a:solidFill>
                  <a:srgbClr val="0070C0"/>
                </a:solidFill>
              </a:rPr>
              <a:t>inserting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data</a:t>
            </a:r>
            <a:r>
              <a:rPr lang="en-US" sz="2400" dirty="0" smtClean="0"/>
              <a:t> in the columns of </a:t>
            </a:r>
            <a:r>
              <a:rPr lang="en-US" sz="2400" b="1" dirty="0" smtClean="0">
                <a:solidFill>
                  <a:srgbClr val="C00000"/>
                </a:solidFill>
              </a:rPr>
              <a:t>non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key </a:t>
            </a:r>
            <a:r>
              <a:rPr lang="en-US" sz="2400" b="1" dirty="0" err="1" smtClean="0">
                <a:solidFill>
                  <a:srgbClr val="C00000"/>
                </a:solidFill>
              </a:rPr>
              <a:t>prserved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table </a:t>
            </a:r>
            <a:r>
              <a:rPr lang="en-US" sz="2400" b="1" dirty="0" smtClean="0">
                <a:solidFill>
                  <a:srgbClr val="0070C0"/>
                </a:solidFill>
              </a:rPr>
              <a:t>EMP.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Views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Whenever </a:t>
            </a:r>
            <a:r>
              <a:rPr lang="en-IN" sz="2400" dirty="0" smtClean="0"/>
              <a:t>we </a:t>
            </a:r>
            <a:r>
              <a:rPr lang="en-IN" sz="2400" b="1" dirty="0" smtClean="0">
                <a:solidFill>
                  <a:srgbClr val="002060"/>
                </a:solidFill>
              </a:rPr>
              <a:t>create a view </a:t>
            </a:r>
            <a:r>
              <a:rPr lang="en-IN" sz="2400" dirty="0" smtClean="0"/>
              <a:t>on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, then </a:t>
            </a:r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b="1" dirty="0" smtClean="0">
                <a:solidFill>
                  <a:srgbClr val="0070C0"/>
                </a:solidFill>
              </a:rPr>
              <a:t>internally maintains </a:t>
            </a:r>
            <a:r>
              <a:rPr lang="en-IN" sz="2400" dirty="0" smtClean="0"/>
              <a:t>it’s details in it’s </a:t>
            </a:r>
            <a:r>
              <a:rPr lang="en-IN" sz="2400" b="1" dirty="0" smtClean="0">
                <a:solidFill>
                  <a:srgbClr val="002060"/>
                </a:solidFill>
              </a:rPr>
              <a:t>DATA DICTIONARIES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For views ,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has 2 </a:t>
            </a:r>
            <a:r>
              <a:rPr lang="en-IN" sz="2400" b="1" dirty="0" smtClean="0">
                <a:solidFill>
                  <a:srgbClr val="7030A0"/>
                </a:solidFill>
              </a:rPr>
              <a:t>DATA DICTIONARIES</a:t>
            </a:r>
            <a:r>
              <a:rPr lang="en-IN" sz="2400" dirty="0" smtClean="0"/>
              <a:t>:</a:t>
            </a:r>
          </a:p>
          <a:p>
            <a:pPr lvl="1"/>
            <a:endParaRPr lang="en-IN" dirty="0" smtClean="0"/>
          </a:p>
          <a:p>
            <a:pPr lvl="1"/>
            <a:endParaRPr lang="en-IN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smtClean="0">
                <a:solidFill>
                  <a:srgbClr val="7030A0"/>
                </a:solidFill>
              </a:rPr>
              <a:t>USER_VIEWS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USER_UPDATABLE_COLUMNS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first dictionary </a:t>
            </a:r>
            <a:r>
              <a:rPr lang="en-US" sz="2400" dirty="0" smtClean="0"/>
              <a:t>contain </a:t>
            </a:r>
            <a:r>
              <a:rPr lang="en-US" sz="2400" b="1" dirty="0" smtClean="0">
                <a:solidFill>
                  <a:srgbClr val="0070C0"/>
                </a:solidFill>
              </a:rPr>
              <a:t>details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all the views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current user </a:t>
            </a:r>
            <a:r>
              <a:rPr lang="en-US" sz="2400" dirty="0" smtClean="0"/>
              <a:t>while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second dictionary </a:t>
            </a:r>
            <a:r>
              <a:rPr lang="en-US" sz="2400" dirty="0" smtClean="0"/>
              <a:t>contains </a:t>
            </a:r>
            <a:r>
              <a:rPr lang="en-US" sz="2400" b="1" dirty="0" smtClean="0">
                <a:solidFill>
                  <a:srgbClr val="0070C0"/>
                </a:solidFill>
              </a:rPr>
              <a:t>information </a:t>
            </a:r>
            <a:r>
              <a:rPr lang="en-US" sz="2400" dirty="0" smtClean="0"/>
              <a:t>about the </a:t>
            </a:r>
            <a:r>
              <a:rPr lang="en-US" sz="2400" b="1" dirty="0" smtClean="0">
                <a:solidFill>
                  <a:srgbClr val="002060"/>
                </a:solidFill>
              </a:rPr>
              <a:t>columns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C00000"/>
                </a:solidFill>
              </a:rPr>
              <a:t>view</a:t>
            </a:r>
            <a:r>
              <a:rPr lang="en-US" sz="2400" dirty="0" smtClean="0"/>
              <a:t> which can be </a:t>
            </a:r>
            <a:r>
              <a:rPr lang="en-US" sz="2400" b="1" dirty="0" smtClean="0">
                <a:solidFill>
                  <a:srgbClr val="00B050"/>
                </a:solidFill>
              </a:rPr>
              <a:t>modified.</a:t>
            </a:r>
            <a:endParaRPr lang="en-IN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VIEWS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USER_VIEWS: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following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useful columns:</a:t>
            </a: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VIEW_NAME:</a:t>
            </a:r>
            <a:r>
              <a:rPr lang="en-US" dirty="0" smtClean="0">
                <a:solidFill>
                  <a:schemeClr val="tx1"/>
                </a:solidFill>
              </a:rPr>
              <a:t> Stores the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view</a:t>
            </a: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TEXT:</a:t>
            </a:r>
            <a:r>
              <a:rPr lang="en-US" dirty="0" smtClean="0">
                <a:solidFill>
                  <a:schemeClr val="tx1"/>
                </a:solidFill>
              </a:rPr>
              <a:t> Stores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select query </a:t>
            </a:r>
            <a:r>
              <a:rPr lang="en-US" dirty="0" smtClean="0">
                <a:solidFill>
                  <a:schemeClr val="tx1"/>
                </a:solidFill>
              </a:rPr>
              <a:t>used to </a:t>
            </a:r>
            <a:r>
              <a:rPr lang="en-US" b="1" dirty="0" smtClean="0">
                <a:solidFill>
                  <a:srgbClr val="0070C0"/>
                </a:solidFill>
              </a:rPr>
              <a:t>create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C00000"/>
                </a:solidFill>
              </a:rPr>
              <a:t>view</a:t>
            </a:r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READ_ONLY: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Contains a 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single character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to </a:t>
            </a:r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denote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whether the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view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is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read only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or not.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</a:t>
            </a:r>
            <a:r>
              <a:rPr lang="en-US" sz="2400" b="1" dirty="0" smtClean="0">
                <a:solidFill>
                  <a:srgbClr val="7030A0"/>
                </a:solidFill>
              </a:rPr>
              <a:t>text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view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STAFF.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857496"/>
            <a:ext cx="8786874" cy="3500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Compiling A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Introduction To JOIN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Creating A JOIN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Concept Of Key Preserved 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2060"/>
                </a:solidFill>
                <a:latin typeface="Corbel" pitchFamily="34" charset="0"/>
              </a:rPr>
              <a:t>DML Operations Allowed On Join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Getting View </a:t>
            </a: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Detials</a:t>
            </a:r>
            <a:endParaRPr lang="en-US" sz="2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Removing A View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/>
                </a:solidFill>
                <a:latin typeface="Corbel" pitchFamily="34" charset="0"/>
              </a:rPr>
              <a:t>General Restrictions On View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Obtaining Details </a:t>
            </a:r>
            <a:br>
              <a:rPr lang="en-US" sz="3000" b="1" dirty="0" smtClean="0"/>
            </a:br>
            <a:r>
              <a:rPr lang="en-US" sz="3000" b="1" dirty="0" smtClean="0"/>
              <a:t>About Views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</a:rPr>
              <a:t>USER_UPDATABLE_COLUMNS:</a:t>
            </a:r>
            <a:r>
              <a:rPr lang="en-IN" sz="2400" dirty="0" smtClean="0"/>
              <a:t> </a:t>
            </a:r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002060"/>
                </a:solidFill>
              </a:rPr>
              <a:t>contains</a:t>
            </a:r>
            <a:r>
              <a:rPr lang="en-US" sz="2400" dirty="0" smtClean="0"/>
              <a:t> the following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useful columns:</a:t>
            </a: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TABLE_NAME:</a:t>
            </a:r>
            <a:r>
              <a:rPr lang="en-US" dirty="0" smtClean="0">
                <a:solidFill>
                  <a:schemeClr val="tx1"/>
                </a:solidFill>
              </a:rPr>
              <a:t> Stores the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rgbClr val="C00000"/>
                </a:solidFill>
              </a:rPr>
              <a:t>view</a:t>
            </a:r>
          </a:p>
          <a:p>
            <a:pPr lvl="1"/>
            <a:endParaRPr lang="en-US" b="1" dirty="0" smtClean="0">
              <a:solidFill>
                <a:srgbClr val="7030A0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COLUMN_NAME:</a:t>
            </a:r>
            <a:r>
              <a:rPr lang="en-US" dirty="0" smtClean="0">
                <a:solidFill>
                  <a:schemeClr val="tx1"/>
                </a:solidFill>
              </a:rPr>
              <a:t> Stores a </a:t>
            </a:r>
            <a:r>
              <a:rPr lang="en-US" b="1" dirty="0" smtClean="0">
                <a:solidFill>
                  <a:srgbClr val="00B050"/>
                </a:solidFill>
              </a:rPr>
              <a:t>name of column</a:t>
            </a:r>
            <a:r>
              <a:rPr lang="en-US" dirty="0" smtClean="0">
                <a:solidFill>
                  <a:schemeClr val="tx1"/>
                </a:solidFill>
              </a:rPr>
              <a:t> contained in the view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INSERTABLE: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Contains YES or No to indicated whether the column is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insertable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or not</a:t>
            </a: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UPDATABLE: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Contains YES or No to indicated whether the column is updatable or not</a:t>
            </a:r>
          </a:p>
          <a:p>
            <a:pPr lvl="1"/>
            <a:endParaRPr lang="en-US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sym typeface="Wingdings" pitchFamily="2" charset="2"/>
              </a:rPr>
              <a:t>DELETABLE: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Contains YES or No to indicated whether the column is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deletabe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or not</a:t>
            </a: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lvl="1"/>
            <a:endParaRPr lang="en-US" sz="1900" b="1" dirty="0" smtClean="0">
              <a:solidFill>
                <a:srgbClr val="7030A0"/>
              </a:solidFill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WAQ </a:t>
            </a:r>
            <a:r>
              <a:rPr lang="en-US" sz="2400" dirty="0" smtClean="0"/>
              <a:t>to display </a:t>
            </a:r>
            <a:r>
              <a:rPr lang="en-US" sz="2400" b="1" dirty="0" smtClean="0">
                <a:solidFill>
                  <a:srgbClr val="7030A0"/>
                </a:solidFill>
              </a:rPr>
              <a:t>column name </a:t>
            </a:r>
            <a:r>
              <a:rPr lang="en-US" sz="2400" dirty="0" smtClean="0"/>
              <a:t>and whether they can be </a:t>
            </a:r>
            <a:r>
              <a:rPr lang="en-US" sz="2400" b="1" dirty="0" smtClean="0">
                <a:solidFill>
                  <a:srgbClr val="7030A0"/>
                </a:solidFill>
              </a:rPr>
              <a:t>inserted ,updated </a:t>
            </a:r>
            <a:r>
              <a:rPr lang="en-US" sz="2400" dirty="0" smtClean="0"/>
              <a:t>or</a:t>
            </a:r>
            <a:r>
              <a:rPr lang="en-US" sz="2400" b="1" dirty="0" smtClean="0">
                <a:solidFill>
                  <a:srgbClr val="7030A0"/>
                </a:solidFill>
              </a:rPr>
              <a:t> deleted </a:t>
            </a:r>
            <a:r>
              <a:rPr lang="en-US" sz="2400" dirty="0" smtClean="0"/>
              <a:t>for the view </a:t>
            </a:r>
            <a:r>
              <a:rPr lang="en-US" sz="2400" b="1" dirty="0" smtClean="0">
                <a:solidFill>
                  <a:srgbClr val="C00000"/>
                </a:solidFill>
              </a:rPr>
              <a:t>STAFF.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786874" cy="3571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Removing Views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view i</a:t>
            </a:r>
            <a:r>
              <a:rPr lang="en-IN" sz="2400" dirty="0" smtClean="0"/>
              <a:t>s </a:t>
            </a:r>
            <a:r>
              <a:rPr lang="en-IN" sz="2400" b="1" dirty="0" smtClean="0">
                <a:solidFill>
                  <a:srgbClr val="0070C0"/>
                </a:solidFill>
              </a:rPr>
              <a:t>no longer needed</a:t>
            </a:r>
            <a:r>
              <a:rPr lang="en-IN" sz="2400" dirty="0" smtClean="0"/>
              <a:t>, we can </a:t>
            </a:r>
            <a:r>
              <a:rPr lang="en-IN" sz="2400" b="1" dirty="0" smtClean="0">
                <a:solidFill>
                  <a:srgbClr val="00B050"/>
                </a:solidFill>
              </a:rPr>
              <a:t>drop it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7030A0"/>
                </a:solidFill>
              </a:rPr>
              <a:t>DROP VIEW </a:t>
            </a:r>
            <a:r>
              <a:rPr lang="en-IN" sz="2400" dirty="0" smtClean="0"/>
              <a:t>command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 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VIEW 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view_name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&gt;;</a:t>
            </a:r>
          </a:p>
          <a:p>
            <a:pPr>
              <a:buNone/>
            </a:pP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Example: 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DROP VIEW STAFF;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General Restrictions </a:t>
            </a:r>
            <a:br>
              <a:rPr lang="en-US" sz="2800" b="1" dirty="0" smtClean="0"/>
            </a:br>
            <a:r>
              <a:rPr lang="en-US" sz="2800" b="1" dirty="0" smtClean="0"/>
              <a:t>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Prior </a:t>
            </a:r>
            <a:r>
              <a:rPr lang="en-IN" sz="2400" smtClean="0"/>
              <a:t>to Oracle 11g ,the </a:t>
            </a:r>
            <a:r>
              <a:rPr lang="en-IN" sz="2400" b="1" dirty="0" smtClean="0">
                <a:solidFill>
                  <a:srgbClr val="0070C0"/>
                </a:solidFill>
              </a:rPr>
              <a:t>SELECT</a:t>
            </a:r>
            <a:r>
              <a:rPr lang="en-IN" sz="2400" dirty="0" smtClean="0"/>
              <a:t> query used to </a:t>
            </a:r>
            <a:r>
              <a:rPr lang="en-IN" sz="2400" b="1" dirty="0" smtClean="0">
                <a:solidFill>
                  <a:srgbClr val="7030A0"/>
                </a:solidFill>
              </a:rPr>
              <a:t>define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cannot contain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IN" sz="2400" dirty="0" smtClean="0"/>
              <a:t>clause.</a:t>
            </a:r>
          </a:p>
          <a:p>
            <a:endParaRPr lang="en-US" sz="2400" dirty="0" smtClean="0"/>
          </a:p>
          <a:p>
            <a:r>
              <a:rPr lang="en-US" sz="2400" dirty="0" smtClean="0"/>
              <a:t>So the </a:t>
            </a:r>
            <a:r>
              <a:rPr lang="en-US" sz="2400" b="1" dirty="0" smtClean="0">
                <a:solidFill>
                  <a:srgbClr val="002060"/>
                </a:solidFill>
              </a:rPr>
              <a:t>following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wrong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Staff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order by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General Restrictions </a:t>
            </a:r>
            <a:br>
              <a:rPr lang="en-US" sz="2800" b="1" dirty="0" smtClean="0"/>
            </a:br>
            <a:r>
              <a:rPr lang="en-US" sz="2800" b="1" dirty="0" smtClean="0"/>
              <a:t>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an </a:t>
            </a:r>
            <a:r>
              <a:rPr lang="en-IN" sz="2400" b="1" dirty="0" smtClean="0">
                <a:solidFill>
                  <a:srgbClr val="0070C0"/>
                </a:solidFill>
              </a:rPr>
              <a:t>alternate</a:t>
            </a:r>
            <a:r>
              <a:rPr lang="en-IN" sz="2400" dirty="0" smtClean="0"/>
              <a:t> to this , when we </a:t>
            </a:r>
            <a:r>
              <a:rPr lang="en-IN" sz="2400" b="1" dirty="0" smtClean="0">
                <a:solidFill>
                  <a:srgbClr val="002060"/>
                </a:solidFill>
              </a:rPr>
              <a:t>access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, we can use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IN" sz="2400" dirty="0" smtClean="0"/>
              <a:t>clause </a:t>
            </a:r>
          </a:p>
          <a:p>
            <a:endParaRPr lang="en-US" sz="2400" dirty="0" smtClean="0"/>
          </a:p>
          <a:p>
            <a:r>
              <a:rPr lang="en-US" sz="2400" dirty="0" smtClean="0"/>
              <a:t>So the </a:t>
            </a:r>
            <a:r>
              <a:rPr lang="en-US" sz="2400" b="1" dirty="0" smtClean="0">
                <a:solidFill>
                  <a:srgbClr val="002060"/>
                </a:solidFill>
              </a:rPr>
              <a:t>following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correct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Staff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 * from Staff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Order by </a:t>
            </a:r>
            <a:r>
              <a:rPr lang="en-US" sz="2400" b="1" dirty="0" err="1" smtClean="0">
                <a:solidFill>
                  <a:srgbClr val="0070C0"/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General Restrictions </a:t>
            </a:r>
            <a:br>
              <a:rPr lang="en-US" sz="2800" b="1" dirty="0" smtClean="0"/>
            </a:br>
            <a:r>
              <a:rPr lang="en-US" sz="2800" b="1" dirty="0" smtClean="0"/>
              <a:t>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contains a </a:t>
            </a:r>
            <a:r>
              <a:rPr lang="en-IN" sz="2400" b="1" dirty="0" smtClean="0">
                <a:solidFill>
                  <a:srgbClr val="0070C0"/>
                </a:solidFill>
              </a:rPr>
              <a:t>GROUP BY </a:t>
            </a:r>
            <a:r>
              <a:rPr lang="en-IN" sz="2400" dirty="0" smtClean="0"/>
              <a:t>clause , then it cannot be updated.</a:t>
            </a:r>
          </a:p>
          <a:p>
            <a:endParaRPr lang="en-US" sz="2400" dirty="0" smtClean="0"/>
          </a:p>
          <a:p>
            <a:r>
              <a:rPr lang="en-US" sz="2400" dirty="0" smtClean="0"/>
              <a:t>So the </a:t>
            </a:r>
            <a:r>
              <a:rPr lang="en-US" sz="2400" b="1" dirty="0" smtClean="0">
                <a:solidFill>
                  <a:srgbClr val="002060"/>
                </a:solidFill>
              </a:rPr>
              <a:t>following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view </a:t>
            </a:r>
            <a:r>
              <a:rPr lang="en-US" sz="2400" dirty="0" smtClean="0"/>
              <a:t>cannot be updated.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Dept_details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deptno,max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sz="2400" b="1" dirty="0" smtClean="0">
                <a:solidFill>
                  <a:srgbClr val="0070C0"/>
                </a:solidFill>
              </a:rPr>
              <a:t>group by </a:t>
            </a:r>
            <a:r>
              <a:rPr lang="en-US" sz="2400" b="1" dirty="0" err="1" smtClean="0">
                <a:solidFill>
                  <a:srgbClr val="0070C0"/>
                </a:solidFill>
              </a:rPr>
              <a:t>deptno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General Restrictions </a:t>
            </a:r>
            <a:br>
              <a:rPr lang="en-US" sz="2800" b="1" dirty="0" smtClean="0"/>
            </a:br>
            <a:r>
              <a:rPr lang="en-US" sz="2800" b="1" dirty="0" smtClean="0"/>
              <a:t>On View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a </a:t>
            </a:r>
            <a:r>
              <a:rPr lang="en-IN" sz="2400" b="1" dirty="0" smtClean="0">
                <a:solidFill>
                  <a:srgbClr val="C00000"/>
                </a:solidFill>
              </a:rPr>
              <a:t>view</a:t>
            </a:r>
            <a:r>
              <a:rPr lang="en-IN" sz="2400" dirty="0" smtClean="0"/>
              <a:t> contains any </a:t>
            </a:r>
            <a:r>
              <a:rPr lang="en-IN" sz="2400" b="1" dirty="0" smtClean="0">
                <a:solidFill>
                  <a:srgbClr val="0070C0"/>
                </a:solidFill>
              </a:rPr>
              <a:t>GROUP FUNCTION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DERIVED COLUMN</a:t>
            </a:r>
            <a:r>
              <a:rPr lang="en-IN" sz="2400" dirty="0" smtClean="0"/>
              <a:t> or any </a:t>
            </a:r>
            <a:r>
              <a:rPr lang="en-IN" sz="2400" b="1" dirty="0" smtClean="0">
                <a:solidFill>
                  <a:srgbClr val="002060"/>
                </a:solidFill>
              </a:rPr>
              <a:t>SCALAR FUNCTION </a:t>
            </a:r>
            <a:r>
              <a:rPr lang="en-IN" sz="2400" dirty="0" smtClean="0"/>
              <a:t>, then that column needs to be aliased.</a:t>
            </a:r>
          </a:p>
          <a:p>
            <a:endParaRPr lang="en-US" sz="2400" dirty="0" smtClean="0"/>
          </a:p>
          <a:p>
            <a:r>
              <a:rPr lang="en-US" sz="2400" dirty="0" smtClean="0"/>
              <a:t>So the </a:t>
            </a:r>
            <a:r>
              <a:rPr lang="en-US" sz="2400" b="1" dirty="0" smtClean="0">
                <a:solidFill>
                  <a:srgbClr val="002060"/>
                </a:solidFill>
              </a:rPr>
              <a:t>following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view </a:t>
            </a:r>
            <a:r>
              <a:rPr lang="en-US" sz="2400" dirty="0" smtClean="0"/>
              <a:t>cannot be updated.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Income_details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(Select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empno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sal+nvl</a:t>
            </a:r>
            <a:r>
              <a:rPr lang="en-US" sz="2400" b="1" dirty="0" smtClean="0">
                <a:solidFill>
                  <a:srgbClr val="0070C0"/>
                </a:solidFill>
              </a:rPr>
              <a:t>(comm,0) as Income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from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Compiling A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remains </a:t>
            </a:r>
            <a:r>
              <a:rPr lang="en-IN" sz="2400" b="1" dirty="0" smtClean="0">
                <a:solidFill>
                  <a:srgbClr val="00B050"/>
                </a:solidFill>
              </a:rPr>
              <a:t>valid</a:t>
            </a:r>
            <a:r>
              <a:rPr lang="en-IN" sz="2400" dirty="0" smtClean="0"/>
              <a:t> until a </a:t>
            </a:r>
            <a:r>
              <a:rPr lang="en-IN" sz="2400" b="1" dirty="0" smtClean="0">
                <a:solidFill>
                  <a:srgbClr val="002060"/>
                </a:solidFill>
              </a:rPr>
              <a:t>structural change </a:t>
            </a:r>
            <a:r>
              <a:rPr lang="en-IN" sz="2400" dirty="0" smtClean="0"/>
              <a:t>is made to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underlying table </a:t>
            </a:r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0070C0"/>
                </a:solidFill>
              </a:rPr>
              <a:t>adding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C00000"/>
                </a:solidFill>
              </a:rPr>
              <a:t>new column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7030A0"/>
                </a:solidFill>
              </a:rPr>
              <a:t>modifying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size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2060"/>
                </a:solidFill>
              </a:rPr>
              <a:t>existing columns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 command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ALTER VIEW &lt;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viewname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&gt; COMPILE </a:t>
            </a:r>
            <a:r>
              <a:rPr lang="en-IN" sz="2400" dirty="0" smtClean="0"/>
              <a:t>command </a:t>
            </a:r>
            <a:r>
              <a:rPr lang="en-IN" sz="2400" b="1" dirty="0" smtClean="0">
                <a:solidFill>
                  <a:srgbClr val="002060"/>
                </a:solidFill>
              </a:rPr>
              <a:t>explicitly compiles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make sure </a:t>
            </a:r>
            <a:r>
              <a:rPr lang="en-IN" sz="2400" dirty="0" smtClean="0"/>
              <a:t>it is </a:t>
            </a:r>
            <a:r>
              <a:rPr lang="en-IN" sz="2400" b="1" dirty="0" smtClean="0">
                <a:solidFill>
                  <a:srgbClr val="00B050"/>
                </a:solidFill>
              </a:rPr>
              <a:t>valid.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 in </a:t>
            </a:r>
            <a:r>
              <a:rPr lang="en-IN" sz="2400" b="1" dirty="0" smtClean="0">
                <a:solidFill>
                  <a:srgbClr val="00B050"/>
                </a:solidFill>
              </a:rPr>
              <a:t>Oracle 11g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 remains </a:t>
            </a:r>
            <a:r>
              <a:rPr lang="en-IN" sz="2400" b="1" dirty="0" smtClean="0">
                <a:solidFill>
                  <a:srgbClr val="00B050"/>
                </a:solidFill>
              </a:rPr>
              <a:t>valid</a:t>
            </a:r>
            <a:r>
              <a:rPr lang="en-IN" sz="2400" dirty="0" smtClean="0"/>
              <a:t> if we </a:t>
            </a:r>
            <a:r>
              <a:rPr lang="en-IN" sz="2400" b="1" dirty="0" smtClean="0">
                <a:solidFill>
                  <a:srgbClr val="7030A0"/>
                </a:solidFill>
              </a:rPr>
              <a:t>modify</a:t>
            </a:r>
            <a:r>
              <a:rPr lang="en-IN" sz="2400" dirty="0" smtClean="0"/>
              <a:t> a </a:t>
            </a:r>
            <a:r>
              <a:rPr lang="en-IN" sz="2400" b="1" dirty="0" smtClean="0">
                <a:solidFill>
                  <a:srgbClr val="002060"/>
                </a:solidFill>
              </a:rPr>
              <a:t>column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base table </a:t>
            </a:r>
            <a:r>
              <a:rPr lang="en-IN" sz="2400" dirty="0" smtClean="0"/>
              <a:t>that’s </a:t>
            </a:r>
            <a:r>
              <a:rPr lang="en-IN" sz="2400" b="1" dirty="0" smtClean="0">
                <a:solidFill>
                  <a:srgbClr val="C00000"/>
                </a:solidFill>
              </a:rPr>
              <a:t>not being used </a:t>
            </a:r>
            <a:r>
              <a:rPr lang="en-IN" sz="2400" dirty="0" smtClean="0"/>
              <a:t>by this </a:t>
            </a:r>
            <a:r>
              <a:rPr lang="en-IN" sz="2400" b="1" dirty="0" smtClean="0">
                <a:solidFill>
                  <a:srgbClr val="0070C0"/>
                </a:solidFill>
              </a:rPr>
              <a:t>view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Suppose</a:t>
            </a:r>
            <a:r>
              <a:rPr lang="en-IN" sz="2400" dirty="0" smtClean="0"/>
              <a:t> we have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DEPT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tables. </a:t>
            </a:r>
          </a:p>
          <a:p>
            <a:endParaRPr lang="en-IN" sz="2400" dirty="0" smtClean="0"/>
          </a:p>
          <a:p>
            <a:r>
              <a:rPr lang="en-IN" sz="2400" dirty="0" smtClean="0"/>
              <a:t>To see the </a:t>
            </a:r>
            <a:r>
              <a:rPr lang="en-IN" sz="2400" b="1" dirty="0" err="1" smtClean="0">
                <a:solidFill>
                  <a:srgbClr val="0070C0"/>
                </a:solidFill>
              </a:rPr>
              <a:t>empno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ename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sal</a:t>
            </a:r>
            <a:r>
              <a:rPr lang="en-IN" sz="2400" dirty="0" smtClean="0"/>
              <a:t>, </a:t>
            </a:r>
            <a:r>
              <a:rPr lang="en-IN" sz="2400" b="1" dirty="0" err="1" smtClean="0">
                <a:solidFill>
                  <a:srgbClr val="0070C0"/>
                </a:solidFill>
              </a:rPr>
              <a:t>deptno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department name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location</a:t>
            </a:r>
            <a:r>
              <a:rPr lang="en-IN" sz="2400" dirty="0" smtClean="0"/>
              <a:t> we have to give a </a:t>
            </a:r>
            <a:r>
              <a:rPr lang="en-IN" sz="2400" b="1" dirty="0" smtClean="0">
                <a:solidFill>
                  <a:srgbClr val="00B050"/>
                </a:solidFill>
              </a:rPr>
              <a:t>join query </a:t>
            </a:r>
            <a:r>
              <a:rPr lang="en-IN" sz="2400" dirty="0" smtClean="0"/>
              <a:t>like this.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e.empno,e.ename,e.sal,d.deptno,d.dname,d.loc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 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e, dept d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e.deptno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d.deptno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Introduction To Join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So </a:t>
            </a:r>
            <a:r>
              <a:rPr lang="en-IN" sz="2400" b="1" dirty="0" err="1" smtClean="0">
                <a:solidFill>
                  <a:srgbClr val="0070C0"/>
                </a:solidFill>
              </a:rPr>
              <a:t>everytime</a:t>
            </a:r>
            <a:r>
              <a:rPr lang="en-IN" sz="2400" dirty="0" smtClean="0"/>
              <a:t> we want to see </a:t>
            </a:r>
            <a:r>
              <a:rPr lang="en-IN" sz="2400" b="1" dirty="0" err="1" smtClean="0">
                <a:solidFill>
                  <a:srgbClr val="C00000"/>
                </a:solidFill>
              </a:rPr>
              <a:t>emp</a:t>
            </a:r>
            <a:r>
              <a:rPr lang="en-IN" sz="2400" b="1" dirty="0" smtClean="0">
                <a:solidFill>
                  <a:srgbClr val="C00000"/>
                </a:solidFill>
              </a:rPr>
              <a:t> details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department names</a:t>
            </a:r>
            <a:r>
              <a:rPr lang="en-IN" sz="2400" dirty="0" smtClean="0"/>
              <a:t> where they are </a:t>
            </a:r>
            <a:r>
              <a:rPr lang="en-IN" sz="2400" b="1" dirty="0" smtClean="0">
                <a:solidFill>
                  <a:srgbClr val="00B050"/>
                </a:solidFill>
              </a:rPr>
              <a:t>working</a:t>
            </a:r>
            <a:r>
              <a:rPr lang="en-IN" sz="2400" dirty="0" smtClean="0"/>
              <a:t> we have to give a </a:t>
            </a:r>
            <a:r>
              <a:rPr lang="en-IN" sz="2400" b="1" dirty="0" smtClean="0">
                <a:solidFill>
                  <a:srgbClr val="7030A0"/>
                </a:solidFill>
              </a:rPr>
              <a:t>long join query.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Instead of </a:t>
            </a:r>
            <a:r>
              <a:rPr lang="en-IN" sz="2400" dirty="0" smtClean="0"/>
              <a:t>giving this </a:t>
            </a:r>
            <a:r>
              <a:rPr lang="en-IN" sz="2400" b="1" dirty="0" smtClean="0">
                <a:solidFill>
                  <a:srgbClr val="7030A0"/>
                </a:solidFill>
              </a:rPr>
              <a:t>join query </a:t>
            </a:r>
            <a:r>
              <a:rPr lang="en-IN" sz="2400" dirty="0" smtClean="0"/>
              <a:t>again and again, we can </a:t>
            </a:r>
            <a:r>
              <a:rPr lang="en-IN" sz="2400" b="1" dirty="0" smtClean="0">
                <a:solidFill>
                  <a:srgbClr val="0070C0"/>
                </a:solidFill>
              </a:rPr>
              <a:t>create a view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these tables </a:t>
            </a:r>
            <a:r>
              <a:rPr lang="en-IN" sz="2400" dirty="0" smtClean="0"/>
              <a:t>and this </a:t>
            </a:r>
            <a:r>
              <a:rPr lang="en-IN" sz="2400" b="1" dirty="0" smtClean="0">
                <a:solidFill>
                  <a:srgbClr val="0070C0"/>
                </a:solidFill>
              </a:rPr>
              <a:t>view </a:t>
            </a:r>
            <a:r>
              <a:rPr lang="en-IN" sz="2400" dirty="0" smtClean="0"/>
              <a:t>is called a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JOIN VIEW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Syntax Of Join View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IN" sz="2400" b="1" dirty="0" err="1" smtClean="0">
                <a:solidFill>
                  <a:srgbClr val="002060"/>
                </a:solidFill>
              </a:rPr>
              <a:t>view_name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As ( </a:t>
            </a:r>
            <a:r>
              <a:rPr lang="en-IN" sz="2400" b="1" dirty="0" smtClean="0">
                <a:solidFill>
                  <a:srgbClr val="0070C0"/>
                </a:solidFill>
              </a:rPr>
              <a:t>&lt;join query&gt;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Example:</a:t>
            </a: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VIEW </a:t>
            </a:r>
            <a:r>
              <a:rPr lang="en-US" sz="2400" b="1" dirty="0" err="1" smtClean="0">
                <a:solidFill>
                  <a:srgbClr val="002060"/>
                </a:solidFill>
              </a:rPr>
              <a:t>emp_det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 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ELECT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e.empno,e.ename,e.sal,d.deptno,d.dname,d.loc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0070C0"/>
                </a:solidFill>
              </a:rPr>
              <a:t>emp</a:t>
            </a:r>
            <a:r>
              <a:rPr lang="en-IN" sz="2400" b="1" dirty="0" smtClean="0">
                <a:solidFill>
                  <a:srgbClr val="0070C0"/>
                </a:solidFill>
              </a:rPr>
              <a:t> 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dept d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e.deptno</a:t>
            </a:r>
            <a:r>
              <a:rPr lang="en-IN" sz="2400" b="1" dirty="0" smtClean="0">
                <a:solidFill>
                  <a:srgbClr val="7030A0"/>
                </a:solidFill>
              </a:rPr>
              <a:t>=</a:t>
            </a:r>
            <a:r>
              <a:rPr lang="en-IN" sz="2400" b="1" dirty="0" err="1" smtClean="0">
                <a:solidFill>
                  <a:srgbClr val="7030A0"/>
                </a:solidFill>
              </a:rPr>
              <a:t>d.deptno</a:t>
            </a:r>
            <a:r>
              <a:rPr lang="en-IN" sz="2400" b="1" dirty="0" smtClean="0">
                <a:solidFill>
                  <a:srgbClr val="7030A0"/>
                </a:solidFill>
              </a:rPr>
              <a:t>;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Running Select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to </a:t>
            </a:r>
            <a:r>
              <a:rPr lang="en-IN" sz="2400" b="1" dirty="0" smtClean="0">
                <a:solidFill>
                  <a:srgbClr val="7030A0"/>
                </a:solidFill>
              </a:rPr>
              <a:t>see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employee details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70C0"/>
                </a:solidFill>
              </a:rPr>
              <a:t>department names </a:t>
            </a:r>
            <a:r>
              <a:rPr lang="en-IN" sz="2400" dirty="0" smtClean="0"/>
              <a:t>we don’t have to give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join query</a:t>
            </a:r>
            <a:r>
              <a:rPr lang="en-IN" sz="2400" dirty="0" smtClean="0"/>
              <a:t>, we can </a:t>
            </a:r>
            <a:r>
              <a:rPr lang="en-IN" sz="2400" b="1" dirty="0" smtClean="0">
                <a:solidFill>
                  <a:srgbClr val="7030A0"/>
                </a:solidFill>
              </a:rPr>
              <a:t>just type </a:t>
            </a:r>
            <a:r>
              <a:rPr lang="en-IN" sz="2400" dirty="0" smtClean="0"/>
              <a:t>the following </a:t>
            </a:r>
            <a:r>
              <a:rPr lang="en-IN" sz="2400" b="1" dirty="0" smtClean="0">
                <a:solidFill>
                  <a:srgbClr val="C00000"/>
                </a:solidFill>
              </a:rPr>
              <a:t>simple query.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SELECT * FROM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emp_det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IN" sz="2400" dirty="0" smtClean="0"/>
          </a:p>
          <a:p>
            <a:r>
              <a:rPr lang="en-IN" sz="2400" dirty="0" smtClean="0"/>
              <a:t>This will show </a:t>
            </a:r>
            <a:r>
              <a:rPr lang="en-IN" sz="2400" b="1" dirty="0" smtClean="0">
                <a:solidFill>
                  <a:srgbClr val="7030A0"/>
                </a:solidFill>
              </a:rPr>
              <a:t>same result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70C0"/>
                </a:solidFill>
              </a:rPr>
              <a:t>the long join query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Before</a:t>
            </a:r>
            <a:r>
              <a:rPr lang="en-IN" sz="2400" dirty="0" smtClean="0"/>
              <a:t> we 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understand</a:t>
            </a:r>
            <a:r>
              <a:rPr lang="en-IN" sz="2400" dirty="0" smtClean="0"/>
              <a:t> what </a:t>
            </a:r>
            <a:r>
              <a:rPr lang="en-IN" sz="2400" b="1" dirty="0" smtClean="0">
                <a:solidFill>
                  <a:srgbClr val="7030A0"/>
                </a:solidFill>
              </a:rPr>
              <a:t>modifications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allowed</a:t>
            </a:r>
            <a:r>
              <a:rPr lang="en-IN" sz="2400" dirty="0" smtClean="0"/>
              <a:t> on a </a:t>
            </a:r>
            <a:r>
              <a:rPr lang="en-IN" sz="2400" b="1" dirty="0" smtClean="0">
                <a:solidFill>
                  <a:srgbClr val="C00000"/>
                </a:solidFill>
              </a:rPr>
              <a:t>JOIN VIEW </a:t>
            </a:r>
            <a:r>
              <a:rPr lang="en-IN" sz="2400" dirty="0" smtClean="0"/>
              <a:t>, we first have to </a:t>
            </a:r>
            <a:r>
              <a:rPr lang="en-IN" sz="2400" b="1" dirty="0" smtClean="0">
                <a:solidFill>
                  <a:srgbClr val="00B050"/>
                </a:solidFill>
              </a:rPr>
              <a:t>understan</a:t>
            </a:r>
            <a:r>
              <a:rPr lang="en-IN" sz="2400" dirty="0" smtClean="0"/>
              <a:t>d the concept of </a:t>
            </a:r>
            <a:r>
              <a:rPr lang="en-IN" sz="2400" b="1" u="sng" dirty="0" smtClean="0">
                <a:solidFill>
                  <a:schemeClr val="accent1"/>
                </a:solidFill>
              </a:rPr>
              <a:t>KEY PRESERVED TABLE.</a:t>
            </a:r>
          </a:p>
          <a:p>
            <a:endParaRPr lang="en-US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is considered </a:t>
            </a:r>
            <a:r>
              <a:rPr lang="en-IN" sz="2400" b="1" u="sng" dirty="0" smtClean="0">
                <a:solidFill>
                  <a:schemeClr val="accent1"/>
                </a:solidFill>
              </a:rPr>
              <a:t>KEY PRESERVED </a:t>
            </a:r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0070C0"/>
                </a:solidFill>
              </a:rPr>
              <a:t>PRIMARY KEY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 smtClean="0"/>
              <a:t> can also be a </a:t>
            </a:r>
            <a:r>
              <a:rPr lang="en-IN" sz="2400" b="1" dirty="0" smtClean="0">
                <a:solidFill>
                  <a:srgbClr val="0070C0"/>
                </a:solidFill>
              </a:rPr>
              <a:t>PRIMARY KEY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7030A0"/>
                </a:solidFill>
              </a:rPr>
              <a:t>VIEW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In other words </a:t>
            </a:r>
            <a:r>
              <a:rPr lang="en-US" sz="2400" dirty="0" smtClean="0"/>
              <a:t>if in the </a:t>
            </a:r>
            <a:r>
              <a:rPr lang="en-US" sz="2400" b="1" dirty="0" smtClean="0">
                <a:solidFill>
                  <a:srgbClr val="C00000"/>
                </a:solidFill>
              </a:rPr>
              <a:t>output shown by the view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uniqueness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0070C0"/>
                </a:solidFill>
              </a:rPr>
              <a:t>PRIMARY KEY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B050"/>
                </a:solidFill>
              </a:rPr>
              <a:t>still maintained </a:t>
            </a:r>
            <a:r>
              <a:rPr lang="en-US" sz="2400" dirty="0" smtClean="0"/>
              <a:t>, then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sz="2400" dirty="0" smtClean="0"/>
              <a:t> to which this </a:t>
            </a:r>
            <a:r>
              <a:rPr lang="en-US" sz="2400" b="1" dirty="0" smtClean="0">
                <a:solidFill>
                  <a:srgbClr val="C00000"/>
                </a:solidFill>
              </a:rPr>
              <a:t>key belongs </a:t>
            </a:r>
            <a:r>
              <a:rPr lang="en-US" sz="2400" dirty="0" smtClean="0"/>
              <a:t>is said to be a </a:t>
            </a:r>
            <a:r>
              <a:rPr lang="en-US" sz="2400" b="1" dirty="0" smtClean="0">
                <a:solidFill>
                  <a:schemeClr val="accent1"/>
                </a:solidFill>
              </a:rPr>
              <a:t>KEY PRESERVED </a:t>
            </a:r>
            <a:r>
              <a:rPr lang="en-US" sz="2400" dirty="0" smtClean="0"/>
              <a:t>table.</a:t>
            </a:r>
          </a:p>
          <a:p>
            <a:pPr lvl="1">
              <a:buNone/>
            </a:pPr>
            <a:endParaRPr lang="en-IN" sz="19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Modifications On A Join View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In our example</a:t>
            </a:r>
            <a:r>
              <a:rPr lang="en-US" sz="2400" dirty="0" smtClean="0"/>
              <a:t>, the </a:t>
            </a:r>
            <a:r>
              <a:rPr lang="en-US" sz="2400" b="1" dirty="0" smtClean="0">
                <a:solidFill>
                  <a:srgbClr val="C00000"/>
                </a:solidFill>
              </a:rPr>
              <a:t>primary key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EMPNO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0070C0"/>
                </a:solidFill>
              </a:rPr>
              <a:t>EMP </a:t>
            </a:r>
            <a:r>
              <a:rPr lang="en-US" sz="2400" dirty="0" smtClean="0"/>
              <a:t>table is </a:t>
            </a:r>
            <a:r>
              <a:rPr lang="en-US" sz="2400" b="1" dirty="0" smtClean="0">
                <a:solidFill>
                  <a:srgbClr val="00B050"/>
                </a:solidFill>
              </a:rPr>
              <a:t>still unique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of the view </a:t>
            </a:r>
            <a:r>
              <a:rPr lang="en-US" sz="2400" dirty="0" smtClean="0"/>
              <a:t>so </a:t>
            </a:r>
            <a:r>
              <a:rPr lang="en-US" sz="2400" b="1" dirty="0" smtClean="0">
                <a:solidFill>
                  <a:srgbClr val="0070C0"/>
                </a:solidFill>
              </a:rPr>
              <a:t>EMP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is 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key preserved table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While the table </a:t>
            </a:r>
            <a:r>
              <a:rPr lang="en-US" sz="2400" b="1" dirty="0" smtClean="0">
                <a:solidFill>
                  <a:srgbClr val="0070C0"/>
                </a:solidFill>
              </a:rPr>
              <a:t>DEPT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non key preserved </a:t>
            </a:r>
            <a:r>
              <a:rPr lang="en-US" sz="2400" dirty="0" smtClean="0"/>
              <a:t>because it’s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PRIMARY KEY </a:t>
            </a:r>
            <a:r>
              <a:rPr lang="en-US" sz="2400" b="1" dirty="0" smtClean="0">
                <a:solidFill>
                  <a:srgbClr val="7030A0"/>
                </a:solidFill>
              </a:rPr>
              <a:t>DEPTNO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00B050"/>
                </a:solidFill>
              </a:rPr>
              <a:t>not unique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output of the view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8425</TotalTime>
  <Words>1082</Words>
  <Application>Microsoft Office PowerPoint</Application>
  <PresentationFormat>On-screen Show (4:3)</PresentationFormat>
  <Paragraphs>196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 Compiling A View</vt:lpstr>
      <vt:lpstr> Introduction To Join View</vt:lpstr>
      <vt:lpstr> Introduction To Join View</vt:lpstr>
      <vt:lpstr> Syntax Of Join View</vt:lpstr>
      <vt:lpstr> Running Select Command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Modifications On A Join View</vt:lpstr>
      <vt:lpstr> Obtaining Details  About Views</vt:lpstr>
      <vt:lpstr> Obtaining Details  About VIEWS</vt:lpstr>
      <vt:lpstr> Example</vt:lpstr>
      <vt:lpstr> Obtaining Details  About Views</vt:lpstr>
      <vt:lpstr> Example</vt:lpstr>
      <vt:lpstr> Removing Views</vt:lpstr>
      <vt:lpstr> General Restrictions  On View</vt:lpstr>
      <vt:lpstr> General Restrictions  On View</vt:lpstr>
      <vt:lpstr> General Restrictions  On View</vt:lpstr>
      <vt:lpstr> General Restrictions  On 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785</cp:revision>
  <dcterms:created xsi:type="dcterms:W3CDTF">2015-12-21T13:46:48Z</dcterms:created>
  <dcterms:modified xsi:type="dcterms:W3CDTF">2020-08-07T03:53:02Z</dcterms:modified>
</cp:coreProperties>
</file>