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932" r:id="rId4"/>
    <p:sldId id="961" r:id="rId5"/>
    <p:sldId id="969" r:id="rId6"/>
    <p:sldId id="970" r:id="rId7"/>
    <p:sldId id="933" r:id="rId8"/>
    <p:sldId id="936" r:id="rId9"/>
    <p:sldId id="937" r:id="rId10"/>
    <p:sldId id="964" r:id="rId11"/>
    <p:sldId id="965" r:id="rId12"/>
    <p:sldId id="966" r:id="rId13"/>
    <p:sldId id="967" r:id="rId14"/>
    <p:sldId id="938" r:id="rId15"/>
    <p:sldId id="968" r:id="rId16"/>
    <p:sldId id="971" r:id="rId17"/>
    <p:sldId id="972" r:id="rId18"/>
    <p:sldId id="973" r:id="rId19"/>
    <p:sldId id="974" r:id="rId20"/>
    <p:sldId id="975" r:id="rId21"/>
    <p:sldId id="976" r:id="rId22"/>
    <p:sldId id="977" r:id="rId23"/>
    <p:sldId id="978" r:id="rId24"/>
    <p:sldId id="979" r:id="rId25"/>
    <p:sldId id="980" r:id="rId26"/>
    <p:sldId id="981" r:id="rId27"/>
    <p:sldId id="985" r:id="rId28"/>
    <p:sldId id="986" r:id="rId29"/>
    <p:sldId id="987" r:id="rId30"/>
    <p:sldId id="988" r:id="rId31"/>
    <p:sldId id="989" r:id="rId32"/>
    <p:sldId id="990" r:id="rId33"/>
    <p:sldId id="99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836BE1-8406-4161-83B2-8C922181D2AE}" v="6" dt="2021-03-19T10:21:57.5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6A836BE1-8406-4161-83B2-8C922181D2AE}"/>
    <pc:docChg chg="modSld">
      <pc:chgData name="Sharma Computer Academy" userId="08476b32c11f4418" providerId="LiveId" clId="{6A836BE1-8406-4161-83B2-8C922181D2AE}" dt="2021-03-19T10:21:57.578" v="5"/>
      <pc:docMkLst>
        <pc:docMk/>
      </pc:docMkLst>
      <pc:sldChg chg="modAnim">
        <pc:chgData name="Sharma Computer Academy" userId="08476b32c11f4418" providerId="LiveId" clId="{6A836BE1-8406-4161-83B2-8C922181D2AE}" dt="2021-03-19T10:21:57.578" v="5"/>
        <pc:sldMkLst>
          <pc:docMk/>
          <pc:sldMk cId="0" sldId="9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19-03-2021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19-03-2021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19-03-2021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19-03-2021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>
                <a:solidFill>
                  <a:srgbClr val="FF0000"/>
                </a:solidFill>
              </a:rPr>
              <a:t>Lecture 33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GRANT Command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2060"/>
                </a:solidFill>
              </a:rPr>
              <a:t>following statement </a:t>
            </a:r>
            <a:r>
              <a:rPr lang="en-IN" sz="2400" dirty="0"/>
              <a:t>grants the </a:t>
            </a:r>
            <a:r>
              <a:rPr lang="en-IN" sz="2400" b="1" dirty="0">
                <a:solidFill>
                  <a:srgbClr val="C00000"/>
                </a:solidFill>
              </a:rPr>
              <a:t>CREATE SESSION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C00000"/>
                </a:solidFill>
              </a:rPr>
              <a:t>CREATE TABLE </a:t>
            </a:r>
            <a:r>
              <a:rPr lang="en-IN" sz="2400" b="1" dirty="0">
                <a:solidFill>
                  <a:srgbClr val="0070C0"/>
                </a:solidFill>
              </a:rPr>
              <a:t>system privilege</a:t>
            </a:r>
            <a:r>
              <a:rPr lang="en-IN" sz="2400" dirty="0"/>
              <a:t> to the </a:t>
            </a:r>
            <a:r>
              <a:rPr lang="en-IN" sz="2400" b="1" dirty="0">
                <a:solidFill>
                  <a:srgbClr val="7030A0"/>
                </a:solidFill>
              </a:rPr>
              <a:t>INDIAN</a:t>
            </a:r>
            <a:r>
              <a:rPr lang="en-IN" sz="2400" dirty="0"/>
              <a:t> user. </a:t>
            </a:r>
          </a:p>
          <a:p>
            <a:endParaRPr lang="en-IN" sz="2400" dirty="0"/>
          </a:p>
          <a:p>
            <a:pPr>
              <a:buNone/>
            </a:pPr>
            <a:endParaRPr lang="en-IN" sz="2400" dirty="0"/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GRANT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7030A0"/>
                </a:solidFill>
              </a:rPr>
              <a:t>CREATE SESSION</a:t>
            </a:r>
            <a:r>
              <a:rPr lang="en-IN" sz="2400" dirty="0"/>
              <a:t>,</a:t>
            </a:r>
            <a:r>
              <a:rPr lang="en-IN" sz="2400" b="1" dirty="0">
                <a:solidFill>
                  <a:srgbClr val="7030A0"/>
                </a:solidFill>
              </a:rPr>
              <a:t>CREATE TABLE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 TO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2060"/>
                </a:solidFill>
              </a:rPr>
              <a:t>INDIAN</a:t>
            </a:r>
            <a:r>
              <a:rPr lang="en-IN" sz="2400" dirty="0"/>
              <a:t>;</a:t>
            </a:r>
          </a:p>
          <a:p>
            <a:endParaRPr lang="en-US" sz="2400" dirty="0"/>
          </a:p>
          <a:p>
            <a:endParaRPr lang="en-IN" sz="2400" dirty="0"/>
          </a:p>
          <a:p>
            <a:r>
              <a:rPr lang="en-IN" sz="2400" dirty="0"/>
              <a:t>This </a:t>
            </a:r>
            <a:r>
              <a:rPr lang="en-IN" sz="2400" b="1" dirty="0">
                <a:solidFill>
                  <a:srgbClr val="00B050"/>
                </a:solidFill>
              </a:rPr>
              <a:t>allows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2060"/>
                </a:solidFill>
              </a:rPr>
              <a:t>INDIAN</a:t>
            </a:r>
            <a:r>
              <a:rPr lang="en-IN" sz="2400" dirty="0"/>
              <a:t> user to </a:t>
            </a:r>
            <a:r>
              <a:rPr lang="en-IN" sz="2400" b="1" dirty="0">
                <a:solidFill>
                  <a:srgbClr val="7030A0"/>
                </a:solidFill>
              </a:rPr>
              <a:t>establish a session </a:t>
            </a:r>
            <a:r>
              <a:rPr lang="en-IN" sz="2400" dirty="0"/>
              <a:t>to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database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C00000"/>
                </a:solidFill>
              </a:rPr>
              <a:t>create tables</a:t>
            </a:r>
            <a:r>
              <a:rPr lang="en-IN" sz="2400" dirty="0"/>
              <a:t>.</a:t>
            </a:r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Granting Object Privilege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Object privileges </a:t>
            </a:r>
            <a:r>
              <a:rPr lang="en-IN" sz="2400" b="1" dirty="0">
                <a:solidFill>
                  <a:srgbClr val="00B050"/>
                </a:solidFill>
              </a:rPr>
              <a:t>grant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7030A0"/>
                </a:solidFill>
              </a:rPr>
              <a:t>certain privileges </a:t>
            </a:r>
            <a:r>
              <a:rPr lang="en-IN" sz="2400" dirty="0"/>
              <a:t>on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specific objects</a:t>
            </a:r>
            <a:r>
              <a:rPr lang="en-IN" sz="2400" dirty="0"/>
              <a:t>, such as </a:t>
            </a:r>
            <a:r>
              <a:rPr lang="en-IN" sz="2400" b="1" dirty="0">
                <a:solidFill>
                  <a:srgbClr val="C00000"/>
                </a:solidFill>
              </a:rPr>
              <a:t>tables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C00000"/>
                </a:solidFill>
              </a:rPr>
              <a:t>views</a:t>
            </a:r>
            <a:r>
              <a:rPr lang="en-IN" sz="2400" dirty="0"/>
              <a:t>, or </a:t>
            </a:r>
            <a:r>
              <a:rPr lang="en-IN" sz="2400" b="1" dirty="0">
                <a:solidFill>
                  <a:srgbClr val="C00000"/>
                </a:solidFill>
              </a:rPr>
              <a:t>sequences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We can </a:t>
            </a:r>
            <a:r>
              <a:rPr lang="en-IN" sz="2400" b="1" dirty="0">
                <a:solidFill>
                  <a:srgbClr val="00B050"/>
                </a:solidFill>
              </a:rPr>
              <a:t>grant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object privileges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C00000"/>
                </a:solidFill>
              </a:rPr>
              <a:t>other users </a:t>
            </a:r>
            <a:r>
              <a:rPr lang="en-IN" sz="2400" dirty="0"/>
              <a:t>when we </a:t>
            </a:r>
            <a:r>
              <a:rPr lang="en-IN" sz="2400" b="1" dirty="0">
                <a:solidFill>
                  <a:srgbClr val="7030A0"/>
                </a:solidFill>
              </a:rPr>
              <a:t>want them </a:t>
            </a:r>
            <a:r>
              <a:rPr lang="en-IN" sz="2400" dirty="0"/>
              <a:t>to have </a:t>
            </a:r>
            <a:r>
              <a:rPr lang="en-IN" sz="2400" b="1" dirty="0">
                <a:solidFill>
                  <a:srgbClr val="002060"/>
                </a:solidFill>
              </a:rPr>
              <a:t>access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rgbClr val="C00000"/>
                </a:solidFill>
              </a:rPr>
              <a:t>objects </a:t>
            </a:r>
            <a:r>
              <a:rPr lang="en-IN" sz="2400" dirty="0"/>
              <a:t>we </a:t>
            </a:r>
            <a:r>
              <a:rPr lang="en-IN" sz="2400" b="1" dirty="0">
                <a:solidFill>
                  <a:srgbClr val="7030A0"/>
                </a:solidFill>
              </a:rPr>
              <a:t>created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We can also </a:t>
            </a:r>
            <a:r>
              <a:rPr lang="en-IN" sz="2400" b="1" dirty="0">
                <a:solidFill>
                  <a:srgbClr val="00B050"/>
                </a:solidFill>
              </a:rPr>
              <a:t>grant</a:t>
            </a:r>
            <a:r>
              <a:rPr lang="en-IN" sz="2400" dirty="0"/>
              <a:t> the user , </a:t>
            </a:r>
            <a:r>
              <a:rPr lang="en-IN" sz="2400" b="1" dirty="0">
                <a:solidFill>
                  <a:srgbClr val="7030A0"/>
                </a:solidFill>
              </a:rPr>
              <a:t>access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rgbClr val="C00000"/>
                </a:solidFill>
              </a:rPr>
              <a:t>objects</a:t>
            </a:r>
            <a:r>
              <a:rPr lang="en-IN" sz="2400" dirty="0"/>
              <a:t> , we </a:t>
            </a:r>
            <a:r>
              <a:rPr lang="en-IN" sz="2400" b="1" dirty="0">
                <a:solidFill>
                  <a:srgbClr val="0070C0"/>
                </a:solidFill>
              </a:rPr>
              <a:t>do not own </a:t>
            </a:r>
            <a:r>
              <a:rPr lang="en-IN" sz="2400" dirty="0"/>
              <a:t>if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object’s owner </a:t>
            </a:r>
            <a:r>
              <a:rPr lang="en-IN" sz="2400" dirty="0"/>
              <a:t>gives us </a:t>
            </a:r>
            <a:r>
              <a:rPr lang="en-IN" sz="2400" b="1" dirty="0">
                <a:solidFill>
                  <a:srgbClr val="7030A0"/>
                </a:solidFill>
              </a:rPr>
              <a:t>permission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rgbClr val="C00000"/>
                </a:solidFill>
              </a:rPr>
              <a:t>extend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B050"/>
                </a:solidFill>
              </a:rPr>
              <a:t>rights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others.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Granting Object Privilege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following</a:t>
            </a:r>
            <a:r>
              <a:rPr lang="en-IN" sz="2400" dirty="0"/>
              <a:t> is the </a:t>
            </a:r>
            <a:r>
              <a:rPr lang="en-IN" sz="2400" b="1" dirty="0">
                <a:solidFill>
                  <a:srgbClr val="C00000"/>
                </a:solidFill>
              </a:rPr>
              <a:t>general syntax </a:t>
            </a:r>
            <a:r>
              <a:rPr lang="en-IN" sz="2400" dirty="0"/>
              <a:t>for </a:t>
            </a:r>
            <a:r>
              <a:rPr lang="en-IN" sz="2400" b="1" dirty="0">
                <a:solidFill>
                  <a:srgbClr val="00B050"/>
                </a:solidFill>
              </a:rPr>
              <a:t>granting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object privileges.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GRANT </a:t>
            </a:r>
            <a:r>
              <a:rPr lang="en-US" sz="2400" b="1" dirty="0">
                <a:solidFill>
                  <a:srgbClr val="002060"/>
                </a:solidFill>
              </a:rPr>
              <a:t>&lt;</a:t>
            </a:r>
            <a:r>
              <a:rPr lang="en-US" sz="2400" b="1" dirty="0" err="1">
                <a:solidFill>
                  <a:srgbClr val="002060"/>
                </a:solidFill>
              </a:rPr>
              <a:t>list_of_privileges</a:t>
            </a:r>
            <a:r>
              <a:rPr lang="en-US" sz="2400" b="1" dirty="0">
                <a:solidFill>
                  <a:srgbClr val="002060"/>
                </a:solidFill>
              </a:rPr>
              <a:t>&gt;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en-US" sz="2400" b="1" dirty="0">
                <a:solidFill>
                  <a:srgbClr val="002060"/>
                </a:solidFill>
              </a:rPr>
              <a:t> &lt;</a:t>
            </a:r>
            <a:r>
              <a:rPr lang="en-US" sz="2400" b="1" dirty="0" err="1">
                <a:solidFill>
                  <a:srgbClr val="002060"/>
                </a:solidFill>
              </a:rPr>
              <a:t>resource_name</a:t>
            </a:r>
            <a:r>
              <a:rPr lang="en-US" sz="2400" b="1" dirty="0">
                <a:solidFill>
                  <a:srgbClr val="002060"/>
                </a:solidFill>
              </a:rPr>
              <a:t>&gt;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TO </a:t>
            </a:r>
            <a:r>
              <a:rPr lang="en-US" sz="2400" b="1" dirty="0">
                <a:solidFill>
                  <a:srgbClr val="002060"/>
                </a:solidFill>
              </a:rPr>
              <a:t>&lt;</a:t>
            </a:r>
            <a:r>
              <a:rPr lang="en-US" sz="2400" b="1" dirty="0" err="1">
                <a:solidFill>
                  <a:srgbClr val="002060"/>
                </a:solidFill>
              </a:rPr>
              <a:t>user_name</a:t>
            </a:r>
            <a:r>
              <a:rPr lang="en-US" sz="2400" b="1" dirty="0">
                <a:solidFill>
                  <a:srgbClr val="002060"/>
                </a:solidFill>
              </a:rPr>
              <a:t>&gt;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[WITH GRANT OPTION];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Granting Object Privilege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For example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002060"/>
                </a:solidFill>
              </a:rPr>
              <a:t>following statement </a:t>
            </a:r>
            <a:r>
              <a:rPr lang="en-IN" sz="2400" dirty="0"/>
              <a:t>connects as the </a:t>
            </a:r>
            <a:r>
              <a:rPr lang="en-IN" sz="2400" b="1" dirty="0">
                <a:solidFill>
                  <a:srgbClr val="C00000"/>
                </a:solidFill>
              </a:rPr>
              <a:t>ORACLEBATCH</a:t>
            </a:r>
            <a:r>
              <a:rPr lang="en-IN" sz="2400" dirty="0"/>
              <a:t>  user account and </a:t>
            </a:r>
            <a:r>
              <a:rPr lang="en-IN" sz="2400" b="1" dirty="0">
                <a:solidFill>
                  <a:srgbClr val="00B050"/>
                </a:solidFill>
              </a:rPr>
              <a:t>grants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7030A0"/>
                </a:solidFill>
              </a:rPr>
              <a:t>SELECT</a:t>
            </a:r>
            <a:r>
              <a:rPr lang="en-IN" sz="2400" dirty="0"/>
              <a:t> privilege on the </a:t>
            </a:r>
            <a:r>
              <a:rPr lang="en-IN" sz="2400" b="1" dirty="0">
                <a:solidFill>
                  <a:srgbClr val="0070C0"/>
                </a:solidFill>
              </a:rPr>
              <a:t>STUDENTS</a:t>
            </a:r>
            <a:r>
              <a:rPr lang="en-IN" sz="2400" dirty="0"/>
              <a:t> table to the new user </a:t>
            </a:r>
            <a:r>
              <a:rPr lang="en-IN" sz="2400" b="1" dirty="0">
                <a:solidFill>
                  <a:srgbClr val="C00000"/>
                </a:solidFill>
              </a:rPr>
              <a:t>INDIAN.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IN" sz="2400" dirty="0"/>
              <a:t>In this case, the </a:t>
            </a:r>
            <a:r>
              <a:rPr lang="en-IN" sz="2400" b="1" dirty="0">
                <a:solidFill>
                  <a:srgbClr val="C00000"/>
                </a:solidFill>
              </a:rPr>
              <a:t>ORACLEBATCH</a:t>
            </a:r>
            <a:r>
              <a:rPr lang="en-IN" sz="2400" dirty="0"/>
              <a:t> user is the </a:t>
            </a:r>
            <a:r>
              <a:rPr lang="en-IN" sz="2400" b="1" dirty="0">
                <a:solidFill>
                  <a:srgbClr val="7030A0"/>
                </a:solidFill>
              </a:rPr>
              <a:t>grantor</a:t>
            </a:r>
            <a:r>
              <a:rPr lang="en-IN" sz="2400" dirty="0"/>
              <a:t>, and </a:t>
            </a:r>
            <a:r>
              <a:rPr lang="en-IN" sz="2400" b="1" dirty="0">
                <a:solidFill>
                  <a:srgbClr val="C00000"/>
                </a:solidFill>
              </a:rPr>
              <a:t>INDIAN </a:t>
            </a:r>
            <a:r>
              <a:rPr lang="en-IN" sz="2400" dirty="0"/>
              <a:t>is the </a:t>
            </a:r>
            <a:r>
              <a:rPr lang="en-IN" sz="2400" b="1" dirty="0">
                <a:solidFill>
                  <a:srgbClr val="7030A0"/>
                </a:solidFill>
              </a:rPr>
              <a:t>grantee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7030A0"/>
                </a:solidFill>
              </a:rPr>
              <a:t>recipient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privileges.</a:t>
            </a:r>
            <a:r>
              <a:rPr lang="en-IN" sz="2400" dirty="0"/>
              <a:t> </a:t>
            </a:r>
          </a:p>
          <a:p>
            <a:r>
              <a:rPr lang="en-IN" sz="2400" dirty="0"/>
              <a:t>Now the </a:t>
            </a:r>
            <a:r>
              <a:rPr lang="en-IN" sz="2400" b="1" dirty="0">
                <a:solidFill>
                  <a:srgbClr val="C00000"/>
                </a:solidFill>
              </a:rPr>
              <a:t>INDIAN</a:t>
            </a:r>
            <a:r>
              <a:rPr lang="en-IN" sz="2400" dirty="0"/>
              <a:t> user can query the </a:t>
            </a:r>
            <a:r>
              <a:rPr lang="en-IN" sz="2400" b="1" dirty="0">
                <a:solidFill>
                  <a:srgbClr val="0070C0"/>
                </a:solidFill>
              </a:rPr>
              <a:t>STUDENTS</a:t>
            </a:r>
            <a:r>
              <a:rPr lang="en-IN" sz="2400" dirty="0"/>
              <a:t> table.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cl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1" y="2928934"/>
            <a:ext cx="8715437" cy="1571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Granting Object Privilege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In addition to </a:t>
            </a:r>
            <a:r>
              <a:rPr lang="en-IN" sz="2400" b="1" dirty="0">
                <a:solidFill>
                  <a:srgbClr val="7030A0"/>
                </a:solidFill>
              </a:rPr>
              <a:t>SELECT</a:t>
            </a:r>
            <a:r>
              <a:rPr lang="en-IN" sz="2400" dirty="0"/>
              <a:t>, other </a:t>
            </a:r>
            <a:r>
              <a:rPr lang="en-IN" sz="2400" b="1" dirty="0">
                <a:solidFill>
                  <a:srgbClr val="0070C0"/>
                </a:solidFill>
              </a:rPr>
              <a:t>object privileges </a:t>
            </a:r>
            <a:r>
              <a:rPr lang="en-IN" sz="2400" dirty="0"/>
              <a:t>can be </a:t>
            </a:r>
            <a:r>
              <a:rPr lang="en-IN" sz="2400" b="1" dirty="0">
                <a:solidFill>
                  <a:srgbClr val="00B050"/>
                </a:solidFill>
              </a:rPr>
              <a:t>granted </a:t>
            </a:r>
            <a:r>
              <a:rPr lang="en-IN" sz="2400" dirty="0"/>
              <a:t>on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IN" sz="2400" dirty="0"/>
              <a:t>, such as </a:t>
            </a:r>
            <a:r>
              <a:rPr lang="en-IN" sz="2400" b="1" dirty="0">
                <a:solidFill>
                  <a:srgbClr val="7030A0"/>
                </a:solidFill>
              </a:rPr>
              <a:t>INSERT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7030A0"/>
                </a:solidFill>
              </a:rPr>
              <a:t>UPDATE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7030A0"/>
                </a:solidFill>
              </a:rPr>
              <a:t>DELETE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7030A0"/>
                </a:solidFill>
              </a:rPr>
              <a:t>ALTER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7030A0"/>
                </a:solidFill>
              </a:rPr>
              <a:t>INDEX</a:t>
            </a:r>
            <a:r>
              <a:rPr lang="en-IN" sz="2400" dirty="0"/>
              <a:t>, and </a:t>
            </a:r>
            <a:r>
              <a:rPr lang="en-IN" sz="2400" b="1" dirty="0">
                <a:solidFill>
                  <a:srgbClr val="7030A0"/>
                </a:solidFill>
              </a:rPr>
              <a:t>REFERENCES</a:t>
            </a:r>
            <a:r>
              <a:rPr lang="en-IN" sz="2400" dirty="0"/>
              <a:t> .</a:t>
            </a:r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ALTER</a:t>
            </a:r>
            <a:r>
              <a:rPr lang="en-IN" sz="2400" dirty="0"/>
              <a:t> privilege </a:t>
            </a:r>
            <a:r>
              <a:rPr lang="en-IN" sz="2400" b="1" dirty="0">
                <a:solidFill>
                  <a:srgbClr val="C00000"/>
                </a:solidFill>
              </a:rPr>
              <a:t>allows another user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0070C0"/>
                </a:solidFill>
              </a:rPr>
              <a:t>change table definitions </a:t>
            </a:r>
            <a:r>
              <a:rPr lang="en-IN" sz="2400" dirty="0"/>
              <a:t>with the </a:t>
            </a:r>
            <a:r>
              <a:rPr lang="en-IN" sz="2400" b="1" dirty="0">
                <a:solidFill>
                  <a:srgbClr val="0070C0"/>
                </a:solidFill>
              </a:rPr>
              <a:t>ALTER table </a:t>
            </a:r>
            <a:r>
              <a:rPr lang="en-IN" sz="2400" dirty="0"/>
              <a:t>command, the </a:t>
            </a:r>
            <a:r>
              <a:rPr lang="en-IN" sz="2400" b="1" dirty="0">
                <a:solidFill>
                  <a:srgbClr val="7030A0"/>
                </a:solidFill>
              </a:rPr>
              <a:t>INDEX </a:t>
            </a:r>
            <a:r>
              <a:rPr lang="en-IN" sz="2400" dirty="0"/>
              <a:t>privilege </a:t>
            </a:r>
            <a:r>
              <a:rPr lang="en-IN" sz="2400" b="1" dirty="0">
                <a:solidFill>
                  <a:srgbClr val="C00000"/>
                </a:solidFill>
              </a:rPr>
              <a:t>allows the creation of indexes </a:t>
            </a:r>
            <a:r>
              <a:rPr lang="en-IN" sz="2400" dirty="0"/>
              <a:t>on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IN" sz="2400" dirty="0"/>
              <a:t>, and the </a:t>
            </a:r>
            <a:r>
              <a:rPr lang="en-IN" sz="2400" b="1" dirty="0">
                <a:solidFill>
                  <a:srgbClr val="7030A0"/>
                </a:solidFill>
              </a:rPr>
              <a:t>REFERENCES</a:t>
            </a:r>
            <a:r>
              <a:rPr lang="en-IN" sz="2400" dirty="0"/>
              <a:t> privilege </a:t>
            </a:r>
            <a:r>
              <a:rPr lang="en-IN" sz="2400" b="1" dirty="0">
                <a:solidFill>
                  <a:srgbClr val="C00000"/>
                </a:solidFill>
              </a:rPr>
              <a:t>allows the table </a:t>
            </a:r>
            <a:r>
              <a:rPr lang="en-IN" sz="2400" dirty="0"/>
              <a:t>to be </a:t>
            </a:r>
            <a:r>
              <a:rPr lang="en-IN" sz="2400" b="1" dirty="0">
                <a:solidFill>
                  <a:srgbClr val="0070C0"/>
                </a:solidFill>
              </a:rPr>
              <a:t>referenced </a:t>
            </a:r>
            <a:r>
              <a:rPr lang="en-IN" sz="2400" dirty="0"/>
              <a:t>with a </a:t>
            </a:r>
            <a:r>
              <a:rPr lang="en-IN" sz="2400" b="1" dirty="0">
                <a:solidFill>
                  <a:srgbClr val="C00000"/>
                </a:solidFill>
              </a:rPr>
              <a:t>foreign key constraint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r>
              <a:rPr lang="en-IN" sz="2400" dirty="0"/>
              <a:t>We can also </a:t>
            </a:r>
            <a:r>
              <a:rPr lang="en-IN" sz="2400" b="1" dirty="0">
                <a:solidFill>
                  <a:srgbClr val="00B050"/>
                </a:solidFill>
              </a:rPr>
              <a:t>grant</a:t>
            </a:r>
            <a:r>
              <a:rPr lang="en-IN" sz="2400" dirty="0"/>
              <a:t> all </a:t>
            </a:r>
            <a:r>
              <a:rPr lang="en-IN" sz="2400" b="1" dirty="0">
                <a:solidFill>
                  <a:srgbClr val="0070C0"/>
                </a:solidFill>
              </a:rPr>
              <a:t>object privileges </a:t>
            </a:r>
            <a:r>
              <a:rPr lang="en-IN" sz="2400" dirty="0"/>
              <a:t>at </a:t>
            </a:r>
            <a:r>
              <a:rPr lang="en-IN" sz="2400" b="1" dirty="0">
                <a:solidFill>
                  <a:srgbClr val="7030A0"/>
                </a:solidFill>
              </a:rPr>
              <a:t>once</a:t>
            </a:r>
            <a:r>
              <a:rPr lang="en-IN" sz="2400" dirty="0"/>
              <a:t> by using the </a:t>
            </a:r>
            <a:r>
              <a:rPr lang="en-IN" sz="2400" b="1" dirty="0">
                <a:solidFill>
                  <a:srgbClr val="7030A0"/>
                </a:solidFill>
              </a:rPr>
              <a:t>GRANT ALL </a:t>
            </a:r>
            <a:r>
              <a:rPr lang="en-IN" sz="2400" dirty="0"/>
              <a:t>command.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Granting Object Privilege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We can </a:t>
            </a:r>
            <a:r>
              <a:rPr lang="en-IN" sz="2400" b="1" dirty="0">
                <a:solidFill>
                  <a:srgbClr val="00B050"/>
                </a:solidFill>
              </a:rPr>
              <a:t>grant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7030A0"/>
                </a:solidFill>
              </a:rPr>
              <a:t>UPDATE</a:t>
            </a:r>
            <a:r>
              <a:rPr lang="en-IN" sz="2400" dirty="0"/>
              <a:t> privilege on </a:t>
            </a:r>
            <a:r>
              <a:rPr lang="en-IN" sz="2400" b="1" dirty="0">
                <a:solidFill>
                  <a:srgbClr val="C00000"/>
                </a:solidFill>
              </a:rPr>
              <a:t>individual columns </a:t>
            </a:r>
            <a:r>
              <a:rPr lang="en-IN" sz="2400" dirty="0"/>
              <a:t>on a 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table. </a:t>
            </a:r>
          </a:p>
          <a:p>
            <a:endParaRPr lang="en-IN" sz="2400" dirty="0"/>
          </a:p>
          <a:p>
            <a:r>
              <a:rPr lang="en-IN" sz="2400" dirty="0"/>
              <a:t>For example, to </a:t>
            </a:r>
            <a:r>
              <a:rPr lang="en-IN" sz="2400" b="1" dirty="0">
                <a:solidFill>
                  <a:srgbClr val="00B050"/>
                </a:solidFill>
              </a:rPr>
              <a:t>grant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7030A0"/>
                </a:solidFill>
              </a:rPr>
              <a:t>UPDATE</a:t>
            </a:r>
            <a:r>
              <a:rPr lang="en-IN" sz="2400" dirty="0"/>
              <a:t> on the columns </a:t>
            </a:r>
            <a:r>
              <a:rPr lang="en-IN" sz="2400" b="1" dirty="0">
                <a:solidFill>
                  <a:srgbClr val="0070C0"/>
                </a:solidFill>
              </a:rPr>
              <a:t>ENAME</a:t>
            </a:r>
            <a:r>
              <a:rPr lang="en-IN" sz="2400" b="1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0070C0"/>
                </a:solidFill>
              </a:rPr>
              <a:t>JOB</a:t>
            </a:r>
            <a:r>
              <a:rPr lang="en-IN" sz="2400" b="1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00B050"/>
                </a:solidFill>
              </a:rPr>
              <a:t>EMP</a:t>
            </a:r>
            <a:r>
              <a:rPr lang="en-IN" sz="2400" dirty="0"/>
              <a:t> table, we can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execute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2060"/>
                </a:solidFill>
              </a:rPr>
              <a:t>following command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GRANT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7030A0"/>
                </a:solidFill>
              </a:rPr>
              <a:t>UPDATE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(</a:t>
            </a:r>
            <a:r>
              <a:rPr lang="en-IN" sz="2400" b="1" dirty="0" err="1">
                <a:solidFill>
                  <a:srgbClr val="0070C0"/>
                </a:solidFill>
              </a:rPr>
              <a:t>ename</a:t>
            </a:r>
            <a:r>
              <a:rPr lang="en-IN" sz="2400" b="1" dirty="0">
                <a:solidFill>
                  <a:srgbClr val="0070C0"/>
                </a:solidFill>
              </a:rPr>
              <a:t>, job) </a:t>
            </a:r>
            <a:r>
              <a:rPr lang="en-IN" sz="2400" b="1" dirty="0">
                <a:solidFill>
                  <a:srgbClr val="C00000"/>
                </a:solidFill>
              </a:rPr>
              <a:t>ON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B050"/>
                </a:solidFill>
              </a:rPr>
              <a:t>EMP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C00000"/>
                </a:solidFill>
              </a:rPr>
              <a:t>TO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2060"/>
                </a:solidFill>
              </a:rPr>
              <a:t>INDIAN</a:t>
            </a:r>
            <a:r>
              <a:rPr lang="en-IN" sz="2400" dirty="0"/>
              <a:t>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Extending Privilege To Others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We can </a:t>
            </a:r>
            <a:r>
              <a:rPr lang="en-US" sz="2400" b="1" dirty="0">
                <a:solidFill>
                  <a:srgbClr val="7030A0"/>
                </a:solidFill>
              </a:rPr>
              <a:t>extend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0070C0"/>
                </a:solidFill>
              </a:rPr>
              <a:t>further grant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privilege</a:t>
            </a:r>
            <a:r>
              <a:rPr lang="en-US" sz="2400" dirty="0"/>
              <a:t> to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resources </a:t>
            </a:r>
            <a:r>
              <a:rPr lang="en-US" sz="2400" dirty="0"/>
              <a:t>on </a:t>
            </a:r>
            <a:r>
              <a:rPr lang="en-US" sz="2400" b="1" dirty="0">
                <a:solidFill>
                  <a:srgbClr val="00B050"/>
                </a:solidFill>
              </a:rPr>
              <a:t>which</a:t>
            </a:r>
            <a:r>
              <a:rPr lang="en-US" sz="2400" dirty="0"/>
              <a:t> we have </a:t>
            </a:r>
            <a:r>
              <a:rPr lang="en-US" sz="2400" b="1" dirty="0">
                <a:solidFill>
                  <a:srgbClr val="7030A0"/>
                </a:solidFill>
              </a:rPr>
              <a:t>got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privilege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C00000"/>
                </a:solidFill>
              </a:rPr>
              <a:t>other users</a:t>
            </a:r>
            <a:endParaRPr lang="en-IN" sz="2400" b="1" dirty="0">
              <a:solidFill>
                <a:srgbClr val="C00000"/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But </a:t>
            </a:r>
            <a:r>
              <a:rPr lang="en-IN" sz="2400" b="1" dirty="0">
                <a:solidFill>
                  <a:srgbClr val="0070C0"/>
                </a:solidFill>
              </a:rPr>
              <a:t>for this </a:t>
            </a:r>
            <a:r>
              <a:rPr lang="en-IN" sz="2400" dirty="0"/>
              <a:t>we </a:t>
            </a:r>
            <a:r>
              <a:rPr lang="en-IN" sz="2400" b="1" dirty="0">
                <a:solidFill>
                  <a:srgbClr val="7030A0"/>
                </a:solidFill>
              </a:rPr>
              <a:t>must have received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privilege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rgbClr val="002060"/>
                </a:solidFill>
              </a:rPr>
              <a:t>pass it on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others</a:t>
            </a:r>
            <a:r>
              <a:rPr lang="en-IN" sz="2400" dirty="0"/>
              <a:t> through </a:t>
            </a:r>
            <a:r>
              <a:rPr lang="en-IN" sz="2400" b="1" dirty="0">
                <a:solidFill>
                  <a:srgbClr val="C00000"/>
                </a:solidFill>
              </a:rPr>
              <a:t>WITH GRANT OPTION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Extending Privilege To Others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2060"/>
                </a:solidFill>
              </a:rPr>
              <a:t>following SQL statement </a:t>
            </a:r>
            <a:r>
              <a:rPr lang="en-IN" sz="2400" b="1" dirty="0">
                <a:solidFill>
                  <a:srgbClr val="00B050"/>
                </a:solidFill>
              </a:rPr>
              <a:t>grants</a:t>
            </a:r>
            <a:r>
              <a:rPr lang="en-IN" sz="2400" dirty="0"/>
              <a:t> all </a:t>
            </a:r>
            <a:r>
              <a:rPr lang="en-IN" sz="2400" b="1" dirty="0">
                <a:solidFill>
                  <a:srgbClr val="0070C0"/>
                </a:solidFill>
              </a:rPr>
              <a:t>object privileges </a:t>
            </a:r>
            <a:r>
              <a:rPr lang="en-IN" sz="2400" dirty="0"/>
              <a:t>on the </a:t>
            </a:r>
            <a:r>
              <a:rPr lang="en-IN" sz="2400" b="1" dirty="0">
                <a:solidFill>
                  <a:srgbClr val="C00000"/>
                </a:solidFill>
              </a:rPr>
              <a:t>EMP</a:t>
            </a:r>
            <a:r>
              <a:rPr lang="en-IN" sz="2400" dirty="0"/>
              <a:t> table to the </a:t>
            </a:r>
            <a:r>
              <a:rPr lang="en-IN" sz="2400" b="1" dirty="0">
                <a:solidFill>
                  <a:srgbClr val="002060"/>
                </a:solidFill>
              </a:rPr>
              <a:t>INDIAN</a:t>
            </a:r>
            <a:r>
              <a:rPr lang="en-IN" sz="2400" dirty="0"/>
              <a:t> user. </a:t>
            </a:r>
          </a:p>
          <a:p>
            <a:endParaRPr lang="en-IN" sz="2400" dirty="0"/>
          </a:p>
          <a:p>
            <a:r>
              <a:rPr lang="en-IN" sz="2400" dirty="0"/>
              <a:t>It </a:t>
            </a:r>
            <a:r>
              <a:rPr lang="en-IN" sz="2400" b="1" dirty="0">
                <a:solidFill>
                  <a:srgbClr val="C00000"/>
                </a:solidFill>
              </a:rPr>
              <a:t>also passes </a:t>
            </a:r>
            <a:r>
              <a:rPr lang="en-IN" sz="2400" dirty="0"/>
              <a:t>to the </a:t>
            </a:r>
            <a:r>
              <a:rPr lang="en-IN" sz="2400" b="1" dirty="0">
                <a:solidFill>
                  <a:srgbClr val="002060"/>
                </a:solidFill>
              </a:rPr>
              <a:t>INDIAN</a:t>
            </a:r>
            <a:r>
              <a:rPr lang="en-IN" sz="2400" dirty="0"/>
              <a:t> user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ability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rgbClr val="00B050"/>
                </a:solidFill>
              </a:rPr>
              <a:t>grant</a:t>
            </a:r>
            <a:r>
              <a:rPr lang="en-IN" sz="2400" dirty="0"/>
              <a:t> these </a:t>
            </a:r>
            <a:r>
              <a:rPr lang="en-IN" sz="2400" b="1" dirty="0">
                <a:solidFill>
                  <a:srgbClr val="0070C0"/>
                </a:solidFill>
              </a:rPr>
              <a:t>privileges</a:t>
            </a:r>
            <a:r>
              <a:rPr lang="en-IN" sz="2400" dirty="0"/>
              <a:t> to yet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other users</a:t>
            </a:r>
            <a:r>
              <a:rPr lang="en-IN" sz="2400" dirty="0"/>
              <a:t>, using the </a:t>
            </a:r>
            <a:r>
              <a:rPr lang="en-IN" sz="2400" b="1" dirty="0">
                <a:solidFill>
                  <a:srgbClr val="7030A0"/>
                </a:solidFill>
              </a:rPr>
              <a:t>WITH GRANT OPTION</a:t>
            </a:r>
            <a:r>
              <a:rPr lang="en-IN" sz="2400" dirty="0"/>
              <a:t>. </a:t>
            </a:r>
          </a:p>
          <a:p>
            <a:endParaRPr lang="en-IN" sz="24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GRANT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ALL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C00000"/>
                </a:solidFill>
              </a:rPr>
              <a:t>ON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EMP </a:t>
            </a:r>
            <a:r>
              <a:rPr lang="en-IN" sz="2400" b="1" dirty="0">
                <a:solidFill>
                  <a:srgbClr val="C00000"/>
                </a:solidFill>
              </a:rPr>
              <a:t>TO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2060"/>
                </a:solidFill>
              </a:rPr>
              <a:t>INDIAN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C00000"/>
                </a:solidFill>
              </a:rPr>
              <a:t>WITH GRANT OPTION</a:t>
            </a:r>
          </a:p>
          <a:p>
            <a:endParaRPr lang="en-IN" sz="2400" dirty="0"/>
          </a:p>
          <a:p>
            <a:r>
              <a:rPr lang="en-IN" sz="2400" dirty="0"/>
              <a:t>Here, </a:t>
            </a:r>
            <a:r>
              <a:rPr lang="en-IN" sz="2400" b="1" dirty="0">
                <a:solidFill>
                  <a:srgbClr val="002060"/>
                </a:solidFill>
              </a:rPr>
              <a:t>INDIAN</a:t>
            </a:r>
            <a:r>
              <a:rPr lang="en-IN" sz="2400" dirty="0"/>
              <a:t> is the </a:t>
            </a:r>
            <a:r>
              <a:rPr lang="en-IN" sz="2400" b="1" dirty="0">
                <a:solidFill>
                  <a:srgbClr val="0070C0"/>
                </a:solidFill>
              </a:rPr>
              <a:t>grantee</a:t>
            </a:r>
            <a:r>
              <a:rPr lang="en-IN" sz="2400" dirty="0"/>
              <a:t> but can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become</a:t>
            </a:r>
            <a:r>
              <a:rPr lang="en-IN" sz="2400" dirty="0"/>
              <a:t> a </a:t>
            </a:r>
            <a:r>
              <a:rPr lang="en-IN" sz="2400" b="1" dirty="0">
                <a:solidFill>
                  <a:srgbClr val="0070C0"/>
                </a:solidFill>
              </a:rPr>
              <a:t>grantor</a:t>
            </a:r>
            <a:r>
              <a:rPr lang="en-IN" sz="2400" dirty="0"/>
              <a:t> if the </a:t>
            </a:r>
            <a:r>
              <a:rPr lang="en-IN" sz="2400" b="1" dirty="0">
                <a:solidFill>
                  <a:srgbClr val="7030A0"/>
                </a:solidFill>
              </a:rPr>
              <a:t>privilege </a:t>
            </a:r>
            <a:r>
              <a:rPr lang="en-IN" sz="2400" dirty="0"/>
              <a:t>is </a:t>
            </a:r>
            <a:r>
              <a:rPr lang="en-IN" sz="2400" b="1" dirty="0">
                <a:solidFill>
                  <a:srgbClr val="C00000"/>
                </a:solidFill>
              </a:rPr>
              <a:t>passed on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002060"/>
                </a:solidFill>
              </a:rPr>
              <a:t>another user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Extending Privilege To Others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To </a:t>
            </a:r>
            <a:r>
              <a:rPr lang="en-IN" sz="2400" b="1" dirty="0">
                <a:solidFill>
                  <a:srgbClr val="00B050"/>
                </a:solidFill>
              </a:rPr>
              <a:t>allow users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0070C0"/>
                </a:solidFill>
              </a:rPr>
              <a:t>pass on </a:t>
            </a:r>
            <a:r>
              <a:rPr lang="en-IN" sz="2400" b="1" dirty="0">
                <a:solidFill>
                  <a:srgbClr val="002060"/>
                </a:solidFill>
              </a:rPr>
              <a:t>SYSTEM PRIVILEGES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C00000"/>
                </a:solidFill>
              </a:rPr>
              <a:t>other users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7030A0"/>
                </a:solidFill>
              </a:rPr>
              <a:t>we must have been granted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002060"/>
                </a:solidFill>
              </a:rPr>
              <a:t>SYSTEM PRIVILEGE </a:t>
            </a:r>
            <a:r>
              <a:rPr lang="en-IN" sz="2400" dirty="0"/>
              <a:t>with </a:t>
            </a:r>
            <a:r>
              <a:rPr lang="en-IN" sz="2400" b="1" dirty="0" err="1">
                <a:solidFill>
                  <a:srgbClr val="C00000"/>
                </a:solidFill>
              </a:rPr>
              <a:t>WITH</a:t>
            </a:r>
            <a:r>
              <a:rPr lang="en-IN" sz="2400" b="1" dirty="0">
                <a:solidFill>
                  <a:srgbClr val="C00000"/>
                </a:solidFill>
              </a:rPr>
              <a:t> ADMIN OPTION </a:t>
            </a:r>
            <a:r>
              <a:rPr lang="en-IN" sz="2400" dirty="0"/>
              <a:t>or </a:t>
            </a:r>
            <a:r>
              <a:rPr lang="en-IN" sz="2400" b="1" dirty="0">
                <a:solidFill>
                  <a:srgbClr val="7030A0"/>
                </a:solidFill>
              </a:rPr>
              <a:t>have been granted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GRANT ANY PRIVILEGE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2060"/>
                </a:solidFill>
              </a:rPr>
              <a:t>SYSTEM PRIVILEGE. </a:t>
            </a:r>
          </a:p>
          <a:p>
            <a:endParaRPr lang="en-IN" sz="2400" dirty="0"/>
          </a:p>
          <a:p>
            <a:r>
              <a:rPr lang="en-IN" sz="2400" dirty="0"/>
              <a:t>For example, after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r>
              <a:rPr lang="en-IN" sz="2400" dirty="0"/>
              <a:t> of the </a:t>
            </a:r>
            <a:r>
              <a:rPr lang="en-IN" sz="2400" b="1" dirty="0">
                <a:solidFill>
                  <a:srgbClr val="0070C0"/>
                </a:solidFill>
              </a:rPr>
              <a:t>following statement</a:t>
            </a:r>
            <a:r>
              <a:rPr lang="en-IN" sz="2400" dirty="0"/>
              <a:t>, the user </a:t>
            </a:r>
            <a:r>
              <a:rPr lang="en-IN" sz="2400" b="1" dirty="0">
                <a:solidFill>
                  <a:srgbClr val="002060"/>
                </a:solidFill>
              </a:rPr>
              <a:t>INDIAN</a:t>
            </a:r>
            <a:r>
              <a:rPr lang="en-IN" sz="2400" dirty="0"/>
              <a:t> can grant the </a:t>
            </a:r>
            <a:r>
              <a:rPr lang="en-IN" sz="2400" b="1" dirty="0">
                <a:solidFill>
                  <a:srgbClr val="C00000"/>
                </a:solidFill>
              </a:rPr>
              <a:t>CREATE SESSION </a:t>
            </a:r>
            <a:r>
              <a:rPr lang="en-IN" sz="2400" b="1" dirty="0">
                <a:solidFill>
                  <a:srgbClr val="002060"/>
                </a:solidFill>
              </a:rPr>
              <a:t>SYSTEM PRIVILEGE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C00000"/>
                </a:solidFill>
              </a:rPr>
              <a:t>other users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GRANT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7030A0"/>
                </a:solidFill>
              </a:rPr>
              <a:t>CREATE SESSION </a:t>
            </a:r>
            <a:r>
              <a:rPr lang="en-IN" sz="2400" b="1" dirty="0">
                <a:solidFill>
                  <a:srgbClr val="C00000"/>
                </a:solidFill>
              </a:rPr>
              <a:t>TO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2060"/>
                </a:solidFill>
              </a:rPr>
              <a:t>INDIAN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C00000"/>
                </a:solidFill>
              </a:rPr>
              <a:t>WITH ADMIN OPTION</a:t>
            </a:r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REVOKE Command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Privileges</a:t>
            </a:r>
            <a:r>
              <a:rPr lang="en-IN" sz="2400" dirty="0"/>
              <a:t> can be </a:t>
            </a:r>
            <a:r>
              <a:rPr lang="en-IN" sz="2400" b="1" dirty="0">
                <a:solidFill>
                  <a:srgbClr val="C00000"/>
                </a:solidFill>
              </a:rPr>
              <a:t>taken away </a:t>
            </a:r>
            <a:r>
              <a:rPr lang="en-IN" sz="2400" dirty="0"/>
              <a:t>with the </a:t>
            </a:r>
            <a:r>
              <a:rPr lang="en-IN" sz="2400" b="1" dirty="0">
                <a:solidFill>
                  <a:srgbClr val="7030A0"/>
                </a:solidFill>
              </a:rPr>
              <a:t>REVOKE</a:t>
            </a:r>
            <a:r>
              <a:rPr lang="en-IN" sz="2400" dirty="0"/>
              <a:t> command.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syntax</a:t>
            </a:r>
            <a:r>
              <a:rPr lang="en-IN" sz="2400" dirty="0"/>
              <a:t> for </a:t>
            </a:r>
            <a:r>
              <a:rPr lang="en-IN" sz="2400" b="1" dirty="0">
                <a:solidFill>
                  <a:srgbClr val="7030A0"/>
                </a:solidFill>
              </a:rPr>
              <a:t>revoking system privileges </a:t>
            </a:r>
            <a:r>
              <a:rPr lang="en-IN" sz="2400" dirty="0"/>
              <a:t>is as </a:t>
            </a:r>
            <a:r>
              <a:rPr lang="en-IN" sz="2400" b="1" dirty="0">
                <a:solidFill>
                  <a:srgbClr val="00B050"/>
                </a:solidFill>
              </a:rPr>
              <a:t>follows</a:t>
            </a:r>
            <a:r>
              <a:rPr lang="en-IN" sz="2400" dirty="0"/>
              <a:t>:</a:t>
            </a:r>
          </a:p>
          <a:p>
            <a:endParaRPr lang="en-US" sz="2400" dirty="0"/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REVOKE </a:t>
            </a:r>
            <a:r>
              <a:rPr lang="en-US" sz="2400" b="1" dirty="0">
                <a:solidFill>
                  <a:srgbClr val="002060"/>
                </a:solidFill>
              </a:rPr>
              <a:t>&lt;</a:t>
            </a:r>
            <a:r>
              <a:rPr lang="en-US" sz="2400" b="1" dirty="0" err="1">
                <a:solidFill>
                  <a:srgbClr val="002060"/>
                </a:solidFill>
              </a:rPr>
              <a:t>list_of_privileges</a:t>
            </a:r>
            <a:r>
              <a:rPr lang="en-US" sz="2400" b="1" dirty="0">
                <a:solidFill>
                  <a:srgbClr val="002060"/>
                </a:solidFill>
              </a:rPr>
              <a:t>&gt;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sz="2400" b="1" dirty="0">
                <a:solidFill>
                  <a:srgbClr val="002060"/>
                </a:solidFill>
              </a:rPr>
              <a:t>&lt;</a:t>
            </a:r>
            <a:r>
              <a:rPr lang="en-US" sz="2400" b="1" dirty="0" err="1">
                <a:solidFill>
                  <a:srgbClr val="002060"/>
                </a:solidFill>
              </a:rPr>
              <a:t>user_name</a:t>
            </a:r>
            <a:r>
              <a:rPr lang="en-US" sz="2400" b="1" dirty="0">
                <a:solidFill>
                  <a:srgbClr val="002060"/>
                </a:solidFill>
              </a:rPr>
              <a:t>&gt;;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7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Understanding Privileges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System Privileges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Object Privileges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7030A0"/>
                </a:solidFill>
                <a:latin typeface="Corbel" pitchFamily="34" charset="0"/>
              </a:rPr>
              <a:t>Grant Command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2060"/>
                </a:solidFill>
                <a:latin typeface="Corbel" pitchFamily="34" charset="0"/>
              </a:rPr>
              <a:t>Revoke Command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Roles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>
                <a:solidFill>
                  <a:srgbClr val="C00000"/>
                </a:solidFill>
                <a:latin typeface="Corbel" pitchFamily="34" charset="0"/>
              </a:rPr>
              <a:t>Removing Roles</a:t>
            </a:r>
            <a:endParaRPr lang="en-US" sz="2900" b="1" dirty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REVOKE Command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following statement </a:t>
            </a:r>
            <a:r>
              <a:rPr lang="en-IN" sz="2400" b="1" dirty="0">
                <a:solidFill>
                  <a:srgbClr val="0070C0"/>
                </a:solidFill>
              </a:rPr>
              <a:t>revokes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7030A0"/>
                </a:solidFill>
              </a:rPr>
              <a:t>CREATE SESSION </a:t>
            </a:r>
            <a:r>
              <a:rPr lang="en-IN" sz="2400" b="1" dirty="0">
                <a:solidFill>
                  <a:srgbClr val="C00000"/>
                </a:solidFill>
              </a:rPr>
              <a:t>SYSTEM PRIVILEGE </a:t>
            </a:r>
            <a:r>
              <a:rPr lang="en-IN" sz="2400" dirty="0"/>
              <a:t>from the </a:t>
            </a:r>
            <a:r>
              <a:rPr lang="en-IN" sz="2400" b="1" dirty="0">
                <a:solidFill>
                  <a:srgbClr val="002060"/>
                </a:solidFill>
              </a:rPr>
              <a:t>INDIAN</a:t>
            </a:r>
            <a:r>
              <a:rPr lang="en-IN" sz="2400" dirty="0"/>
              <a:t> user. </a:t>
            </a:r>
          </a:p>
          <a:p>
            <a:endParaRPr lang="en-IN" sz="2400" dirty="0"/>
          </a:p>
          <a:p>
            <a:pPr>
              <a:buNone/>
            </a:pPr>
            <a:endParaRPr lang="en-IN" sz="2400" dirty="0"/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REVOKE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7030A0"/>
                </a:solidFill>
              </a:rPr>
              <a:t>CREATE SESSION </a:t>
            </a:r>
            <a:r>
              <a:rPr lang="en-IN" sz="2400" b="1" dirty="0">
                <a:solidFill>
                  <a:srgbClr val="C00000"/>
                </a:solidFill>
              </a:rPr>
              <a:t>FROM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2060"/>
                </a:solidFill>
              </a:rPr>
              <a:t>INDIAN</a:t>
            </a:r>
            <a:r>
              <a:rPr lang="en-IN" sz="2400" dirty="0"/>
              <a:t>;</a:t>
            </a:r>
          </a:p>
          <a:p>
            <a:pPr>
              <a:buNone/>
            </a:pPr>
            <a:r>
              <a:rPr lang="en-IN" sz="2400" dirty="0"/>
              <a:t> </a:t>
            </a:r>
          </a:p>
          <a:p>
            <a:endParaRPr lang="en-US" sz="2400" dirty="0"/>
          </a:p>
          <a:p>
            <a:endParaRPr lang="en-IN" sz="2400" dirty="0"/>
          </a:p>
          <a:p>
            <a:r>
              <a:rPr lang="en-IN" sz="2400" dirty="0"/>
              <a:t>This </a:t>
            </a:r>
            <a:r>
              <a:rPr lang="en-IN" sz="2400" b="1" dirty="0">
                <a:solidFill>
                  <a:srgbClr val="0070C0"/>
                </a:solidFill>
              </a:rPr>
              <a:t>prohibits</a:t>
            </a:r>
            <a:r>
              <a:rPr lang="en-IN" sz="2400" dirty="0"/>
              <a:t>  the </a:t>
            </a:r>
            <a:r>
              <a:rPr lang="en-IN" sz="2400" b="1" dirty="0">
                <a:solidFill>
                  <a:srgbClr val="002060"/>
                </a:solidFill>
              </a:rPr>
              <a:t>INDIAN</a:t>
            </a:r>
            <a:r>
              <a:rPr lang="en-IN" sz="2400" dirty="0"/>
              <a:t> user from </a:t>
            </a:r>
            <a:r>
              <a:rPr lang="en-IN" sz="2400" b="1" dirty="0">
                <a:solidFill>
                  <a:srgbClr val="7030A0"/>
                </a:solidFill>
              </a:rPr>
              <a:t>establishing a session </a:t>
            </a:r>
            <a:r>
              <a:rPr lang="en-IN" sz="2400" dirty="0"/>
              <a:t>to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database</a:t>
            </a:r>
            <a:r>
              <a:rPr lang="en-IN" sz="2400" dirty="0"/>
              <a:t>.</a:t>
            </a:r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REVOKE Command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Object privileges </a:t>
            </a:r>
            <a:r>
              <a:rPr lang="en-IN" sz="2400" dirty="0"/>
              <a:t>can also be </a:t>
            </a:r>
            <a:r>
              <a:rPr lang="en-IN" sz="2400" b="1" dirty="0">
                <a:solidFill>
                  <a:srgbClr val="002060"/>
                </a:solidFill>
              </a:rPr>
              <a:t>taken away </a:t>
            </a:r>
            <a:r>
              <a:rPr lang="en-IN" sz="2400" dirty="0"/>
              <a:t>with the </a:t>
            </a:r>
            <a:r>
              <a:rPr lang="en-IN" sz="2400" b="1" dirty="0">
                <a:solidFill>
                  <a:srgbClr val="C00000"/>
                </a:solidFill>
              </a:rPr>
              <a:t>REVOKE </a:t>
            </a:r>
            <a:r>
              <a:rPr lang="en-IN" sz="2400" dirty="0"/>
              <a:t>command.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syntax</a:t>
            </a:r>
            <a:r>
              <a:rPr lang="en-IN" sz="2400" dirty="0"/>
              <a:t> for </a:t>
            </a:r>
            <a:r>
              <a:rPr lang="en-IN" sz="2400" b="1" dirty="0">
                <a:solidFill>
                  <a:srgbClr val="0070C0"/>
                </a:solidFill>
              </a:rPr>
              <a:t>revoking object privileges </a:t>
            </a:r>
            <a:r>
              <a:rPr lang="en-IN" sz="2400" dirty="0"/>
              <a:t>is as </a:t>
            </a:r>
            <a:r>
              <a:rPr lang="en-IN" sz="2400" b="1" dirty="0">
                <a:solidFill>
                  <a:srgbClr val="7030A0"/>
                </a:solidFill>
              </a:rPr>
              <a:t>follows</a:t>
            </a:r>
            <a:r>
              <a:rPr lang="en-IN" sz="2400" dirty="0"/>
              <a:t>:</a:t>
            </a:r>
          </a:p>
          <a:p>
            <a:endParaRPr lang="en-US" sz="2400" dirty="0"/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REVOKE </a:t>
            </a:r>
            <a:r>
              <a:rPr lang="en-US" sz="2400" b="1" dirty="0">
                <a:solidFill>
                  <a:srgbClr val="002060"/>
                </a:solidFill>
              </a:rPr>
              <a:t>&lt;</a:t>
            </a:r>
            <a:r>
              <a:rPr lang="en-US" sz="2400" b="1" dirty="0" err="1">
                <a:solidFill>
                  <a:srgbClr val="002060"/>
                </a:solidFill>
              </a:rPr>
              <a:t>list_of_privileges</a:t>
            </a:r>
            <a:r>
              <a:rPr lang="en-US" sz="2400" b="1" dirty="0">
                <a:solidFill>
                  <a:srgbClr val="002060"/>
                </a:solidFill>
              </a:rPr>
              <a:t>&gt; 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en-US" sz="2400" b="1" dirty="0">
                <a:solidFill>
                  <a:srgbClr val="002060"/>
                </a:solidFill>
              </a:rPr>
              <a:t> &lt;</a:t>
            </a:r>
            <a:r>
              <a:rPr lang="en-US" sz="2400" b="1" dirty="0" err="1">
                <a:solidFill>
                  <a:srgbClr val="002060"/>
                </a:solidFill>
              </a:rPr>
              <a:t>resource_name</a:t>
            </a:r>
            <a:r>
              <a:rPr lang="en-US" sz="2400" b="1" dirty="0">
                <a:solidFill>
                  <a:srgbClr val="002060"/>
                </a:solidFill>
              </a:rPr>
              <a:t>&gt;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sz="2400" b="1" dirty="0">
                <a:solidFill>
                  <a:srgbClr val="002060"/>
                </a:solidFill>
              </a:rPr>
              <a:t>&lt;</a:t>
            </a:r>
            <a:r>
              <a:rPr lang="en-US" sz="2400" b="1" dirty="0" err="1">
                <a:solidFill>
                  <a:srgbClr val="002060"/>
                </a:solidFill>
              </a:rPr>
              <a:t>user_name</a:t>
            </a:r>
            <a:r>
              <a:rPr lang="en-US" sz="2400" b="1" dirty="0">
                <a:solidFill>
                  <a:srgbClr val="002060"/>
                </a:solidFill>
              </a:rPr>
              <a:t>&gt;;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REVOKE Command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</a:t>
            </a:r>
            <a:r>
              <a:rPr lang="en-IN" sz="2400" b="1" dirty="0">
                <a:solidFill>
                  <a:srgbClr val="0070C0"/>
                </a:solidFill>
              </a:rPr>
              <a:t> following statement </a:t>
            </a:r>
            <a:r>
              <a:rPr lang="en-IN" sz="2400" b="1" dirty="0">
                <a:solidFill>
                  <a:srgbClr val="C00000"/>
                </a:solidFill>
              </a:rPr>
              <a:t>revokes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7030A0"/>
                </a:solidFill>
              </a:rPr>
              <a:t>UPDATE </a:t>
            </a:r>
            <a:r>
              <a:rPr lang="en-IN" sz="2400" dirty="0"/>
              <a:t>privilege on </a:t>
            </a:r>
            <a:r>
              <a:rPr lang="en-IN" sz="2400" b="1" dirty="0">
                <a:solidFill>
                  <a:srgbClr val="0070C0"/>
                </a:solidFill>
              </a:rPr>
              <a:t>EMP</a:t>
            </a:r>
            <a:r>
              <a:rPr lang="en-IN" sz="2400" dirty="0"/>
              <a:t> from the </a:t>
            </a:r>
            <a:r>
              <a:rPr lang="en-IN" sz="2400" b="1" dirty="0">
                <a:solidFill>
                  <a:srgbClr val="002060"/>
                </a:solidFill>
              </a:rPr>
              <a:t>INDIAN</a:t>
            </a:r>
            <a:r>
              <a:rPr lang="en-IN" sz="2400" dirty="0"/>
              <a:t> user. </a:t>
            </a:r>
          </a:p>
          <a:p>
            <a:endParaRPr lang="en-IN" sz="2400" dirty="0"/>
          </a:p>
          <a:p>
            <a:pPr>
              <a:buNone/>
            </a:pPr>
            <a:endParaRPr lang="en-IN" sz="2400" dirty="0"/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REVOKE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7030A0"/>
                </a:solidFill>
              </a:rPr>
              <a:t>UPDATE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C00000"/>
                </a:solidFill>
              </a:rPr>
              <a:t>ON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EMP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C00000"/>
                </a:solidFill>
              </a:rPr>
              <a:t>FROM </a:t>
            </a:r>
            <a:r>
              <a:rPr lang="en-IN" sz="2400" b="1" dirty="0">
                <a:solidFill>
                  <a:srgbClr val="002060"/>
                </a:solidFill>
              </a:rPr>
              <a:t>INDIAN</a:t>
            </a:r>
            <a:r>
              <a:rPr lang="en-IN" sz="2400" dirty="0"/>
              <a:t>;</a:t>
            </a:r>
          </a:p>
          <a:p>
            <a:pPr>
              <a:buNone/>
            </a:pPr>
            <a:r>
              <a:rPr lang="en-IN" sz="2400" dirty="0"/>
              <a:t> </a:t>
            </a:r>
          </a:p>
          <a:p>
            <a:endParaRPr lang="en-US" sz="2400" dirty="0"/>
          </a:p>
          <a:p>
            <a:endParaRPr lang="en-IN" sz="2400" dirty="0"/>
          </a:p>
          <a:p>
            <a:r>
              <a:rPr lang="en-IN" sz="2400" dirty="0"/>
              <a:t>This </a:t>
            </a:r>
            <a:r>
              <a:rPr lang="en-IN" sz="2400" b="1" dirty="0">
                <a:solidFill>
                  <a:srgbClr val="00B050"/>
                </a:solidFill>
              </a:rPr>
              <a:t>prohibits</a:t>
            </a:r>
            <a:r>
              <a:rPr lang="en-IN" sz="2400" dirty="0"/>
              <a:t>  the </a:t>
            </a:r>
            <a:r>
              <a:rPr lang="en-IN" sz="2400" b="1" dirty="0">
                <a:solidFill>
                  <a:srgbClr val="002060"/>
                </a:solidFill>
              </a:rPr>
              <a:t>INDIAN</a:t>
            </a:r>
            <a:r>
              <a:rPr lang="en-IN" sz="2400" dirty="0"/>
              <a:t> user from </a:t>
            </a:r>
            <a:r>
              <a:rPr lang="en-IN" sz="2400" b="1" dirty="0">
                <a:solidFill>
                  <a:srgbClr val="C00000"/>
                </a:solidFill>
              </a:rPr>
              <a:t>updating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70C0"/>
                </a:solidFill>
              </a:rPr>
              <a:t>EMP </a:t>
            </a:r>
            <a:r>
              <a:rPr lang="en-IN" sz="2400" dirty="0"/>
              <a:t>table.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An Important Point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Object privileges </a:t>
            </a:r>
            <a:r>
              <a:rPr lang="en-IN" sz="2400" dirty="0"/>
              <a:t>granted using </a:t>
            </a:r>
            <a:r>
              <a:rPr lang="en-IN" sz="2400" b="1" dirty="0">
                <a:solidFill>
                  <a:srgbClr val="C00000"/>
                </a:solidFill>
              </a:rPr>
              <a:t>the WITH GRANT OPTION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chemeClr val="accent1"/>
                </a:solidFill>
              </a:rPr>
              <a:t>revoked</a:t>
            </a:r>
            <a:r>
              <a:rPr lang="en-IN" sz="2400" dirty="0"/>
              <a:t> if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grantor’s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object privilege </a:t>
            </a:r>
            <a:r>
              <a:rPr lang="en-IN" sz="2400" dirty="0"/>
              <a:t>is </a:t>
            </a:r>
            <a:r>
              <a:rPr lang="en-IN" sz="2400" b="1" dirty="0">
                <a:solidFill>
                  <a:srgbClr val="7030A0"/>
                </a:solidFill>
              </a:rPr>
              <a:t>revoked.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For example, assume that </a:t>
            </a:r>
            <a:r>
              <a:rPr lang="en-IN" sz="2400" b="1" dirty="0">
                <a:solidFill>
                  <a:srgbClr val="C00000"/>
                </a:solidFill>
              </a:rPr>
              <a:t>USER1</a:t>
            </a:r>
            <a:r>
              <a:rPr lang="en-IN" sz="2400" dirty="0"/>
              <a:t> is </a:t>
            </a:r>
            <a:r>
              <a:rPr lang="en-IN" sz="2400" b="1" dirty="0">
                <a:solidFill>
                  <a:srgbClr val="00B050"/>
                </a:solidFill>
              </a:rPr>
              <a:t>granted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7030A0"/>
                </a:solidFill>
              </a:rPr>
              <a:t>SELECT</a:t>
            </a:r>
            <a:r>
              <a:rPr lang="en-IN" sz="2400" dirty="0"/>
              <a:t> privilege on the </a:t>
            </a:r>
            <a:r>
              <a:rPr lang="en-IN" sz="2400" b="1" dirty="0">
                <a:solidFill>
                  <a:srgbClr val="0070C0"/>
                </a:solidFill>
              </a:rPr>
              <a:t>EMP</a:t>
            </a:r>
            <a:r>
              <a:rPr lang="en-IN" sz="2400" dirty="0"/>
              <a:t> table, using the </a:t>
            </a:r>
            <a:r>
              <a:rPr lang="en-IN" sz="2400" b="1" dirty="0">
                <a:solidFill>
                  <a:srgbClr val="C00000"/>
                </a:solidFill>
              </a:rPr>
              <a:t>WITH GRANT OPTION</a:t>
            </a:r>
            <a:r>
              <a:rPr lang="en-IN" sz="2400" dirty="0"/>
              <a:t>, and he </a:t>
            </a:r>
            <a:r>
              <a:rPr lang="en-IN" sz="2400" b="1" dirty="0">
                <a:solidFill>
                  <a:srgbClr val="00B050"/>
                </a:solidFill>
              </a:rPr>
              <a:t>grants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7030A0"/>
                </a:solidFill>
              </a:rPr>
              <a:t>same privilege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C00000"/>
                </a:solidFill>
              </a:rPr>
              <a:t>USER2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If the </a:t>
            </a:r>
            <a:r>
              <a:rPr lang="en-IN" sz="2400" b="1" dirty="0">
                <a:solidFill>
                  <a:srgbClr val="7030A0"/>
                </a:solidFill>
              </a:rPr>
              <a:t>SELECT</a:t>
            </a:r>
            <a:r>
              <a:rPr lang="en-IN" sz="2400" dirty="0"/>
              <a:t> privilege is </a:t>
            </a:r>
            <a:r>
              <a:rPr lang="en-IN" sz="2400" b="1" dirty="0">
                <a:solidFill>
                  <a:schemeClr val="accent1"/>
                </a:solidFill>
              </a:rPr>
              <a:t>revoked</a:t>
            </a:r>
            <a:r>
              <a:rPr lang="en-IN" sz="2400" dirty="0"/>
              <a:t> from </a:t>
            </a:r>
            <a:r>
              <a:rPr lang="en-IN" sz="2400" b="1" dirty="0">
                <a:solidFill>
                  <a:srgbClr val="C00000"/>
                </a:solidFill>
              </a:rPr>
              <a:t>USER1</a:t>
            </a:r>
            <a:r>
              <a:rPr lang="en-IN" sz="2400" dirty="0"/>
              <a:t>, then the </a:t>
            </a:r>
            <a:r>
              <a:rPr lang="en-IN" sz="2400" b="1" dirty="0">
                <a:solidFill>
                  <a:schemeClr val="accent1"/>
                </a:solidFill>
              </a:rPr>
              <a:t>revoke </a:t>
            </a:r>
            <a:r>
              <a:rPr lang="en-IN" sz="2400" b="1" dirty="0">
                <a:solidFill>
                  <a:srgbClr val="0070C0"/>
                </a:solidFill>
              </a:rPr>
              <a:t>cascades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rgbClr val="C00000"/>
                </a:solidFill>
              </a:rPr>
              <a:t>USER2</a:t>
            </a:r>
            <a:r>
              <a:rPr lang="en-IN" sz="240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Role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0070C0"/>
                </a:solidFill>
              </a:rPr>
              <a:t>role</a:t>
            </a:r>
            <a:r>
              <a:rPr lang="en-IN" sz="2400" dirty="0"/>
              <a:t> is </a:t>
            </a:r>
            <a:r>
              <a:rPr lang="en-IN" sz="2400" b="1" dirty="0">
                <a:solidFill>
                  <a:srgbClr val="7030A0"/>
                </a:solidFill>
              </a:rPr>
              <a:t>several privileges </a:t>
            </a:r>
            <a:r>
              <a:rPr lang="en-IN" sz="2400" b="1" dirty="0">
                <a:solidFill>
                  <a:srgbClr val="00B050"/>
                </a:solidFill>
              </a:rPr>
              <a:t>collected under </a:t>
            </a:r>
            <a:r>
              <a:rPr lang="en-IN" sz="2400" b="1" dirty="0">
                <a:solidFill>
                  <a:srgbClr val="C00000"/>
                </a:solidFill>
              </a:rPr>
              <a:t>one name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Using </a:t>
            </a:r>
            <a:r>
              <a:rPr lang="en-IN" sz="2400" b="1" dirty="0">
                <a:solidFill>
                  <a:srgbClr val="0070C0"/>
                </a:solidFill>
              </a:rPr>
              <a:t>roles</a:t>
            </a:r>
            <a:r>
              <a:rPr lang="en-IN" sz="2400" dirty="0"/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aids</a:t>
            </a:r>
            <a:r>
              <a:rPr lang="en-IN" sz="2400" dirty="0"/>
              <a:t> in </a:t>
            </a:r>
            <a:r>
              <a:rPr lang="en-IN" sz="2400" b="1" dirty="0">
                <a:solidFill>
                  <a:schemeClr val="accent1"/>
                </a:solidFill>
              </a:rPr>
              <a:t>administration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rgbClr val="7030A0"/>
                </a:solidFill>
              </a:rPr>
              <a:t>multiple privileges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002060"/>
                </a:solidFill>
              </a:rPr>
              <a:t>users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B050"/>
                </a:solidFill>
              </a:rPr>
              <a:t>Oracle </a:t>
            </a:r>
            <a:r>
              <a:rPr lang="en-IN" sz="2400" dirty="0"/>
              <a:t>includes </a:t>
            </a:r>
            <a:r>
              <a:rPr lang="en-IN" sz="2400" b="1" dirty="0">
                <a:solidFill>
                  <a:srgbClr val="0070C0"/>
                </a:solidFill>
              </a:rPr>
              <a:t>predefined roles</a:t>
            </a:r>
            <a:r>
              <a:rPr lang="en-IN" sz="2400" dirty="0"/>
              <a:t>; </a:t>
            </a:r>
            <a:r>
              <a:rPr lang="en-IN" sz="2400" b="1" dirty="0">
                <a:solidFill>
                  <a:srgbClr val="002060"/>
                </a:solidFill>
              </a:rPr>
              <a:t>three popular ones </a:t>
            </a:r>
            <a:r>
              <a:rPr lang="en-IN" sz="2400" dirty="0"/>
              <a:t>that </a:t>
            </a:r>
            <a:r>
              <a:rPr lang="en-IN" sz="2400" b="1" dirty="0">
                <a:solidFill>
                  <a:srgbClr val="7030A0"/>
                </a:solidFill>
              </a:rPr>
              <a:t>contain</a:t>
            </a:r>
            <a:r>
              <a:rPr lang="en-IN" sz="2400" dirty="0"/>
              <a:t> a </a:t>
            </a:r>
            <a:r>
              <a:rPr lang="en-IN" sz="2400" b="1" dirty="0">
                <a:solidFill>
                  <a:srgbClr val="C00000"/>
                </a:solidFill>
              </a:rPr>
              <a:t>number of different system privileges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rgbClr val="0070C0"/>
                </a:solidFill>
              </a:rPr>
              <a:t>CONNECT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0070C0"/>
                </a:solidFill>
              </a:rPr>
              <a:t>RESOURCE</a:t>
            </a:r>
            <a:r>
              <a:rPr lang="en-IN" sz="2400" dirty="0"/>
              <a:t>, and </a:t>
            </a:r>
            <a:r>
              <a:rPr lang="en-IN" sz="2400" b="1" dirty="0">
                <a:solidFill>
                  <a:srgbClr val="0070C0"/>
                </a:solidFill>
              </a:rPr>
              <a:t>DBA</a:t>
            </a:r>
            <a:r>
              <a:rPr lang="en-IN" sz="240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Role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CONNECT</a:t>
            </a:r>
            <a:r>
              <a:rPr lang="en-IN" sz="2400" dirty="0"/>
              <a:t> role contains the </a:t>
            </a:r>
            <a:r>
              <a:rPr lang="en-IN" sz="2400" b="1" dirty="0">
                <a:solidFill>
                  <a:srgbClr val="7030A0"/>
                </a:solidFill>
              </a:rPr>
              <a:t>CREATE SESSION </a:t>
            </a:r>
            <a:r>
              <a:rPr lang="en-IN" sz="2400" b="1" dirty="0">
                <a:solidFill>
                  <a:srgbClr val="002060"/>
                </a:solidFill>
              </a:rPr>
              <a:t>system privilege </a:t>
            </a:r>
            <a:r>
              <a:rPr lang="en-IN" sz="2400" dirty="0"/>
              <a:t>that </a:t>
            </a:r>
            <a:r>
              <a:rPr lang="en-IN" sz="2400" b="1" dirty="0">
                <a:solidFill>
                  <a:srgbClr val="00B050"/>
                </a:solidFill>
              </a:rPr>
              <a:t>allows</a:t>
            </a:r>
            <a:r>
              <a:rPr lang="en-IN" sz="2400" dirty="0"/>
              <a:t> a </a:t>
            </a:r>
            <a:r>
              <a:rPr lang="en-IN" sz="2400" b="1" dirty="0">
                <a:solidFill>
                  <a:srgbClr val="C00000"/>
                </a:solidFill>
              </a:rPr>
              <a:t>user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start a session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RESOURCE</a:t>
            </a:r>
            <a:r>
              <a:rPr lang="en-IN" sz="2400" dirty="0"/>
              <a:t> role </a:t>
            </a:r>
            <a:r>
              <a:rPr lang="en-IN" sz="2400" b="1" dirty="0">
                <a:solidFill>
                  <a:srgbClr val="00B050"/>
                </a:solidFill>
              </a:rPr>
              <a:t>allows</a:t>
            </a:r>
            <a:r>
              <a:rPr lang="en-IN" sz="2400" dirty="0"/>
              <a:t> a </a:t>
            </a:r>
            <a:r>
              <a:rPr lang="en-IN" sz="2400" b="1" dirty="0">
                <a:solidFill>
                  <a:srgbClr val="C00000"/>
                </a:solidFill>
              </a:rPr>
              <a:t>user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rgbClr val="7030A0"/>
                </a:solidFill>
              </a:rPr>
              <a:t>create tables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7030A0"/>
                </a:solidFill>
              </a:rPr>
              <a:t>indexes </a:t>
            </a:r>
            <a:r>
              <a:rPr lang="en-IN" sz="2400" dirty="0"/>
              <a:t>on any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tablespace</a:t>
            </a:r>
            <a:r>
              <a:rPr lang="en-IN" sz="2400" dirty="0"/>
              <a:t> as well as </a:t>
            </a:r>
            <a:r>
              <a:rPr lang="en-IN" sz="2400" b="1" dirty="0">
                <a:solidFill>
                  <a:schemeClr val="accent1"/>
                </a:solidFill>
              </a:rPr>
              <a:t>create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PL/SQL packages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0070C0"/>
                </a:solidFill>
              </a:rPr>
              <a:t>procedures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0070C0"/>
                </a:solidFill>
              </a:rPr>
              <a:t>functions</a:t>
            </a:r>
            <a:r>
              <a:rPr lang="en-IN" sz="2400" dirty="0"/>
              <a:t> etc.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DBA </a:t>
            </a:r>
            <a:r>
              <a:rPr lang="en-IN" sz="2400" dirty="0"/>
              <a:t>role </a:t>
            </a:r>
            <a:r>
              <a:rPr lang="en-IN" sz="2400" b="1" dirty="0">
                <a:solidFill>
                  <a:srgbClr val="00B050"/>
                </a:solidFill>
              </a:rPr>
              <a:t>includes</a:t>
            </a:r>
            <a:r>
              <a:rPr lang="en-IN" sz="2400" dirty="0"/>
              <a:t> all </a:t>
            </a:r>
            <a:r>
              <a:rPr lang="en-IN" sz="2400" b="1" dirty="0">
                <a:solidFill>
                  <a:srgbClr val="002060"/>
                </a:solidFill>
              </a:rPr>
              <a:t>system privileges</a:t>
            </a:r>
            <a:r>
              <a:rPr lang="en-IN" sz="2400" dirty="0"/>
              <a:t>. This </a:t>
            </a:r>
            <a:r>
              <a:rPr lang="en-IN" sz="2400" b="1" dirty="0">
                <a:solidFill>
                  <a:srgbClr val="0070C0"/>
                </a:solidFill>
              </a:rPr>
              <a:t>role</a:t>
            </a:r>
            <a:r>
              <a:rPr lang="en-IN" sz="2400" dirty="0"/>
              <a:t> 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usually granted</a:t>
            </a:r>
            <a:r>
              <a:rPr lang="en-IN" sz="2400" dirty="0"/>
              <a:t> to a </a:t>
            </a:r>
            <a:r>
              <a:rPr lang="en-IN" sz="2400" b="1" dirty="0">
                <a:solidFill>
                  <a:srgbClr val="C00000"/>
                </a:solidFill>
              </a:rPr>
              <a:t>user </a:t>
            </a:r>
            <a:r>
              <a:rPr lang="en-IN" sz="2400" dirty="0"/>
              <a:t>who </a:t>
            </a:r>
            <a:r>
              <a:rPr lang="en-IN" sz="2400" b="1" dirty="0">
                <a:solidFill>
                  <a:srgbClr val="7030A0"/>
                </a:solidFill>
              </a:rPr>
              <a:t>performs database administration </a:t>
            </a:r>
            <a:r>
              <a:rPr lang="en-IN" sz="2400" dirty="0"/>
              <a:t>tasks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Role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When a </a:t>
            </a:r>
            <a:r>
              <a:rPr lang="en-IN" sz="2400" b="1" dirty="0">
                <a:solidFill>
                  <a:srgbClr val="C00000"/>
                </a:solidFill>
              </a:rPr>
              <a:t>user</a:t>
            </a:r>
            <a:r>
              <a:rPr lang="en-IN" sz="2400" dirty="0"/>
              <a:t> is </a:t>
            </a:r>
            <a:r>
              <a:rPr lang="en-IN" sz="2400" b="1" dirty="0">
                <a:solidFill>
                  <a:srgbClr val="00B050"/>
                </a:solidFill>
              </a:rPr>
              <a:t>granted</a:t>
            </a:r>
            <a:r>
              <a:rPr lang="en-IN" sz="2400" dirty="0"/>
              <a:t> a </a:t>
            </a:r>
            <a:r>
              <a:rPr lang="en-IN" sz="2400" b="1" dirty="0">
                <a:solidFill>
                  <a:srgbClr val="0070C0"/>
                </a:solidFill>
              </a:rPr>
              <a:t>role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C00000"/>
                </a:solidFill>
              </a:rPr>
              <a:t>user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7030A0"/>
                </a:solidFill>
              </a:rPr>
              <a:t>acquires</a:t>
            </a:r>
            <a:r>
              <a:rPr lang="en-IN" sz="2400" dirty="0"/>
              <a:t> all the </a:t>
            </a:r>
            <a:r>
              <a:rPr lang="en-IN" sz="2400" b="1" dirty="0">
                <a:solidFill>
                  <a:srgbClr val="C00000"/>
                </a:solidFill>
              </a:rPr>
              <a:t>privileges</a:t>
            </a:r>
            <a:r>
              <a:rPr lang="en-IN" sz="2400" dirty="0"/>
              <a:t> defined </a:t>
            </a:r>
            <a:r>
              <a:rPr lang="en-IN" sz="2400" b="1" dirty="0">
                <a:solidFill>
                  <a:srgbClr val="7030A0"/>
                </a:solidFill>
              </a:rPr>
              <a:t>within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70C0"/>
                </a:solidFill>
              </a:rPr>
              <a:t>role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2060"/>
                </a:solidFill>
              </a:rPr>
              <a:t>following statement </a:t>
            </a:r>
            <a:r>
              <a:rPr lang="en-IN" sz="2400" dirty="0"/>
              <a:t>uses the </a:t>
            </a:r>
            <a:r>
              <a:rPr lang="en-IN" sz="2400" b="1" dirty="0">
                <a:solidFill>
                  <a:srgbClr val="C00000"/>
                </a:solidFill>
              </a:rPr>
              <a:t>two predefined Oracle roles </a:t>
            </a:r>
            <a:r>
              <a:rPr lang="en-IN" sz="2400" b="1" dirty="0">
                <a:solidFill>
                  <a:srgbClr val="0070C0"/>
                </a:solidFill>
              </a:rPr>
              <a:t>CONNECT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70C0"/>
                </a:solidFill>
              </a:rPr>
              <a:t>RESOURCE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rgbClr val="00B050"/>
                </a:solidFill>
              </a:rPr>
              <a:t>grant </a:t>
            </a:r>
            <a:r>
              <a:rPr lang="en-IN" sz="2400" dirty="0"/>
              <a:t>a </a:t>
            </a:r>
            <a:r>
              <a:rPr lang="en-IN" sz="2400" b="1" dirty="0">
                <a:solidFill>
                  <a:schemeClr val="accent1"/>
                </a:solidFill>
              </a:rPr>
              <a:t>number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002060"/>
                </a:solidFill>
              </a:rPr>
              <a:t>system privileges</a:t>
            </a:r>
            <a:r>
              <a:rPr lang="en-IN" sz="2400" dirty="0"/>
              <a:t> to the </a:t>
            </a:r>
            <a:r>
              <a:rPr lang="en-IN" sz="2400" b="1" dirty="0">
                <a:solidFill>
                  <a:srgbClr val="C00000"/>
                </a:solidFill>
              </a:rPr>
              <a:t>new user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GRANT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CONNECT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0070C0"/>
                </a:solidFill>
              </a:rPr>
              <a:t>RESOURCE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C00000"/>
                </a:solidFill>
              </a:rPr>
              <a:t>TO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2060"/>
                </a:solidFill>
              </a:rPr>
              <a:t>INDIAN</a:t>
            </a:r>
            <a:r>
              <a:rPr lang="en-IN" sz="2400" dirty="0"/>
              <a:t>;</a:t>
            </a: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User Defined Roles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In </a:t>
            </a:r>
            <a:r>
              <a:rPr lang="en-IN" sz="2400" b="1" dirty="0">
                <a:solidFill>
                  <a:srgbClr val="C00000"/>
                </a:solidFill>
              </a:rPr>
              <a:t>addition</a:t>
            </a:r>
            <a:r>
              <a:rPr lang="en-IN" sz="2400" dirty="0"/>
              <a:t> to using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Oracle’s predefined system privilege roles </a:t>
            </a:r>
            <a:r>
              <a:rPr lang="en-IN" sz="2400" dirty="0"/>
              <a:t>we can </a:t>
            </a:r>
            <a:r>
              <a:rPr lang="en-IN" sz="2400" b="1" dirty="0">
                <a:solidFill>
                  <a:srgbClr val="7030A0"/>
                </a:solidFill>
              </a:rPr>
              <a:t>create user-defined roles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00B050"/>
                </a:solidFill>
              </a:rPr>
              <a:t>customize</a:t>
            </a:r>
            <a:r>
              <a:rPr lang="en-IN" sz="2400" dirty="0"/>
              <a:t> a </a:t>
            </a:r>
            <a:r>
              <a:rPr lang="en-IN" sz="2400" b="1" dirty="0">
                <a:solidFill>
                  <a:srgbClr val="0070C0"/>
                </a:solidFill>
              </a:rPr>
              <a:t>grouping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002060"/>
                </a:solidFill>
              </a:rPr>
              <a:t>system</a:t>
            </a:r>
            <a:r>
              <a:rPr lang="en-IN" sz="2400" dirty="0"/>
              <a:t> and/or </a:t>
            </a:r>
            <a:r>
              <a:rPr lang="en-IN" sz="2400" b="1" dirty="0">
                <a:solidFill>
                  <a:srgbClr val="002060"/>
                </a:solidFill>
              </a:rPr>
              <a:t>object privileges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r>
              <a:rPr lang="en-IN" sz="2400" dirty="0"/>
              <a:t> There may be </a:t>
            </a:r>
            <a:r>
              <a:rPr lang="en-IN" sz="2400" b="1" dirty="0">
                <a:solidFill>
                  <a:srgbClr val="0070C0"/>
                </a:solidFill>
              </a:rPr>
              <a:t>different types of users </a:t>
            </a:r>
            <a:r>
              <a:rPr lang="en-IN" sz="2400" dirty="0"/>
              <a:t>for a </a:t>
            </a:r>
            <a:r>
              <a:rPr lang="en-IN" sz="2400" b="1" dirty="0">
                <a:solidFill>
                  <a:srgbClr val="C00000"/>
                </a:solidFill>
              </a:rPr>
              <a:t>given system</a:t>
            </a:r>
            <a:r>
              <a:rPr lang="en-IN" sz="2400" dirty="0"/>
              <a:t>:</a:t>
            </a:r>
          </a:p>
          <a:p>
            <a:pPr lvl="1"/>
            <a:endParaRPr lang="en-IN" dirty="0"/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Sometimes</a:t>
            </a:r>
            <a:r>
              <a:rPr lang="en-IN" dirty="0"/>
              <a:t>, there are </a:t>
            </a:r>
            <a:r>
              <a:rPr lang="en-IN" b="1" dirty="0">
                <a:solidFill>
                  <a:srgbClr val="C00000"/>
                </a:solidFill>
              </a:rPr>
              <a:t>users</a:t>
            </a:r>
            <a:r>
              <a:rPr lang="en-IN" dirty="0"/>
              <a:t> who </a:t>
            </a:r>
            <a:r>
              <a:rPr lang="en-IN" b="1" dirty="0">
                <a:solidFill>
                  <a:srgbClr val="7030A0"/>
                </a:solidFill>
              </a:rPr>
              <a:t>only view data</a:t>
            </a:r>
            <a:r>
              <a:rPr lang="en-IN" dirty="0"/>
              <a:t>, so </a:t>
            </a:r>
            <a:r>
              <a:rPr lang="en-IN" b="1" dirty="0">
                <a:solidFill>
                  <a:srgbClr val="C00000"/>
                </a:solidFill>
              </a:rPr>
              <a:t>those users </a:t>
            </a:r>
            <a:r>
              <a:rPr lang="en-IN" dirty="0"/>
              <a:t>need only </a:t>
            </a:r>
            <a:r>
              <a:rPr lang="en-IN" b="1" dirty="0">
                <a:solidFill>
                  <a:srgbClr val="002060"/>
                </a:solidFill>
              </a:rPr>
              <a:t>SELECT</a:t>
            </a:r>
            <a:r>
              <a:rPr lang="en-IN" dirty="0"/>
              <a:t> privileges.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There are </a:t>
            </a:r>
            <a:r>
              <a:rPr lang="en-IN" b="1" dirty="0">
                <a:solidFill>
                  <a:srgbClr val="C00000"/>
                </a:solidFill>
              </a:rPr>
              <a:t>other users </a:t>
            </a:r>
            <a:r>
              <a:rPr lang="en-IN" dirty="0"/>
              <a:t>who </a:t>
            </a:r>
            <a:r>
              <a:rPr lang="en-IN" b="1" dirty="0">
                <a:solidFill>
                  <a:srgbClr val="0070C0"/>
                </a:solidFill>
              </a:rPr>
              <a:t>maintain</a:t>
            </a:r>
            <a:r>
              <a:rPr lang="en-IN" dirty="0"/>
              <a:t> the </a:t>
            </a:r>
            <a:r>
              <a:rPr lang="en-IN" b="1" dirty="0">
                <a:solidFill>
                  <a:srgbClr val="7030A0"/>
                </a:solidFill>
              </a:rPr>
              <a:t>data</a:t>
            </a:r>
            <a:r>
              <a:rPr lang="en-IN" dirty="0"/>
              <a:t>, and </a:t>
            </a:r>
            <a:r>
              <a:rPr lang="en-IN" b="1" dirty="0">
                <a:solidFill>
                  <a:srgbClr val="C00000"/>
                </a:solidFill>
              </a:rPr>
              <a:t>they typically need </a:t>
            </a:r>
            <a:r>
              <a:rPr lang="en-IN" dirty="0"/>
              <a:t>a </a:t>
            </a:r>
            <a:r>
              <a:rPr lang="en-IN" b="1" dirty="0">
                <a:solidFill>
                  <a:srgbClr val="00B050"/>
                </a:solidFill>
              </a:rPr>
              <a:t>combination </a:t>
            </a:r>
            <a:r>
              <a:rPr lang="en-IN" dirty="0"/>
              <a:t>of </a:t>
            </a:r>
            <a:r>
              <a:rPr lang="en-IN" b="1" dirty="0">
                <a:solidFill>
                  <a:srgbClr val="002060"/>
                </a:solidFill>
              </a:rPr>
              <a:t>SELECT</a:t>
            </a:r>
            <a:r>
              <a:rPr lang="en-IN" dirty="0"/>
              <a:t>, </a:t>
            </a:r>
            <a:r>
              <a:rPr lang="en-IN" b="1" dirty="0">
                <a:solidFill>
                  <a:srgbClr val="002060"/>
                </a:solidFill>
              </a:rPr>
              <a:t>INSERT</a:t>
            </a:r>
            <a:r>
              <a:rPr lang="en-IN" dirty="0"/>
              <a:t>, </a:t>
            </a:r>
            <a:r>
              <a:rPr lang="en-IN" b="1" dirty="0">
                <a:solidFill>
                  <a:srgbClr val="002060"/>
                </a:solidFill>
              </a:rPr>
              <a:t>UPDATE</a:t>
            </a:r>
            <a:r>
              <a:rPr lang="en-IN" dirty="0"/>
              <a:t>, and </a:t>
            </a:r>
            <a:r>
              <a:rPr lang="en-IN" b="1" dirty="0">
                <a:solidFill>
                  <a:srgbClr val="002060"/>
                </a:solidFill>
              </a:rPr>
              <a:t>DELETE </a:t>
            </a:r>
            <a:r>
              <a:rPr lang="en-IN" b="1" dirty="0">
                <a:solidFill>
                  <a:srgbClr val="C00000"/>
                </a:solidFill>
              </a:rPr>
              <a:t>privileges</a:t>
            </a:r>
            <a:r>
              <a:rPr lang="en-IN" dirty="0"/>
              <a:t> on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certain tables </a:t>
            </a:r>
            <a:r>
              <a:rPr lang="en-IN" dirty="0"/>
              <a:t>and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columns.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User Defined Roles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IN" sz="2400" dirty="0"/>
              <a:t>In </a:t>
            </a:r>
            <a:r>
              <a:rPr lang="en-IN" sz="2400" b="1" dirty="0">
                <a:solidFill>
                  <a:srgbClr val="00B050"/>
                </a:solidFill>
              </a:rPr>
              <a:t>such cases </a:t>
            </a:r>
            <a:r>
              <a:rPr lang="en-IN" sz="2400" dirty="0"/>
              <a:t>we can </a:t>
            </a:r>
            <a:r>
              <a:rPr lang="en-IN" sz="2400" b="1" dirty="0">
                <a:solidFill>
                  <a:srgbClr val="C00000"/>
                </a:solidFill>
              </a:rPr>
              <a:t>create roles 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0070C0"/>
                </a:solidFill>
              </a:rPr>
              <a:t>add privileges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7030A0"/>
                </a:solidFill>
              </a:rPr>
              <a:t>those roles </a:t>
            </a:r>
            <a:r>
              <a:rPr lang="en-IN" sz="2400" dirty="0"/>
              <a:t>as per </a:t>
            </a:r>
            <a:r>
              <a:rPr lang="en-IN" sz="2400" b="1" dirty="0">
                <a:solidFill>
                  <a:srgbClr val="002060"/>
                </a:solidFill>
              </a:rPr>
              <a:t>requirement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7030A0"/>
                </a:solidFill>
              </a:rPr>
              <a:t>finally assign these roles </a:t>
            </a:r>
            <a:r>
              <a:rPr lang="en-IN" sz="2400" dirty="0"/>
              <a:t>as needed to </a:t>
            </a:r>
            <a:r>
              <a:rPr lang="en-IN" sz="2400" b="1" dirty="0">
                <a:solidFill>
                  <a:srgbClr val="C00000"/>
                </a:solidFill>
              </a:rPr>
              <a:t>users.</a:t>
            </a:r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syntax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rgbClr val="7030A0"/>
                </a:solidFill>
              </a:rPr>
              <a:t>create a role </a:t>
            </a:r>
            <a:r>
              <a:rPr lang="en-IN" sz="2400" dirty="0"/>
              <a:t>is as follows.</a:t>
            </a:r>
          </a:p>
          <a:p>
            <a:pPr>
              <a:buNone/>
            </a:pPr>
            <a:endParaRPr lang="en-IN" sz="2400" dirty="0"/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CREATE ROLE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ROLENAME</a:t>
            </a:r>
            <a:r>
              <a:rPr lang="en-IN" sz="2400" dirty="0"/>
              <a:t> ;</a:t>
            </a:r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2060"/>
                </a:solidFill>
              </a:rPr>
              <a:t>following statement </a:t>
            </a:r>
            <a:r>
              <a:rPr lang="en-IN" sz="2400" dirty="0"/>
              <a:t>creates a </a:t>
            </a:r>
            <a:r>
              <a:rPr lang="en-IN" sz="2400" b="1" dirty="0">
                <a:solidFill>
                  <a:srgbClr val="0070C0"/>
                </a:solidFill>
              </a:rPr>
              <a:t>role</a:t>
            </a:r>
            <a:r>
              <a:rPr lang="en-IN" sz="2400" dirty="0"/>
              <a:t> named </a:t>
            </a:r>
            <a:r>
              <a:rPr lang="en-IN" sz="2400" b="1" dirty="0">
                <a:solidFill>
                  <a:srgbClr val="002060"/>
                </a:solidFill>
              </a:rPr>
              <a:t>READ_DATA</a:t>
            </a:r>
            <a:r>
              <a:rPr lang="en-IN" sz="2400" dirty="0"/>
              <a:t> for </a:t>
            </a:r>
            <a:r>
              <a:rPr lang="en-IN" sz="2400" b="1" dirty="0">
                <a:solidFill>
                  <a:srgbClr val="C00000"/>
                </a:solidFill>
              </a:rPr>
              <a:t>users</a:t>
            </a:r>
            <a:r>
              <a:rPr lang="en-IN" sz="2400" dirty="0"/>
              <a:t> who only need to </a:t>
            </a:r>
            <a:r>
              <a:rPr lang="en-IN" sz="2400" b="1" dirty="0">
                <a:solidFill>
                  <a:srgbClr val="00B050"/>
                </a:solidFill>
              </a:rPr>
              <a:t>query</a:t>
            </a:r>
            <a:r>
              <a:rPr lang="en-IN" sz="2400" dirty="0"/>
              <a:t> the data in the </a:t>
            </a:r>
            <a:r>
              <a:rPr lang="en-IN" sz="2400" b="1" dirty="0">
                <a:solidFill>
                  <a:srgbClr val="7030A0"/>
                </a:solidFill>
              </a:rPr>
              <a:t>ORACLEBATCH</a:t>
            </a:r>
            <a:r>
              <a:rPr lang="en-IN" sz="2400" dirty="0"/>
              <a:t> schema.</a:t>
            </a:r>
          </a:p>
          <a:p>
            <a:pPr>
              <a:buNone/>
            </a:pPr>
            <a:endParaRPr lang="en-IN" sz="2400" dirty="0"/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CREATE ROLE </a:t>
            </a:r>
            <a:r>
              <a:rPr lang="en-IN" sz="2400" b="1" dirty="0">
                <a:solidFill>
                  <a:srgbClr val="0070C0"/>
                </a:solidFill>
              </a:rPr>
              <a:t>READ_DATA</a:t>
            </a:r>
            <a:r>
              <a:rPr lang="en-IN" sz="2400" dirty="0"/>
              <a:t>;</a:t>
            </a:r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Adding Privileges To Role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However , the </a:t>
            </a:r>
            <a:r>
              <a:rPr lang="en-IN" sz="2400" b="1" dirty="0">
                <a:solidFill>
                  <a:srgbClr val="0070C0"/>
                </a:solidFill>
              </a:rPr>
              <a:t>role </a:t>
            </a:r>
            <a:r>
              <a:rPr lang="en-IN" sz="2400" dirty="0"/>
              <a:t>still </a:t>
            </a:r>
            <a:r>
              <a:rPr lang="en-IN" sz="2400" b="1" dirty="0">
                <a:solidFill>
                  <a:srgbClr val="7030A0"/>
                </a:solidFill>
              </a:rPr>
              <a:t>does not have any privileges </a:t>
            </a:r>
            <a:r>
              <a:rPr lang="en-IN" sz="2400" dirty="0"/>
              <a:t>associated with it.</a:t>
            </a:r>
          </a:p>
          <a:p>
            <a:endParaRPr lang="en-US" sz="2400" dirty="0"/>
          </a:p>
          <a:p>
            <a:r>
              <a:rPr lang="en-US" sz="2400" dirty="0"/>
              <a:t>So to </a:t>
            </a:r>
            <a:r>
              <a:rPr lang="en-US" sz="2400" b="1" dirty="0">
                <a:solidFill>
                  <a:srgbClr val="7030A0"/>
                </a:solidFill>
              </a:rPr>
              <a:t>add privileges </a:t>
            </a:r>
            <a:r>
              <a:rPr lang="en-US" sz="2400" dirty="0"/>
              <a:t>to a role we use </a:t>
            </a:r>
            <a:r>
              <a:rPr lang="en-US" sz="2400" b="1" dirty="0">
                <a:solidFill>
                  <a:srgbClr val="002060"/>
                </a:solidFill>
              </a:rPr>
              <a:t>following syntax</a:t>
            </a:r>
            <a:r>
              <a:rPr lang="en-US" sz="2400" dirty="0"/>
              <a:t>: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GRANT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&lt;</a:t>
            </a:r>
            <a:r>
              <a:rPr lang="en-US" sz="2400" b="1" dirty="0" err="1">
                <a:solidFill>
                  <a:srgbClr val="0070C0"/>
                </a:solidFill>
              </a:rPr>
              <a:t>list_of_privileges</a:t>
            </a:r>
            <a:r>
              <a:rPr lang="en-US" sz="2400" b="1" dirty="0">
                <a:solidFill>
                  <a:srgbClr val="0070C0"/>
                </a:solidFill>
              </a:rPr>
              <a:t>&gt;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ON </a:t>
            </a:r>
            <a:r>
              <a:rPr lang="en-US" sz="2400" b="1" dirty="0">
                <a:solidFill>
                  <a:srgbClr val="0070C0"/>
                </a:solidFill>
              </a:rPr>
              <a:t>&lt;</a:t>
            </a:r>
            <a:r>
              <a:rPr lang="en-US" sz="2400" b="1" dirty="0" err="1">
                <a:solidFill>
                  <a:srgbClr val="0070C0"/>
                </a:solidFill>
              </a:rPr>
              <a:t>resource_name</a:t>
            </a:r>
            <a:r>
              <a:rPr lang="en-US" sz="2400" b="1" dirty="0">
                <a:solidFill>
                  <a:srgbClr val="0070C0"/>
                </a:solidFill>
              </a:rPr>
              <a:t>&gt;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TO </a:t>
            </a:r>
            <a:r>
              <a:rPr lang="en-US" sz="2400" b="1" dirty="0">
                <a:solidFill>
                  <a:srgbClr val="0070C0"/>
                </a:solidFill>
              </a:rPr>
              <a:t>&lt;</a:t>
            </a:r>
            <a:r>
              <a:rPr lang="en-US" sz="2400" b="1" dirty="0" err="1">
                <a:solidFill>
                  <a:srgbClr val="0070C0"/>
                </a:solidFill>
              </a:rPr>
              <a:t>role_name</a:t>
            </a:r>
            <a:r>
              <a:rPr lang="en-US" sz="2400" b="1" dirty="0">
                <a:solidFill>
                  <a:srgbClr val="0070C0"/>
                </a:solidFill>
              </a:rPr>
              <a:t>&gt;;</a:t>
            </a:r>
          </a:p>
          <a:p>
            <a:r>
              <a:rPr lang="en-US" sz="2400" b="1" u="sng" dirty="0">
                <a:solidFill>
                  <a:srgbClr val="002060"/>
                </a:solidFill>
              </a:rPr>
              <a:t>For example: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GRANT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SELECT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EMP 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TO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READ_DATA;</a:t>
            </a:r>
            <a:endParaRPr lang="en-IN" sz="2400" b="1" dirty="0">
              <a:solidFill>
                <a:srgbClr val="0070C0"/>
              </a:solidFill>
            </a:endParaRPr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Understanding Privileges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A </a:t>
            </a:r>
            <a:r>
              <a:rPr lang="en-IN" sz="2400" b="1" dirty="0">
                <a:solidFill>
                  <a:srgbClr val="0070C0"/>
                </a:solidFill>
              </a:rPr>
              <a:t>privilege</a:t>
            </a:r>
            <a:r>
              <a:rPr lang="en-IN" sz="2400" dirty="0"/>
              <a:t> is a </a:t>
            </a:r>
            <a:r>
              <a:rPr lang="en-IN" sz="2400" b="1" dirty="0">
                <a:solidFill>
                  <a:srgbClr val="00B050"/>
                </a:solidFill>
              </a:rPr>
              <a:t>right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rgbClr val="C00000"/>
                </a:solidFill>
              </a:rPr>
              <a:t>execute</a:t>
            </a:r>
            <a:r>
              <a:rPr lang="en-IN" sz="2400" dirty="0"/>
              <a:t> a </a:t>
            </a:r>
            <a:r>
              <a:rPr lang="en-IN" sz="2400" b="1" dirty="0">
                <a:solidFill>
                  <a:srgbClr val="7030A0"/>
                </a:solidFill>
              </a:rPr>
              <a:t>particular type of SQL statement.</a:t>
            </a:r>
            <a:r>
              <a:rPr lang="en-IN" sz="2400" dirty="0"/>
              <a:t>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There are </a:t>
            </a:r>
            <a:r>
              <a:rPr lang="en-IN" sz="2400" b="1" dirty="0">
                <a:solidFill>
                  <a:srgbClr val="C00000"/>
                </a:solidFill>
              </a:rPr>
              <a:t>two types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0070C0"/>
                </a:solidFill>
              </a:rPr>
              <a:t>privileges</a:t>
            </a:r>
            <a:r>
              <a:rPr lang="en-IN" sz="2400" dirty="0"/>
              <a:t>: </a:t>
            </a:r>
            <a:r>
              <a:rPr lang="en-IN" sz="2400" b="1" dirty="0">
                <a:solidFill>
                  <a:srgbClr val="002060"/>
                </a:solidFill>
              </a:rPr>
              <a:t>SYSTEM PRIVILEGES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002060"/>
                </a:solidFill>
              </a:rPr>
              <a:t>OBJECT PRIVILEGES</a:t>
            </a:r>
            <a:r>
              <a:rPr lang="en-IN" sz="2400" dirty="0"/>
              <a:t>. 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/>
            </a:br>
            <a:r>
              <a:rPr lang="en-US" sz="3200" b="1"/>
              <a:t>Granting </a:t>
            </a:r>
            <a:r>
              <a:rPr lang="en-US" sz="3200" b="1" dirty="0"/>
              <a:t>Role To Users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next step </a:t>
            </a:r>
            <a:r>
              <a:rPr lang="en-IN" sz="2400" dirty="0"/>
              <a:t>is to </a:t>
            </a:r>
            <a:r>
              <a:rPr lang="en-IN" sz="2400" b="1" dirty="0">
                <a:solidFill>
                  <a:srgbClr val="00B050"/>
                </a:solidFill>
              </a:rPr>
              <a:t>grant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70C0"/>
                </a:solidFill>
              </a:rPr>
              <a:t>READ_DATA</a:t>
            </a:r>
            <a:r>
              <a:rPr lang="en-IN" sz="2400" dirty="0"/>
              <a:t> role to </a:t>
            </a:r>
            <a:r>
              <a:rPr lang="en-IN" sz="2400" b="1" dirty="0">
                <a:solidFill>
                  <a:srgbClr val="C00000"/>
                </a:solidFill>
              </a:rPr>
              <a:t>users</a:t>
            </a:r>
            <a:r>
              <a:rPr lang="en-IN" sz="2400" dirty="0"/>
              <a:t> so these </a:t>
            </a:r>
            <a:r>
              <a:rPr lang="en-IN" sz="2400" b="1" dirty="0">
                <a:solidFill>
                  <a:srgbClr val="C00000"/>
                </a:solidFill>
              </a:rPr>
              <a:t>users </a:t>
            </a:r>
            <a:r>
              <a:rPr lang="en-IN" sz="2400" dirty="0"/>
              <a:t>have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privileges</a:t>
            </a:r>
            <a:r>
              <a:rPr lang="en-IN" sz="2400" dirty="0"/>
              <a:t> defined by the </a:t>
            </a:r>
            <a:r>
              <a:rPr lang="en-IN" sz="2400" b="1" dirty="0">
                <a:solidFill>
                  <a:srgbClr val="0070C0"/>
                </a:solidFill>
              </a:rPr>
              <a:t>role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2060"/>
                </a:solidFill>
              </a:rPr>
              <a:t>following statement </a:t>
            </a:r>
            <a:r>
              <a:rPr lang="en-IN" sz="2400" b="1" dirty="0">
                <a:solidFill>
                  <a:srgbClr val="00B050"/>
                </a:solidFill>
              </a:rPr>
              <a:t>grants</a:t>
            </a:r>
            <a:r>
              <a:rPr lang="en-IN" sz="2400" dirty="0"/>
              <a:t> this </a:t>
            </a:r>
            <a:r>
              <a:rPr lang="en-IN" sz="2400" b="1" dirty="0">
                <a:solidFill>
                  <a:srgbClr val="0070C0"/>
                </a:solidFill>
              </a:rPr>
              <a:t>role</a:t>
            </a:r>
            <a:r>
              <a:rPr lang="en-IN" sz="2400" dirty="0"/>
              <a:t> to the </a:t>
            </a:r>
            <a:r>
              <a:rPr lang="en-IN" sz="2400" b="1" dirty="0">
                <a:solidFill>
                  <a:srgbClr val="C00000"/>
                </a:solidFill>
              </a:rPr>
              <a:t>user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2060"/>
                </a:solidFill>
              </a:rPr>
              <a:t>INDIAN</a:t>
            </a:r>
            <a:r>
              <a:rPr lang="en-IN" sz="2400" dirty="0"/>
              <a:t>.</a:t>
            </a:r>
          </a:p>
          <a:p>
            <a:pPr>
              <a:buNone/>
            </a:pPr>
            <a:endParaRPr lang="en-IN" sz="2400" dirty="0"/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GRANT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READ_DATA </a:t>
            </a:r>
            <a:r>
              <a:rPr lang="en-IN" sz="2400" b="1" dirty="0">
                <a:solidFill>
                  <a:srgbClr val="C00000"/>
                </a:solidFill>
              </a:rPr>
              <a:t>TO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2060"/>
                </a:solidFill>
              </a:rPr>
              <a:t>INDIAN</a:t>
            </a:r>
            <a:r>
              <a:rPr lang="en-IN" sz="2400" dirty="0"/>
              <a:t>;</a:t>
            </a:r>
            <a:br>
              <a:rPr lang="en-IN" sz="2400" dirty="0"/>
            </a:br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Now the user </a:t>
            </a:r>
            <a:r>
              <a:rPr lang="en-IN" sz="2400" b="1" dirty="0">
                <a:solidFill>
                  <a:srgbClr val="002060"/>
                </a:solidFill>
              </a:rPr>
              <a:t>INDIAN</a:t>
            </a:r>
            <a:r>
              <a:rPr lang="en-IN" sz="2400" dirty="0"/>
              <a:t> has  </a:t>
            </a:r>
            <a:r>
              <a:rPr lang="en-IN" sz="2400" b="1" dirty="0">
                <a:solidFill>
                  <a:srgbClr val="7030A0"/>
                </a:solidFill>
              </a:rPr>
              <a:t>SELECT</a:t>
            </a:r>
            <a:r>
              <a:rPr lang="en-IN" sz="2400" dirty="0"/>
              <a:t> privileges on </a:t>
            </a:r>
            <a:r>
              <a:rPr lang="en-IN" sz="2400" b="1" dirty="0">
                <a:solidFill>
                  <a:srgbClr val="0070C0"/>
                </a:solidFill>
              </a:rPr>
              <a:t>EMP</a:t>
            </a:r>
            <a:r>
              <a:rPr lang="en-IN" sz="2400" dirty="0"/>
              <a:t> table of </a:t>
            </a:r>
            <a:r>
              <a:rPr lang="en-IN" sz="2400" b="1" dirty="0">
                <a:solidFill>
                  <a:srgbClr val="002060"/>
                </a:solidFill>
              </a:rPr>
              <a:t>ORACLEBATCH</a:t>
            </a:r>
            <a:r>
              <a:rPr lang="en-IN" sz="2400" dirty="0"/>
              <a:t> schema.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Revoking Roles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We can </a:t>
            </a:r>
            <a:r>
              <a:rPr lang="en-US" sz="2400" b="1" dirty="0">
                <a:solidFill>
                  <a:srgbClr val="7030A0"/>
                </a:solidFill>
              </a:rPr>
              <a:t>revoke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role</a:t>
            </a:r>
            <a:r>
              <a:rPr lang="en-US" sz="2400" dirty="0"/>
              <a:t> from a </a:t>
            </a:r>
            <a:r>
              <a:rPr lang="en-US" sz="2400" b="1" dirty="0">
                <a:solidFill>
                  <a:srgbClr val="C00000"/>
                </a:solidFill>
              </a:rPr>
              <a:t>user</a:t>
            </a:r>
            <a:r>
              <a:rPr lang="en-US" sz="2400" dirty="0"/>
              <a:t> by </a:t>
            </a:r>
            <a:r>
              <a:rPr lang="en-US" sz="2400" b="1" dirty="0">
                <a:solidFill>
                  <a:srgbClr val="00B050"/>
                </a:solidFill>
              </a:rPr>
              <a:t>using</a:t>
            </a:r>
            <a:r>
              <a:rPr lang="en-US" sz="2400" dirty="0"/>
              <a:t> the following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REVOKE </a:t>
            </a:r>
            <a:r>
              <a:rPr lang="en-US" sz="2400" dirty="0"/>
              <a:t>command.</a:t>
            </a:r>
            <a:endParaRPr lang="en-IN" sz="2400" dirty="0"/>
          </a:p>
          <a:p>
            <a:endParaRPr lang="en-IN" sz="2400" dirty="0"/>
          </a:p>
          <a:p>
            <a:pPr>
              <a:buNone/>
            </a:pPr>
            <a:endParaRPr lang="en-IN" sz="2400" dirty="0"/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REVOKE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>
                <a:solidFill>
                  <a:srgbClr val="0070C0"/>
                </a:solidFill>
              </a:rPr>
              <a:t>READ_DATA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C00000"/>
                </a:solidFill>
              </a:rPr>
              <a:t>FROM</a:t>
            </a:r>
            <a:r>
              <a:rPr lang="en-IN" sz="2400" b="1" dirty="0">
                <a:solidFill>
                  <a:srgbClr val="002060"/>
                </a:solidFill>
              </a:rPr>
              <a:t> INDIAN</a:t>
            </a:r>
            <a:r>
              <a:rPr lang="en-IN" sz="2400" dirty="0"/>
              <a:t>;</a:t>
            </a:r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Revoking Privileges From Roles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IN" sz="2400" dirty="0"/>
              <a:t>If </a:t>
            </a:r>
            <a:r>
              <a:rPr lang="en-IN" sz="2400" b="1" dirty="0">
                <a:solidFill>
                  <a:srgbClr val="0070C0"/>
                </a:solidFill>
              </a:rPr>
              <a:t>we want </a:t>
            </a:r>
            <a:r>
              <a:rPr lang="en-IN" sz="2400" b="1" dirty="0">
                <a:solidFill>
                  <a:srgbClr val="7030A0"/>
                </a:solidFill>
              </a:rPr>
              <a:t>none of the users </a:t>
            </a:r>
            <a:r>
              <a:rPr lang="en-IN" sz="2400" dirty="0"/>
              <a:t>to have the </a:t>
            </a:r>
            <a:r>
              <a:rPr lang="en-IN" sz="2400" b="1" dirty="0">
                <a:solidFill>
                  <a:srgbClr val="002060"/>
                </a:solidFill>
              </a:rPr>
              <a:t>SELECT</a:t>
            </a:r>
            <a:r>
              <a:rPr lang="en-IN" sz="2400" dirty="0"/>
              <a:t> privilege to the </a:t>
            </a:r>
            <a:r>
              <a:rPr lang="en-IN" sz="2400" b="1" dirty="0">
                <a:solidFill>
                  <a:srgbClr val="C00000"/>
                </a:solidFill>
              </a:rPr>
              <a:t>EMP </a:t>
            </a:r>
            <a:r>
              <a:rPr lang="en-IN" sz="2400" dirty="0"/>
              <a:t>table </a:t>
            </a:r>
            <a:r>
              <a:rPr lang="en-IN" sz="2400" b="1" dirty="0">
                <a:solidFill>
                  <a:srgbClr val="00B050"/>
                </a:solidFill>
              </a:rPr>
              <a:t>anymore</a:t>
            </a:r>
            <a:r>
              <a:rPr lang="en-IN" sz="2400" dirty="0"/>
              <a:t>, then </a:t>
            </a:r>
            <a:r>
              <a:rPr lang="en-IN" sz="2400" b="1" dirty="0">
                <a:solidFill>
                  <a:schemeClr val="accent1"/>
                </a:solidFill>
              </a:rPr>
              <a:t>we can revoke </a:t>
            </a:r>
            <a:r>
              <a:rPr lang="en-IN" sz="2400" dirty="0"/>
              <a:t>this </a:t>
            </a:r>
            <a:r>
              <a:rPr lang="en-IN" sz="2400" b="1" dirty="0">
                <a:solidFill>
                  <a:srgbClr val="002060"/>
                </a:solidFill>
              </a:rPr>
              <a:t>privilege</a:t>
            </a:r>
            <a:r>
              <a:rPr lang="en-IN" sz="2400" dirty="0"/>
              <a:t> from the </a:t>
            </a:r>
            <a:r>
              <a:rPr lang="en-IN" sz="2400" b="1" dirty="0">
                <a:solidFill>
                  <a:srgbClr val="0070C0"/>
                </a:solidFill>
              </a:rPr>
              <a:t>individual role only</a:t>
            </a:r>
            <a:r>
              <a:rPr lang="en-IN" sz="2400" dirty="0"/>
              <a:t>, and </a:t>
            </a:r>
            <a:r>
              <a:rPr lang="en-IN" sz="2400" b="1" dirty="0">
                <a:solidFill>
                  <a:srgbClr val="C00000"/>
                </a:solidFill>
              </a:rPr>
              <a:t>all users </a:t>
            </a:r>
            <a:r>
              <a:rPr lang="en-IN" sz="2400" dirty="0"/>
              <a:t>that have been </a:t>
            </a:r>
            <a:r>
              <a:rPr lang="en-IN" sz="2400" b="1" dirty="0">
                <a:solidFill>
                  <a:schemeClr val="accent1"/>
                </a:solidFill>
              </a:rPr>
              <a:t>granted</a:t>
            </a:r>
            <a:r>
              <a:rPr lang="en-IN" sz="2400" dirty="0"/>
              <a:t> this </a:t>
            </a:r>
            <a:r>
              <a:rPr lang="en-IN" sz="2400" b="1" dirty="0">
                <a:solidFill>
                  <a:srgbClr val="0070C0"/>
                </a:solidFill>
              </a:rPr>
              <a:t>role </a:t>
            </a:r>
            <a:r>
              <a:rPr lang="en-IN" sz="2400" dirty="0"/>
              <a:t>will </a:t>
            </a:r>
            <a:r>
              <a:rPr lang="en-IN" sz="2400" b="1" dirty="0">
                <a:solidFill>
                  <a:srgbClr val="002060"/>
                </a:solidFill>
              </a:rPr>
              <a:t>no longer </a:t>
            </a:r>
            <a:r>
              <a:rPr lang="en-IN" sz="2400" dirty="0"/>
              <a:t>have the </a:t>
            </a:r>
            <a:r>
              <a:rPr lang="en-IN" sz="2400" b="1" dirty="0">
                <a:solidFill>
                  <a:srgbClr val="C00000"/>
                </a:solidFill>
              </a:rPr>
              <a:t>ability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chemeClr val="accent6"/>
                </a:solidFill>
              </a:rPr>
              <a:t>query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70C0"/>
                </a:solidFill>
              </a:rPr>
              <a:t>table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r>
              <a:rPr lang="en-US" sz="2400" b="1" u="sng" dirty="0">
                <a:solidFill>
                  <a:srgbClr val="0070C0"/>
                </a:solidFill>
              </a:rPr>
              <a:t>Syntax: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REVOKE </a:t>
            </a:r>
            <a:r>
              <a:rPr lang="en-US" sz="2400" b="1" dirty="0">
                <a:solidFill>
                  <a:srgbClr val="002060"/>
                </a:solidFill>
              </a:rPr>
              <a:t>&lt;</a:t>
            </a:r>
            <a:r>
              <a:rPr lang="en-US" sz="2400" b="1" dirty="0" err="1">
                <a:solidFill>
                  <a:srgbClr val="002060"/>
                </a:solidFill>
              </a:rPr>
              <a:t>list_of_privileges</a:t>
            </a:r>
            <a:r>
              <a:rPr lang="en-US" sz="2400" b="1" dirty="0">
                <a:solidFill>
                  <a:srgbClr val="002060"/>
                </a:solidFill>
              </a:rPr>
              <a:t>&gt;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2060"/>
                </a:solidFill>
              </a:rPr>
              <a:t>&lt;</a:t>
            </a:r>
            <a:r>
              <a:rPr lang="en-US" sz="2400" b="1" dirty="0" err="1">
                <a:solidFill>
                  <a:srgbClr val="002060"/>
                </a:solidFill>
              </a:rPr>
              <a:t>resource_name</a:t>
            </a:r>
            <a:r>
              <a:rPr lang="en-US" sz="2400" b="1" dirty="0">
                <a:solidFill>
                  <a:srgbClr val="002060"/>
                </a:solidFill>
              </a:rPr>
              <a:t>&gt;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FROM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2060"/>
                </a:solidFill>
              </a:rPr>
              <a:t>&lt;</a:t>
            </a:r>
            <a:r>
              <a:rPr lang="en-US" sz="2400" b="1" dirty="0" err="1">
                <a:solidFill>
                  <a:srgbClr val="002060"/>
                </a:solidFill>
              </a:rPr>
              <a:t>role_name</a:t>
            </a:r>
            <a:r>
              <a:rPr lang="en-US" sz="2400" b="1" dirty="0">
                <a:solidFill>
                  <a:srgbClr val="002060"/>
                </a:solidFill>
              </a:rPr>
              <a:t>&gt;;</a:t>
            </a:r>
          </a:p>
          <a:p>
            <a:endParaRPr lang="en-US" sz="2400" dirty="0"/>
          </a:p>
          <a:p>
            <a:r>
              <a:rPr lang="en-US" sz="2400" b="1" u="sng" dirty="0">
                <a:solidFill>
                  <a:srgbClr val="0070C0"/>
                </a:solidFill>
              </a:rPr>
              <a:t>Example: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REVOKE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2060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ON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EMP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FROM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READ_DATA</a:t>
            </a:r>
            <a:r>
              <a:rPr lang="en-US" sz="2400" dirty="0"/>
              <a:t>;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Removing Roles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We  </a:t>
            </a:r>
            <a:r>
              <a:rPr lang="en-IN" sz="2400" b="1" dirty="0">
                <a:solidFill>
                  <a:srgbClr val="0070C0"/>
                </a:solidFill>
              </a:rPr>
              <a:t>drop roles </a:t>
            </a:r>
            <a:r>
              <a:rPr lang="en-IN" sz="2400" dirty="0"/>
              <a:t>by </a:t>
            </a:r>
            <a:r>
              <a:rPr lang="en-IN" sz="2400" b="1" dirty="0">
                <a:solidFill>
                  <a:srgbClr val="C00000"/>
                </a:solidFill>
              </a:rPr>
              <a:t>using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7030A0"/>
                </a:solidFill>
              </a:rPr>
              <a:t>DROP ROLE </a:t>
            </a:r>
            <a:r>
              <a:rPr lang="en-IN" sz="2400" dirty="0"/>
              <a:t>command.</a:t>
            </a:r>
          </a:p>
          <a:p>
            <a:pPr>
              <a:buNone/>
            </a:pPr>
            <a:endParaRPr lang="en-IN" sz="2400" dirty="0"/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DROP ROLE </a:t>
            </a:r>
            <a:r>
              <a:rPr lang="en-IN" sz="2400" b="1" dirty="0">
                <a:solidFill>
                  <a:srgbClr val="0070C0"/>
                </a:solidFill>
              </a:rPr>
              <a:t>READ_DATA;</a:t>
            </a:r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Understanding Privileges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An </a:t>
            </a:r>
            <a:r>
              <a:rPr lang="en-IN" sz="2400" b="1" dirty="0">
                <a:solidFill>
                  <a:srgbClr val="0070C0"/>
                </a:solidFill>
              </a:rPr>
              <a:t>example</a:t>
            </a:r>
            <a:r>
              <a:rPr lang="en-IN" sz="2400" dirty="0"/>
              <a:t> of a </a:t>
            </a:r>
            <a:r>
              <a:rPr lang="en-IN" sz="2400" b="1" dirty="0">
                <a:solidFill>
                  <a:srgbClr val="002060"/>
                </a:solidFill>
              </a:rPr>
              <a:t>SYSTEM PRIVILEGE </a:t>
            </a:r>
            <a:r>
              <a:rPr lang="en-IN" sz="2400" dirty="0"/>
              <a:t>is the </a:t>
            </a:r>
            <a:r>
              <a:rPr lang="en-IN" sz="2400" b="1" dirty="0">
                <a:solidFill>
                  <a:srgbClr val="00B050"/>
                </a:solidFill>
              </a:rPr>
              <a:t>right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rgbClr val="C00000"/>
                </a:solidFill>
              </a:rPr>
              <a:t>create a table</a:t>
            </a:r>
            <a:r>
              <a:rPr lang="en-IN" sz="2400" dirty="0"/>
              <a:t> or an </a:t>
            </a:r>
            <a:r>
              <a:rPr lang="en-IN" sz="2400" b="1" dirty="0">
                <a:solidFill>
                  <a:srgbClr val="C00000"/>
                </a:solidFill>
              </a:rPr>
              <a:t>index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A particular </a:t>
            </a:r>
            <a:r>
              <a:rPr lang="en-IN" sz="2400" b="1" dirty="0">
                <a:solidFill>
                  <a:srgbClr val="002060"/>
                </a:solidFill>
              </a:rPr>
              <a:t>OBJECT PRIVILEGE </a:t>
            </a:r>
            <a:r>
              <a:rPr lang="en-IN" sz="2400" dirty="0"/>
              <a:t>allows us to </a:t>
            </a:r>
            <a:r>
              <a:rPr lang="en-IN" sz="2400" b="1" dirty="0">
                <a:solidFill>
                  <a:srgbClr val="00B050"/>
                </a:solidFill>
              </a:rPr>
              <a:t>access </a:t>
            </a:r>
            <a:r>
              <a:rPr lang="en-IN" sz="2400" dirty="0"/>
              <a:t>an </a:t>
            </a:r>
            <a:r>
              <a:rPr lang="en-IN" sz="2400" b="1" dirty="0">
                <a:solidFill>
                  <a:srgbClr val="C00000"/>
                </a:solidFill>
              </a:rPr>
              <a:t>individual object</a:t>
            </a:r>
            <a:r>
              <a:rPr lang="en-IN" sz="2400" dirty="0"/>
              <a:t>, such as the </a:t>
            </a:r>
            <a:r>
              <a:rPr lang="en-IN" sz="2400" b="1" dirty="0">
                <a:solidFill>
                  <a:srgbClr val="0070C0"/>
                </a:solidFill>
              </a:rPr>
              <a:t>privilege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SELECT</a:t>
            </a:r>
            <a:r>
              <a:rPr lang="en-IN" sz="2400" dirty="0"/>
              <a:t> from the </a:t>
            </a:r>
            <a:r>
              <a:rPr lang="en-IN" sz="2400" b="1" dirty="0">
                <a:solidFill>
                  <a:srgbClr val="7030A0"/>
                </a:solidFill>
              </a:rPr>
              <a:t>EMP </a:t>
            </a:r>
            <a:r>
              <a:rPr lang="en-IN" sz="2400" dirty="0"/>
              <a:t>table, 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DELETE</a:t>
            </a:r>
            <a:r>
              <a:rPr lang="en-IN" sz="2400" dirty="0"/>
              <a:t> from the </a:t>
            </a:r>
            <a:r>
              <a:rPr lang="en-IN" sz="2400" b="1" dirty="0">
                <a:solidFill>
                  <a:srgbClr val="7030A0"/>
                </a:solidFill>
              </a:rPr>
              <a:t>STUDENTS</a:t>
            </a:r>
            <a:r>
              <a:rPr lang="en-IN" sz="2400" dirty="0"/>
              <a:t> table, or 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SELECT</a:t>
            </a:r>
            <a:r>
              <a:rPr lang="en-IN" sz="2400" dirty="0"/>
              <a:t> a </a:t>
            </a:r>
            <a:r>
              <a:rPr lang="en-IN" sz="2400" b="1" dirty="0">
                <a:solidFill>
                  <a:srgbClr val="C00000"/>
                </a:solidFill>
              </a:rPr>
              <a:t>number</a:t>
            </a:r>
            <a:r>
              <a:rPr lang="en-IN" sz="2400" dirty="0"/>
              <a:t> from a </a:t>
            </a:r>
            <a:r>
              <a:rPr lang="en-IN" sz="2400" b="1" dirty="0">
                <a:solidFill>
                  <a:srgbClr val="0070C0"/>
                </a:solidFill>
              </a:rPr>
              <a:t>specific sequence</a:t>
            </a:r>
            <a:r>
              <a:rPr lang="en-IN" sz="2400" dirty="0"/>
              <a:t>.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System Privileges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To </a:t>
            </a:r>
            <a:r>
              <a:rPr lang="en-IN" sz="2400" b="1" dirty="0">
                <a:solidFill>
                  <a:srgbClr val="C00000"/>
                </a:solidFill>
              </a:rPr>
              <a:t>establish</a:t>
            </a:r>
            <a:r>
              <a:rPr lang="en-IN" sz="2400" dirty="0"/>
              <a:t> a </a:t>
            </a:r>
            <a:r>
              <a:rPr lang="en-IN" sz="2400" b="1" dirty="0">
                <a:solidFill>
                  <a:srgbClr val="0070C0"/>
                </a:solidFill>
              </a:rPr>
              <a:t>connection</a:t>
            </a:r>
            <a:r>
              <a:rPr lang="en-IN" sz="2400" dirty="0"/>
              <a:t> to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database</a:t>
            </a:r>
            <a:r>
              <a:rPr lang="en-IN" sz="2400" dirty="0"/>
              <a:t>, a </a:t>
            </a:r>
            <a:r>
              <a:rPr lang="en-IN" sz="2400" b="1" dirty="0">
                <a:solidFill>
                  <a:srgbClr val="00B050"/>
                </a:solidFill>
              </a:rPr>
              <a:t>user</a:t>
            </a:r>
            <a:r>
              <a:rPr lang="en-IN" sz="2400" dirty="0"/>
              <a:t> must be </a:t>
            </a:r>
            <a:r>
              <a:rPr lang="en-IN" sz="2400" b="1" dirty="0">
                <a:solidFill>
                  <a:srgbClr val="7030A0"/>
                </a:solidFill>
              </a:rPr>
              <a:t>granted</a:t>
            </a:r>
            <a:r>
              <a:rPr lang="en-IN" sz="2400" dirty="0"/>
              <a:t> certain </a:t>
            </a:r>
            <a:r>
              <a:rPr lang="en-IN" sz="2400" b="1" dirty="0">
                <a:solidFill>
                  <a:srgbClr val="002060"/>
                </a:solidFill>
              </a:rPr>
              <a:t>SYSTEM PRIVILEGES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These </a:t>
            </a:r>
            <a:r>
              <a:rPr lang="en-IN" sz="2400" b="1" dirty="0">
                <a:solidFill>
                  <a:srgbClr val="0070C0"/>
                </a:solidFill>
              </a:rPr>
              <a:t>privileges</a:t>
            </a:r>
            <a:r>
              <a:rPr lang="en-IN" sz="2400" dirty="0"/>
              <a:t> are </a:t>
            </a:r>
            <a:r>
              <a:rPr lang="en-IN" sz="2400" b="1" dirty="0">
                <a:solidFill>
                  <a:srgbClr val="7030A0"/>
                </a:solidFill>
              </a:rPr>
              <a:t>granted</a:t>
            </a:r>
            <a:r>
              <a:rPr lang="en-IN" sz="2400" dirty="0"/>
              <a:t> either </a:t>
            </a:r>
            <a:r>
              <a:rPr lang="en-IN" sz="2400" b="1" dirty="0">
                <a:solidFill>
                  <a:srgbClr val="C00000"/>
                </a:solidFill>
              </a:rPr>
              <a:t>individually</a:t>
            </a:r>
            <a:r>
              <a:rPr lang="en-IN" sz="2400" dirty="0"/>
              <a:t> or in the form of </a:t>
            </a:r>
            <a:r>
              <a:rPr lang="en-IN" sz="2400" b="1" dirty="0">
                <a:solidFill>
                  <a:srgbClr val="002060"/>
                </a:solidFill>
              </a:rPr>
              <a:t>roles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B050"/>
                </a:solidFill>
              </a:rPr>
              <a:t>Remember </a:t>
            </a:r>
            <a:r>
              <a:rPr lang="en-IN" sz="2400" dirty="0"/>
              <a:t>that a </a:t>
            </a:r>
            <a:r>
              <a:rPr lang="en-IN" sz="2400" b="1" u="sng" dirty="0">
                <a:solidFill>
                  <a:srgbClr val="002060"/>
                </a:solidFill>
              </a:rPr>
              <a:t>role </a:t>
            </a:r>
            <a:r>
              <a:rPr lang="en-IN" sz="2400" dirty="0"/>
              <a:t>is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collection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rgbClr val="0070C0"/>
                </a:solidFill>
              </a:rPr>
              <a:t>privileges.</a:t>
            </a:r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System Privileges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Although</a:t>
            </a:r>
            <a:r>
              <a:rPr lang="en-IN" sz="2400" dirty="0"/>
              <a:t> the user </a:t>
            </a:r>
            <a:r>
              <a:rPr lang="en-IN" sz="2400" b="1" dirty="0">
                <a:solidFill>
                  <a:srgbClr val="002060"/>
                </a:solidFill>
              </a:rPr>
              <a:t>INDIAN</a:t>
            </a:r>
            <a:r>
              <a:rPr lang="en-IN" sz="2400" dirty="0"/>
              <a:t> has been </a:t>
            </a:r>
            <a:r>
              <a:rPr lang="en-IN" sz="2400" b="1" dirty="0">
                <a:solidFill>
                  <a:srgbClr val="7030A0"/>
                </a:solidFill>
              </a:rPr>
              <a:t>created</a:t>
            </a:r>
            <a:r>
              <a:rPr lang="en-IN" sz="2400" dirty="0"/>
              <a:t>, but it </a:t>
            </a:r>
            <a:r>
              <a:rPr lang="en-IN" sz="2400" b="1" dirty="0">
                <a:solidFill>
                  <a:srgbClr val="C00000"/>
                </a:solidFill>
              </a:rPr>
              <a:t>cannot start a session</a:t>
            </a:r>
            <a:r>
              <a:rPr lang="en-IN" sz="2400" dirty="0"/>
              <a:t>, as we see from the following </a:t>
            </a:r>
            <a:r>
              <a:rPr lang="en-IN" sz="2400" b="1" dirty="0">
                <a:solidFill>
                  <a:srgbClr val="00B050"/>
                </a:solidFill>
              </a:rPr>
              <a:t>error message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r>
              <a:rPr lang="en-IN" sz="2400" dirty="0"/>
              <a:t>The user </a:t>
            </a:r>
            <a:r>
              <a:rPr lang="en-IN" sz="2400" b="1" dirty="0">
                <a:solidFill>
                  <a:srgbClr val="C00000"/>
                </a:solidFill>
              </a:rPr>
              <a:t>lacks</a:t>
            </a:r>
            <a:r>
              <a:rPr lang="en-IN" sz="2400" dirty="0"/>
              <a:t> the </a:t>
            </a:r>
            <a:r>
              <a:rPr lang="en-IN" sz="2400" b="1" u="sng" dirty="0">
                <a:solidFill>
                  <a:srgbClr val="7030A0"/>
                </a:solidFill>
              </a:rPr>
              <a:t>CREATE SESSION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SYSTEM PRIVILEGE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0070C0"/>
                </a:solidFill>
              </a:rPr>
              <a:t>log in </a:t>
            </a:r>
            <a:r>
              <a:rPr lang="en-IN" sz="2400" dirty="0"/>
              <a:t>to the </a:t>
            </a:r>
            <a:r>
              <a:rPr lang="en-IN" sz="2400" b="1" dirty="0">
                <a:solidFill>
                  <a:srgbClr val="002060"/>
                </a:solidFill>
              </a:rPr>
              <a:t>database</a:t>
            </a:r>
            <a:r>
              <a:rPr lang="en-IN" sz="240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cl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000504"/>
            <a:ext cx="8786874" cy="23037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List Of Common </a:t>
            </a:r>
            <a:br>
              <a:rPr lang="en-US" sz="3000" b="1" dirty="0"/>
            </a:br>
            <a:r>
              <a:rPr lang="en-US" sz="3000" b="1" dirty="0"/>
              <a:t>System Privileges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dcl4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2" cy="4932187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Object Privileges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Object privileges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rgbClr val="7030A0"/>
                </a:solidFill>
              </a:rPr>
              <a:t>granted</a:t>
            </a:r>
            <a:r>
              <a:rPr lang="en-IN" sz="2400" dirty="0"/>
              <a:t> for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particular object </a:t>
            </a:r>
            <a:r>
              <a:rPr lang="en-IN" sz="2400" dirty="0"/>
              <a:t>(for example, </a:t>
            </a:r>
            <a:r>
              <a:rPr lang="en-IN" sz="2400" b="1" dirty="0">
                <a:solidFill>
                  <a:srgbClr val="C00000"/>
                </a:solidFill>
              </a:rPr>
              <a:t>table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00B050"/>
                </a:solidFill>
              </a:rPr>
              <a:t>view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002060"/>
                </a:solidFill>
              </a:rPr>
              <a:t>sequence</a:t>
            </a:r>
            <a:r>
              <a:rPr lang="en-IN" sz="2400" dirty="0"/>
              <a:t>).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cl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428868"/>
            <a:ext cx="8858312" cy="4043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GRANT Command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We  give a </a:t>
            </a:r>
            <a:r>
              <a:rPr lang="en-IN" sz="2400" b="1" dirty="0">
                <a:solidFill>
                  <a:srgbClr val="0070C0"/>
                </a:solidFill>
              </a:rPr>
              <a:t>system privilege </a:t>
            </a:r>
            <a:r>
              <a:rPr lang="en-IN" sz="2400" dirty="0"/>
              <a:t>or an </a:t>
            </a:r>
            <a:r>
              <a:rPr lang="en-IN" sz="2400" b="1" dirty="0">
                <a:solidFill>
                  <a:srgbClr val="0070C0"/>
                </a:solidFill>
              </a:rPr>
              <a:t>object privilege </a:t>
            </a:r>
            <a:r>
              <a:rPr lang="en-IN" sz="2400" dirty="0"/>
              <a:t>to a </a:t>
            </a:r>
            <a:r>
              <a:rPr lang="en-IN" sz="2400" b="1" dirty="0">
                <a:solidFill>
                  <a:srgbClr val="00B050"/>
                </a:solidFill>
              </a:rPr>
              <a:t>user</a:t>
            </a:r>
            <a:r>
              <a:rPr lang="en-IN" sz="2400" dirty="0"/>
              <a:t> by using the </a:t>
            </a:r>
            <a:r>
              <a:rPr lang="en-IN" sz="2400" b="1" dirty="0">
                <a:solidFill>
                  <a:srgbClr val="7030A0"/>
                </a:solidFill>
              </a:rPr>
              <a:t>GRANT</a:t>
            </a:r>
            <a:r>
              <a:rPr lang="en-IN" sz="2400" dirty="0"/>
              <a:t> command.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syntax</a:t>
            </a:r>
            <a:r>
              <a:rPr lang="en-IN" sz="2400" dirty="0"/>
              <a:t> for </a:t>
            </a:r>
            <a:r>
              <a:rPr lang="en-IN" sz="2400" b="1" dirty="0">
                <a:solidFill>
                  <a:srgbClr val="0070C0"/>
                </a:solidFill>
              </a:rPr>
              <a:t>granting system privileges </a:t>
            </a:r>
            <a:r>
              <a:rPr lang="en-IN" sz="2400" dirty="0"/>
              <a:t>is as follows: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GRANT </a:t>
            </a:r>
            <a:r>
              <a:rPr lang="en-US" sz="2400" b="1" dirty="0">
                <a:solidFill>
                  <a:srgbClr val="002060"/>
                </a:solidFill>
              </a:rPr>
              <a:t>&lt;</a:t>
            </a:r>
            <a:r>
              <a:rPr lang="en-US" sz="2400" b="1" dirty="0" err="1">
                <a:solidFill>
                  <a:srgbClr val="002060"/>
                </a:solidFill>
              </a:rPr>
              <a:t>list_of_privileges</a:t>
            </a:r>
            <a:r>
              <a:rPr lang="en-US" sz="2400" b="1" dirty="0">
                <a:solidFill>
                  <a:srgbClr val="002060"/>
                </a:solidFill>
              </a:rPr>
              <a:t>&gt;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TO </a:t>
            </a:r>
            <a:r>
              <a:rPr lang="en-US" sz="2400" b="1" dirty="0">
                <a:solidFill>
                  <a:srgbClr val="002060"/>
                </a:solidFill>
              </a:rPr>
              <a:t>&lt;</a:t>
            </a:r>
            <a:r>
              <a:rPr lang="en-US" sz="2400" b="1" dirty="0" err="1">
                <a:solidFill>
                  <a:srgbClr val="002060"/>
                </a:solidFill>
              </a:rPr>
              <a:t>user_name</a:t>
            </a:r>
            <a:r>
              <a:rPr lang="en-US" sz="2400" b="1" dirty="0">
                <a:solidFill>
                  <a:srgbClr val="002060"/>
                </a:solidFill>
              </a:rPr>
              <a:t>&gt;;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8517</TotalTime>
  <Words>1645</Words>
  <Application>Microsoft Office PowerPoint</Application>
  <PresentationFormat>On-screen Show (4:3)</PresentationFormat>
  <Paragraphs>254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 Understanding Privileges</vt:lpstr>
      <vt:lpstr> Understanding Privileges</vt:lpstr>
      <vt:lpstr> System Privileges</vt:lpstr>
      <vt:lpstr> System Privileges</vt:lpstr>
      <vt:lpstr> List Of Common  System Privileges</vt:lpstr>
      <vt:lpstr> Object Privileges</vt:lpstr>
      <vt:lpstr> The GRANT Command</vt:lpstr>
      <vt:lpstr> The GRANT Command</vt:lpstr>
      <vt:lpstr> Granting Object Privilege</vt:lpstr>
      <vt:lpstr> Granting Object Privilege</vt:lpstr>
      <vt:lpstr> Granting Object Privilege</vt:lpstr>
      <vt:lpstr> Granting Object Privilege</vt:lpstr>
      <vt:lpstr> Granting Object Privilege</vt:lpstr>
      <vt:lpstr> Extending Privilege To Others</vt:lpstr>
      <vt:lpstr> Extending Privilege To Others</vt:lpstr>
      <vt:lpstr> Extending Privilege To Others</vt:lpstr>
      <vt:lpstr> The REVOKE Command</vt:lpstr>
      <vt:lpstr> The REVOKE Command</vt:lpstr>
      <vt:lpstr> The REVOKE Command</vt:lpstr>
      <vt:lpstr> The REVOKE Command</vt:lpstr>
      <vt:lpstr> An Important Point</vt:lpstr>
      <vt:lpstr> Role</vt:lpstr>
      <vt:lpstr> Role</vt:lpstr>
      <vt:lpstr> Role</vt:lpstr>
      <vt:lpstr> User Defined Roles</vt:lpstr>
      <vt:lpstr> User Defined Roles</vt:lpstr>
      <vt:lpstr> Adding Privileges To Role</vt:lpstr>
      <vt:lpstr> Granting Role To Users</vt:lpstr>
      <vt:lpstr> Revoking Roles</vt:lpstr>
      <vt:lpstr> Revoking Privileges From Roles</vt:lpstr>
      <vt:lpstr> Removing Roles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778</cp:revision>
  <dcterms:created xsi:type="dcterms:W3CDTF">2015-12-21T13:46:48Z</dcterms:created>
  <dcterms:modified xsi:type="dcterms:W3CDTF">2021-03-19T10:22:09Z</dcterms:modified>
</cp:coreProperties>
</file>