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993" r:id="rId4"/>
    <p:sldId id="1000" r:id="rId5"/>
    <p:sldId id="995" r:id="rId6"/>
    <p:sldId id="996" r:id="rId7"/>
    <p:sldId id="1001" r:id="rId8"/>
    <p:sldId id="997" r:id="rId9"/>
    <p:sldId id="999" r:id="rId10"/>
    <p:sldId id="998" r:id="rId11"/>
    <p:sldId id="1002" r:id="rId12"/>
    <p:sldId id="1003" r:id="rId13"/>
    <p:sldId id="994" r:id="rId14"/>
    <p:sldId id="1004" r:id="rId15"/>
    <p:sldId id="1005" r:id="rId16"/>
    <p:sldId id="1006" r:id="rId17"/>
    <p:sldId id="1007" r:id="rId18"/>
    <p:sldId id="1008" r:id="rId19"/>
    <p:sldId id="1009" r:id="rId20"/>
    <p:sldId id="1010" r:id="rId21"/>
    <p:sldId id="932" r:id="rId22"/>
    <p:sldId id="1011" r:id="rId23"/>
    <p:sldId id="1012" r:id="rId24"/>
    <p:sldId id="961" r:id="rId25"/>
    <p:sldId id="1013" r:id="rId26"/>
    <p:sldId id="1014" r:id="rId27"/>
    <p:sldId id="1015" r:id="rId28"/>
    <p:sldId id="1016" r:id="rId29"/>
    <p:sldId id="1017" r:id="rId30"/>
    <p:sldId id="1018" r:id="rId31"/>
    <p:sldId id="1019" r:id="rId32"/>
    <p:sldId id="102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20366-8439-48C3-93AC-229F449907F4}" v="9" dt="2021-03-22T11:08:35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0620366-8439-48C3-93AC-229F449907F4}"/>
    <pc:docChg chg="modSld">
      <pc:chgData name="Sharma Computer Academy" userId="08476b32c11f4418" providerId="LiveId" clId="{80620366-8439-48C3-93AC-229F449907F4}" dt="2021-03-22T11:08:35.292" v="8" actId="20577"/>
      <pc:docMkLst>
        <pc:docMk/>
      </pc:docMkLst>
      <pc:sldChg chg="modSp">
        <pc:chgData name="Sharma Computer Academy" userId="08476b32c11f4418" providerId="LiveId" clId="{80620366-8439-48C3-93AC-229F449907F4}" dt="2021-03-22T11:08:35.292" v="8" actId="20577"/>
        <pc:sldMkLst>
          <pc:docMk/>
          <pc:sldMk cId="0" sldId="1020"/>
        </pc:sldMkLst>
        <pc:spChg chg="mod">
          <ac:chgData name="Sharma Computer Academy" userId="08476b32c11f4418" providerId="LiveId" clId="{80620366-8439-48C3-93AC-229F449907F4}" dt="2021-03-22T11:08:35.292" v="8" actId="20577"/>
          <ac:spMkLst>
            <pc:docMk/>
            <pc:sldMk cId="0" sldId="102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34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DBA_ROLES: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names</a:t>
            </a:r>
            <a:r>
              <a:rPr lang="en-US" sz="2400" dirty="0"/>
              <a:t> of all the </a:t>
            </a:r>
            <a:r>
              <a:rPr lang="en-US" sz="2400" b="1" dirty="0">
                <a:solidFill>
                  <a:srgbClr val="7030A0"/>
                </a:solidFill>
              </a:rPr>
              <a:t>roles</a:t>
            </a:r>
            <a:r>
              <a:rPr lang="en-US" sz="2400" dirty="0"/>
              <a:t> and has a </a:t>
            </a:r>
            <a:r>
              <a:rPr lang="en-US" sz="2400" b="1" dirty="0">
                <a:solidFill>
                  <a:srgbClr val="C00000"/>
                </a:solidFill>
              </a:rPr>
              <a:t>column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7030A0"/>
                </a:solidFill>
              </a:rPr>
              <a:t>ROLE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IN" sz="2400" b="1" u="sng" dirty="0">
                <a:solidFill>
                  <a:srgbClr val="0070C0"/>
                </a:solidFill>
              </a:rPr>
              <a:t>DBA_ROLE_PRIVS: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the </a:t>
            </a:r>
            <a:r>
              <a:rPr lang="en-US" sz="2400" b="1" dirty="0">
                <a:solidFill>
                  <a:srgbClr val="7030A0"/>
                </a:solidFill>
              </a:rPr>
              <a:t>roles </a:t>
            </a:r>
            <a:r>
              <a:rPr lang="en-US" sz="2400" dirty="0"/>
              <a:t>of a </a:t>
            </a:r>
            <a:r>
              <a:rPr lang="en-US" sz="2400" b="1" dirty="0">
                <a:solidFill>
                  <a:srgbClr val="7030A0"/>
                </a:solidFill>
              </a:rPr>
              <a:t>user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rgbClr val="7030A0"/>
                </a:solidFill>
              </a:rPr>
              <a:t>other roles</a:t>
            </a:r>
            <a:r>
              <a:rPr lang="en-US" sz="2400" dirty="0"/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GRANTEE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GRANTED_ROLE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ADMIN_OPTION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Privileges &amp;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DBA_SYS_PRIVS: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002060"/>
                </a:solidFill>
              </a:rPr>
              <a:t>system privileges </a:t>
            </a:r>
            <a:r>
              <a:rPr lang="en-US" sz="2400" dirty="0"/>
              <a:t>assigned to a </a:t>
            </a:r>
            <a:r>
              <a:rPr lang="en-US" sz="2400" b="1" dirty="0">
                <a:solidFill>
                  <a:srgbClr val="0070C0"/>
                </a:solidFill>
              </a:rPr>
              <a:t>user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rgbClr val="7030A0"/>
                </a:solidFill>
              </a:rPr>
              <a:t>roles</a:t>
            </a:r>
          </a:p>
          <a:p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GRANTEE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ADMIN_OPTION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ROLE_TAB_PRIVS: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002060"/>
                </a:solidFill>
              </a:rPr>
              <a:t>object privileges</a:t>
            </a:r>
            <a:r>
              <a:rPr lang="en-US" sz="2400" dirty="0"/>
              <a:t> assigned to a </a:t>
            </a:r>
            <a:r>
              <a:rPr lang="en-US" sz="2400" b="1" dirty="0">
                <a:solidFill>
                  <a:srgbClr val="0070C0"/>
                </a:solidFill>
              </a:rPr>
              <a:t>role.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ROLE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OWNER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COLUMN_NAME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GRANTABLE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WAQ </a:t>
            </a:r>
            <a:r>
              <a:rPr lang="en-US" sz="2400" dirty="0"/>
              <a:t>to display all the </a:t>
            </a:r>
            <a:r>
              <a:rPr lang="en-US" sz="2400" b="1" dirty="0">
                <a:solidFill>
                  <a:srgbClr val="7030A0"/>
                </a:solidFill>
              </a:rPr>
              <a:t>roles </a:t>
            </a:r>
            <a:r>
              <a:rPr lang="en-US" sz="2400" dirty="0"/>
              <a:t>in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Oracle.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571744"/>
            <a:ext cx="8786874" cy="3786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WAQ </a:t>
            </a:r>
            <a:r>
              <a:rPr lang="en-US" sz="2400" dirty="0"/>
              <a:t>to display all the </a:t>
            </a:r>
            <a:r>
              <a:rPr lang="en-US" sz="2400" b="1" dirty="0">
                <a:solidFill>
                  <a:srgbClr val="7030A0"/>
                </a:solidFill>
              </a:rPr>
              <a:t>system privileges </a:t>
            </a:r>
            <a:r>
              <a:rPr lang="en-US" sz="2400" dirty="0"/>
              <a:t>held by the user </a:t>
            </a:r>
            <a:r>
              <a:rPr lang="en-US" sz="2400" b="1" dirty="0">
                <a:solidFill>
                  <a:srgbClr val="002060"/>
                </a:solidFill>
              </a:rPr>
              <a:t>INDIAN</a:t>
            </a:r>
            <a:r>
              <a:rPr lang="en-US" sz="2400" dirty="0"/>
              <a:t>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15436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WAQ </a:t>
            </a:r>
            <a:r>
              <a:rPr lang="en-US" sz="2400" dirty="0"/>
              <a:t>to display all the </a:t>
            </a:r>
            <a:r>
              <a:rPr lang="en-US" sz="2400" b="1" dirty="0">
                <a:solidFill>
                  <a:srgbClr val="7030A0"/>
                </a:solidFill>
              </a:rPr>
              <a:t>system privileges </a:t>
            </a:r>
            <a:r>
              <a:rPr lang="en-US" sz="2400" dirty="0"/>
              <a:t>held by the user </a:t>
            </a:r>
            <a:r>
              <a:rPr lang="en-US" sz="2400" b="1" dirty="0">
                <a:solidFill>
                  <a:srgbClr val="002060"/>
                </a:solidFill>
              </a:rPr>
              <a:t>INDIAN</a:t>
            </a:r>
            <a:r>
              <a:rPr lang="en-US" sz="2400" dirty="0"/>
              <a:t>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WAQ </a:t>
            </a:r>
            <a:r>
              <a:rPr lang="en-US" sz="2400" dirty="0"/>
              <a:t>to display all the </a:t>
            </a:r>
            <a:r>
              <a:rPr lang="en-US" sz="2400" b="1" dirty="0">
                <a:solidFill>
                  <a:srgbClr val="7030A0"/>
                </a:solidFill>
              </a:rPr>
              <a:t>roles </a:t>
            </a:r>
            <a:r>
              <a:rPr lang="en-US" sz="2400" dirty="0"/>
              <a:t>held by the user </a:t>
            </a:r>
            <a:r>
              <a:rPr lang="en-US" sz="2400" b="1" dirty="0">
                <a:solidFill>
                  <a:srgbClr val="002060"/>
                </a:solidFill>
              </a:rPr>
              <a:t>ORACLEBATCH.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WAQ </a:t>
            </a:r>
            <a:r>
              <a:rPr lang="en-US" sz="2400" dirty="0"/>
              <a:t>to display all the </a:t>
            </a:r>
            <a:r>
              <a:rPr lang="en-US" sz="2400" b="1" dirty="0">
                <a:solidFill>
                  <a:srgbClr val="7030A0"/>
                </a:solidFill>
              </a:rPr>
              <a:t>privileges </a:t>
            </a:r>
            <a:r>
              <a:rPr lang="en-US" sz="2400" dirty="0"/>
              <a:t>stored inside the role </a:t>
            </a:r>
            <a:r>
              <a:rPr lang="en-US" sz="2400" b="1" dirty="0">
                <a:solidFill>
                  <a:srgbClr val="002060"/>
                </a:solidFill>
              </a:rPr>
              <a:t>RESOURCE.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WAQ </a:t>
            </a:r>
            <a:r>
              <a:rPr lang="en-US" sz="2400" dirty="0"/>
              <a:t>to display all the </a:t>
            </a:r>
            <a:r>
              <a:rPr lang="en-US" sz="2400" b="1" dirty="0">
                <a:solidFill>
                  <a:srgbClr val="7030A0"/>
                </a:solidFill>
              </a:rPr>
              <a:t>system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privileges </a:t>
            </a:r>
            <a:r>
              <a:rPr lang="en-US" sz="2400" dirty="0"/>
              <a:t>which the user </a:t>
            </a:r>
            <a:r>
              <a:rPr lang="en-US" sz="2400" b="1" dirty="0">
                <a:solidFill>
                  <a:srgbClr val="002060"/>
                </a:solidFill>
              </a:rPr>
              <a:t>ORACLEBATCH</a:t>
            </a:r>
            <a:r>
              <a:rPr lang="en-US" sz="2400" dirty="0"/>
              <a:t> has received through roles.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9"/>
            <a:ext cx="8786874" cy="35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WAQ </a:t>
            </a:r>
            <a:r>
              <a:rPr lang="en-US" sz="2400" dirty="0"/>
              <a:t>to display all the </a:t>
            </a:r>
            <a:r>
              <a:rPr lang="en-US" sz="2400" b="1" dirty="0">
                <a:solidFill>
                  <a:srgbClr val="7030A0"/>
                </a:solidFill>
              </a:rPr>
              <a:t>object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privileges </a:t>
            </a:r>
            <a:r>
              <a:rPr lang="en-US" sz="2400" dirty="0"/>
              <a:t>which the user </a:t>
            </a:r>
            <a:r>
              <a:rPr lang="en-US" sz="2400" b="1" dirty="0">
                <a:solidFill>
                  <a:srgbClr val="002060"/>
                </a:solidFill>
              </a:rPr>
              <a:t>INDIAN</a:t>
            </a:r>
            <a:r>
              <a:rPr lang="en-US" sz="2400" dirty="0"/>
              <a:t> has.</a:t>
            </a:r>
            <a:endParaRPr lang="en-IN" sz="2400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onstraint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34306"/>
            <a:ext cx="8786874" cy="3252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Obtaining Details Of Privileges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Obtaining Details About Roles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Synonyms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Types Of Synonyms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Dropping And </a:t>
            </a:r>
            <a:r>
              <a:rPr lang="en-US" sz="29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Renaming Synonyms</a:t>
            </a: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Understanding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Instead of qualifying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name</a:t>
            </a:r>
            <a:r>
              <a:rPr lang="en-IN" sz="2400" dirty="0"/>
              <a:t> of an </a:t>
            </a:r>
            <a:r>
              <a:rPr lang="en-IN" sz="2400" b="1" dirty="0">
                <a:solidFill>
                  <a:srgbClr val="7030A0"/>
                </a:solidFill>
              </a:rPr>
              <a:t>object</a:t>
            </a:r>
            <a:r>
              <a:rPr lang="en-IN" sz="2400" dirty="0"/>
              <a:t> with the </a:t>
            </a:r>
            <a:r>
              <a:rPr lang="en-IN" sz="2400" b="1" dirty="0">
                <a:solidFill>
                  <a:srgbClr val="002060"/>
                </a:solidFill>
              </a:rPr>
              <a:t>object owner’s name</a:t>
            </a:r>
            <a:r>
              <a:rPr lang="en-IN" sz="2400" dirty="0"/>
              <a:t>, we can use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synonym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synonym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70C0"/>
                </a:solidFill>
              </a:rPr>
              <a:t>way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7030A0"/>
                </a:solidFill>
              </a:rPr>
              <a:t>aliasing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002060"/>
                </a:solidFill>
              </a:rPr>
              <a:t>another name</a:t>
            </a:r>
            <a:r>
              <a:rPr lang="en-IN" sz="2400" dirty="0"/>
              <a:t>. 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Understanding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Synonyms</a:t>
            </a:r>
            <a:r>
              <a:rPr lang="en-IN" sz="2400" dirty="0"/>
              <a:t> are of </a:t>
            </a:r>
            <a:r>
              <a:rPr lang="en-IN" sz="2400" b="1" dirty="0">
                <a:solidFill>
                  <a:srgbClr val="7030A0"/>
                </a:solidFill>
              </a:rPr>
              <a:t>two</a:t>
            </a:r>
            <a:r>
              <a:rPr lang="en-IN" sz="2400" dirty="0"/>
              <a:t> types:</a:t>
            </a:r>
          </a:p>
          <a:p>
            <a:pPr lvl="1"/>
            <a:endParaRPr lang="en-US" sz="1900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private synonym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public synonym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private synonym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0070C0"/>
                </a:solidFill>
              </a:rPr>
              <a:t>synonym</a:t>
            </a:r>
            <a:r>
              <a:rPr lang="en-IN" sz="2400" dirty="0"/>
              <a:t> in a user’s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schema</a:t>
            </a:r>
            <a:r>
              <a:rPr lang="en-IN" sz="2400" dirty="0"/>
              <a:t>; while </a:t>
            </a:r>
            <a:r>
              <a:rPr lang="en-IN" sz="2400" b="1" dirty="0">
                <a:solidFill>
                  <a:srgbClr val="7030A0"/>
                </a:solidFill>
              </a:rPr>
              <a:t>public synonyms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visible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everyone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Private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</a:t>
            </a:r>
            <a:r>
              <a:rPr lang="en-US" sz="2400" b="1" dirty="0">
                <a:solidFill>
                  <a:srgbClr val="0070C0"/>
                </a:solidFill>
              </a:rPr>
              <a:t>use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2060"/>
                </a:solidFill>
              </a:rPr>
              <a:t>command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CREATE SYNONYM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C00000"/>
                </a:solidFill>
              </a:rPr>
              <a:t>creating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2060"/>
                </a:solidFill>
              </a:rPr>
              <a:t>synonym </a:t>
            </a:r>
            <a:r>
              <a:rPr lang="en-US" sz="2400" dirty="0"/>
              <a:t>, whose syntax is </a:t>
            </a:r>
            <a:endParaRPr lang="en-IN" sz="2400" dirty="0"/>
          </a:p>
          <a:p>
            <a:endParaRPr lang="en-IN" sz="2400" b="1" u="sng" dirty="0">
              <a:solidFill>
                <a:srgbClr val="0070C0"/>
              </a:solidFill>
            </a:endParaRPr>
          </a:p>
          <a:p>
            <a:endParaRPr lang="en-IN" sz="2400" b="1" u="sng" dirty="0">
              <a:solidFill>
                <a:srgbClr val="0070C0"/>
              </a:solidFill>
            </a:endParaRPr>
          </a:p>
          <a:p>
            <a:r>
              <a:rPr lang="en-IN" sz="2400" b="1" u="sng" dirty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SYNONYM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synonym_name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resource_name</a:t>
            </a:r>
            <a:r>
              <a:rPr lang="en-US" sz="2400" b="1" dirty="0">
                <a:solidFill>
                  <a:srgbClr val="002060"/>
                </a:solidFill>
              </a:rPr>
              <a:t>&gt;;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Private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next </a:t>
            </a:r>
            <a:r>
              <a:rPr lang="en-IN" sz="2400" b="1" dirty="0">
                <a:solidFill>
                  <a:srgbClr val="7030A0"/>
                </a:solidFill>
              </a:rPr>
              <a:t>CREATE SYNONYM </a:t>
            </a:r>
            <a:r>
              <a:rPr lang="en-IN" sz="2400" dirty="0"/>
              <a:t>command creates a </a:t>
            </a:r>
            <a:r>
              <a:rPr lang="en-IN" sz="2400" b="1" dirty="0">
                <a:solidFill>
                  <a:srgbClr val="0070C0"/>
                </a:solidFill>
              </a:rPr>
              <a:t>private synonym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C00000"/>
                </a:solidFill>
              </a:rPr>
              <a:t>BOOKS</a:t>
            </a:r>
            <a:r>
              <a:rPr lang="en-IN" sz="2400" dirty="0"/>
              <a:t>  in the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schema for the </a:t>
            </a:r>
            <a:r>
              <a:rPr lang="en-IN" sz="2400" b="1" dirty="0">
                <a:solidFill>
                  <a:srgbClr val="C00000"/>
                </a:solidFill>
              </a:rPr>
              <a:t>ALLBOOKS</a:t>
            </a:r>
            <a:r>
              <a:rPr lang="en-IN" sz="2400" dirty="0"/>
              <a:t>  table located in the </a:t>
            </a:r>
            <a:r>
              <a:rPr lang="en-IN" sz="2400" b="1" dirty="0">
                <a:solidFill>
                  <a:srgbClr val="002060"/>
                </a:solidFill>
              </a:rPr>
              <a:t>ORACLEBATCH</a:t>
            </a:r>
            <a:r>
              <a:rPr lang="en-IN" sz="2400" dirty="0"/>
              <a:t>  schema.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SYNONYM </a:t>
            </a:r>
            <a:r>
              <a:rPr lang="en-US" sz="2400" b="1" dirty="0">
                <a:solidFill>
                  <a:srgbClr val="002060"/>
                </a:solidFill>
              </a:rPr>
              <a:t>books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FOR </a:t>
            </a:r>
            <a:r>
              <a:rPr lang="en-US" sz="2400" b="1" dirty="0">
                <a:solidFill>
                  <a:srgbClr val="002060"/>
                </a:solidFill>
              </a:rPr>
              <a:t>ORACLEBATCH.ALLBOOKS;</a:t>
            </a:r>
            <a:endParaRPr lang="en-IN" sz="2400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After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synonym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successfully created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2060"/>
                </a:solidFill>
              </a:rPr>
              <a:t>INDIAN </a:t>
            </a:r>
            <a:r>
              <a:rPr lang="en-IN" sz="2400" dirty="0"/>
              <a:t>schema, we can select from the </a:t>
            </a:r>
            <a:r>
              <a:rPr lang="en-IN" sz="2400" b="1" dirty="0">
                <a:solidFill>
                  <a:srgbClr val="7030A0"/>
                </a:solidFill>
              </a:rPr>
              <a:t>ALLBOOKS</a:t>
            </a:r>
            <a:r>
              <a:rPr lang="en-IN" sz="2400" dirty="0"/>
              <a:t> table by the name </a:t>
            </a:r>
            <a:r>
              <a:rPr lang="en-IN" sz="2400" b="1" dirty="0">
                <a:solidFill>
                  <a:srgbClr val="7030A0"/>
                </a:solidFill>
              </a:rPr>
              <a:t>BOOKS</a:t>
            </a:r>
            <a:r>
              <a:rPr lang="en-IN" sz="2400" dirty="0"/>
              <a:t> and that too  </a:t>
            </a:r>
            <a:r>
              <a:rPr lang="en-IN" sz="2400" b="1" dirty="0">
                <a:solidFill>
                  <a:srgbClr val="C00000"/>
                </a:solidFill>
              </a:rPr>
              <a:t>without prefixing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rgbClr val="0070C0"/>
                </a:solidFill>
              </a:rPr>
              <a:t>schema</a:t>
            </a:r>
            <a:r>
              <a:rPr lang="en-IN" sz="2400" dirty="0"/>
              <a:t> name.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 lvl="1"/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When</a:t>
            </a:r>
            <a:r>
              <a:rPr lang="en-IN" sz="2400" dirty="0"/>
              <a:t> we </a:t>
            </a:r>
            <a:r>
              <a:rPr lang="en-IN" sz="2400" b="1" dirty="0">
                <a:solidFill>
                  <a:srgbClr val="7030A0"/>
                </a:solidFill>
              </a:rPr>
              <a:t>create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synonym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validity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underlying object </a:t>
            </a:r>
            <a:r>
              <a:rPr lang="en-IN" sz="2400" dirty="0"/>
              <a:t>is not </a:t>
            </a:r>
            <a:r>
              <a:rPr lang="en-IN" sz="2400" b="1" dirty="0">
                <a:solidFill>
                  <a:srgbClr val="0070C0"/>
                </a:solidFill>
              </a:rPr>
              <a:t>checked</a:t>
            </a:r>
            <a:r>
              <a:rPr lang="en-IN" sz="2400" dirty="0"/>
              <a:t>; that is, we can </a:t>
            </a:r>
            <a:r>
              <a:rPr lang="en-IN" sz="2400" b="1" dirty="0">
                <a:solidFill>
                  <a:srgbClr val="7030A0"/>
                </a:solidFill>
              </a:rPr>
              <a:t>create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synonym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without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object existing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synonym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created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without error</a:t>
            </a:r>
            <a:r>
              <a:rPr lang="en-IN" sz="2400" dirty="0"/>
              <a:t>, but we get an </a:t>
            </a:r>
            <a:r>
              <a:rPr lang="en-IN" sz="2400" b="1" dirty="0">
                <a:solidFill>
                  <a:srgbClr val="C00000"/>
                </a:solidFill>
              </a:rPr>
              <a:t>error message</a:t>
            </a:r>
            <a:r>
              <a:rPr lang="en-IN" sz="2400" dirty="0"/>
              <a:t> if we </a:t>
            </a:r>
            <a:r>
              <a:rPr lang="en-IN" sz="2400" b="1" dirty="0">
                <a:solidFill>
                  <a:srgbClr val="002060"/>
                </a:solidFill>
              </a:rPr>
              <a:t>attempt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accent1"/>
                </a:solidFill>
              </a:rPr>
              <a:t>access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synonym.</a:t>
            </a:r>
            <a:r>
              <a:rPr lang="en-IN" sz="2400" dirty="0"/>
              <a:t>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following synonym</a:t>
            </a:r>
            <a:r>
              <a:rPr lang="en-IN" sz="2400" dirty="0"/>
              <a:t>, called </a:t>
            </a:r>
            <a:r>
              <a:rPr lang="en-IN" sz="2400" b="1" dirty="0">
                <a:solidFill>
                  <a:srgbClr val="7030A0"/>
                </a:solidFill>
              </a:rPr>
              <a:t>SYNONYM_TEST</a:t>
            </a:r>
            <a:r>
              <a:rPr lang="en-IN" sz="2400" dirty="0"/>
              <a:t>, is based on a </a:t>
            </a:r>
            <a:r>
              <a:rPr lang="en-IN" sz="2400" b="1" dirty="0">
                <a:solidFill>
                  <a:srgbClr val="00B050"/>
                </a:solidFill>
              </a:rPr>
              <a:t>nonexistent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TEST_ME</a:t>
            </a:r>
            <a:r>
              <a:rPr lang="en-IN" sz="2400" dirty="0"/>
              <a:t> object, which could be a </a:t>
            </a:r>
            <a:r>
              <a:rPr lang="en-IN" sz="2400" b="1" dirty="0">
                <a:solidFill>
                  <a:srgbClr val="C00000"/>
                </a:solidFill>
              </a:rPr>
              <a:t>view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C00000"/>
                </a:solidFill>
              </a:rPr>
              <a:t>table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another synonym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rgbClr val="C00000"/>
                </a:solidFill>
              </a:rPr>
              <a:t>another type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Oracle object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SYNONYM </a:t>
            </a:r>
            <a:r>
              <a:rPr lang="en-IN" sz="2400" b="1" dirty="0" err="1">
                <a:solidFill>
                  <a:srgbClr val="002060"/>
                </a:solidFill>
              </a:rPr>
              <a:t>synonym_test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IN" sz="2400" b="1" dirty="0" err="1">
                <a:solidFill>
                  <a:srgbClr val="002060"/>
                </a:solidFill>
              </a:rPr>
              <a:t>test_me</a:t>
            </a:r>
            <a:r>
              <a:rPr lang="en-IN" sz="2400" b="1">
                <a:solidFill>
                  <a:srgbClr val="002060"/>
                </a:solidFill>
              </a:rPr>
              <a:t>;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Accessing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2060"/>
                </a:solidFill>
              </a:rPr>
              <a:t>synonym </a:t>
            </a:r>
            <a:r>
              <a:rPr lang="en-IN" sz="2400" dirty="0"/>
              <a:t>results in this </a:t>
            </a:r>
            <a:r>
              <a:rPr lang="en-IN" sz="2400" b="1" dirty="0">
                <a:solidFill>
                  <a:srgbClr val="C00000"/>
                </a:solidFill>
              </a:rPr>
              <a:t>message</a:t>
            </a:r>
            <a:r>
              <a:rPr lang="en-IN" sz="2400" dirty="0"/>
              <a:t>.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yn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5" y="2357430"/>
            <a:ext cx="8215371" cy="171451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All synonyms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C00000"/>
                </a:solidFill>
              </a:rPr>
              <a:t>private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unless </a:t>
            </a:r>
            <a:r>
              <a:rPr lang="en-IN" sz="2400" dirty="0"/>
              <a:t>the keyword </a:t>
            </a:r>
            <a:r>
              <a:rPr lang="en-IN" sz="2400" b="1" dirty="0">
                <a:solidFill>
                  <a:srgbClr val="0070C0"/>
                </a:solidFill>
              </a:rPr>
              <a:t>PUBLIC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specified.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Public synonyms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visible</a:t>
            </a:r>
            <a:r>
              <a:rPr lang="en-IN" sz="2400" dirty="0"/>
              <a:t> to all </a:t>
            </a:r>
            <a:r>
              <a:rPr lang="en-IN" sz="2400" b="1" dirty="0">
                <a:solidFill>
                  <a:srgbClr val="C00000"/>
                </a:solidFill>
              </a:rPr>
              <a:t>users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However,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 privileges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2060"/>
                </a:solidFill>
              </a:rPr>
              <a:t>not automatically granted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7030A0"/>
                </a:solidFill>
              </a:rPr>
              <a:t>underlying objects </a:t>
            </a:r>
            <a:r>
              <a:rPr lang="en-IN" sz="2400" dirty="0"/>
              <a:t>so we </a:t>
            </a:r>
            <a:r>
              <a:rPr lang="en-IN" sz="2400" b="1" dirty="0">
                <a:solidFill>
                  <a:srgbClr val="C00000"/>
                </a:solidFill>
              </a:rPr>
              <a:t>still need to issue grants </a:t>
            </a:r>
            <a:r>
              <a:rPr lang="en-IN" sz="2400" dirty="0"/>
              <a:t>to users  by </a:t>
            </a:r>
            <a:r>
              <a:rPr lang="en-IN" sz="2400" b="1" dirty="0">
                <a:solidFill>
                  <a:srgbClr val="00B050"/>
                </a:solidFill>
              </a:rPr>
              <a:t>referring</a:t>
            </a:r>
            <a:r>
              <a:rPr lang="en-IN" sz="2400" dirty="0"/>
              <a:t> to either the </a:t>
            </a:r>
            <a:r>
              <a:rPr lang="en-IN" sz="2400" b="1" dirty="0">
                <a:solidFill>
                  <a:srgbClr val="7030A0"/>
                </a:solidFill>
              </a:rPr>
              <a:t>public synonym </a:t>
            </a:r>
            <a:r>
              <a:rPr lang="en-IN" sz="2400" dirty="0"/>
              <a:t>or the </a:t>
            </a:r>
            <a:r>
              <a:rPr lang="en-IN" sz="2400" b="1" dirty="0">
                <a:solidFill>
                  <a:srgbClr val="0070C0"/>
                </a:solidFill>
              </a:rPr>
              <a:t>underlying object</a:t>
            </a:r>
            <a:r>
              <a:rPr lang="en-IN" sz="2400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For the user </a:t>
            </a:r>
            <a:r>
              <a:rPr lang="en-IN" sz="2400" b="1" dirty="0">
                <a:solidFill>
                  <a:srgbClr val="002060"/>
                </a:solidFill>
              </a:rPr>
              <a:t>ORACLEBATCH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following statements </a:t>
            </a:r>
            <a:r>
              <a:rPr lang="en-IN" sz="2400" b="1" dirty="0">
                <a:solidFill>
                  <a:srgbClr val="0070C0"/>
                </a:solidFill>
              </a:rPr>
              <a:t>create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table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create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public synonym </a:t>
            </a:r>
            <a:r>
              <a:rPr lang="en-IN" sz="2400" dirty="0"/>
              <a:t>for the </a:t>
            </a:r>
            <a:r>
              <a:rPr lang="en-IN" sz="2400" b="1" dirty="0">
                <a:solidFill>
                  <a:srgbClr val="C00000"/>
                </a:solidFill>
              </a:rPr>
              <a:t>table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70C0"/>
                </a:solidFill>
              </a:rPr>
              <a:t>grant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privilege on the </a:t>
            </a:r>
            <a:r>
              <a:rPr lang="en-IN" sz="2400" b="1" dirty="0">
                <a:solidFill>
                  <a:srgbClr val="C00000"/>
                </a:solidFill>
              </a:rPr>
              <a:t>table</a:t>
            </a:r>
            <a:r>
              <a:rPr lang="en-IN" sz="2400" dirty="0"/>
              <a:t> to the user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TABLE </a:t>
            </a:r>
            <a:r>
              <a:rPr lang="en-US" sz="2400" b="1" dirty="0">
                <a:solidFill>
                  <a:srgbClr val="002060"/>
                </a:solidFill>
              </a:rPr>
              <a:t>PERSON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p_id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number(3),</a:t>
            </a:r>
            <a:r>
              <a:rPr lang="en-US" sz="2400" b="1" dirty="0" err="1">
                <a:solidFill>
                  <a:srgbClr val="0070C0"/>
                </a:solidFill>
              </a:rPr>
              <a:t>p_name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varchar2(15));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</a:t>
            </a:r>
            <a:r>
              <a:rPr lang="en-US" sz="2400" b="1" dirty="0">
                <a:solidFill>
                  <a:srgbClr val="002060"/>
                </a:solidFill>
              </a:rPr>
              <a:t>PUBLIC SYNONYM </a:t>
            </a:r>
            <a:r>
              <a:rPr lang="en-US" sz="2400" b="1" dirty="0">
                <a:solidFill>
                  <a:srgbClr val="7030A0"/>
                </a:solidFill>
              </a:rPr>
              <a:t>PEOPLE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FOR </a:t>
            </a:r>
            <a:r>
              <a:rPr lang="en-US" sz="2400" b="1" dirty="0">
                <a:solidFill>
                  <a:srgbClr val="002060"/>
                </a:solidFill>
              </a:rPr>
              <a:t>PERSON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US" sz="2400" b="1" dirty="0">
                <a:solidFill>
                  <a:srgbClr val="002060"/>
                </a:solidFill>
              </a:rPr>
              <a:t>SELECT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ON </a:t>
            </a:r>
            <a:r>
              <a:rPr lang="en-US" sz="2400" b="1" dirty="0">
                <a:solidFill>
                  <a:srgbClr val="002060"/>
                </a:solidFill>
              </a:rPr>
              <a:t>PEOPLE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n-US" sz="2400" b="1" dirty="0">
                <a:solidFill>
                  <a:srgbClr val="002060"/>
                </a:solidFill>
              </a:rPr>
              <a:t>INDIAN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Now the user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rgbClr val="0070C0"/>
                </a:solidFill>
              </a:rPr>
              <a:t>perform queries </a:t>
            </a:r>
            <a:r>
              <a:rPr lang="en-IN" sz="2400" dirty="0"/>
              <a:t>against the </a:t>
            </a:r>
            <a:r>
              <a:rPr lang="en-IN" sz="2400" b="1" dirty="0">
                <a:solidFill>
                  <a:srgbClr val="C00000"/>
                </a:solidFill>
              </a:rPr>
              <a:t>public synonym </a:t>
            </a:r>
            <a:r>
              <a:rPr lang="en-IN" sz="2400" dirty="0"/>
              <a:t>or the table </a:t>
            </a:r>
            <a:r>
              <a:rPr lang="en-IN" sz="2400" b="1" dirty="0">
                <a:solidFill>
                  <a:srgbClr val="7030A0"/>
                </a:solidFill>
              </a:rPr>
              <a:t>PERSON</a:t>
            </a:r>
            <a:r>
              <a:rPr lang="en-IN" sz="2400" dirty="0"/>
              <a:t> by the name </a:t>
            </a:r>
            <a:r>
              <a:rPr lang="en-IN" sz="2400" b="1" dirty="0">
                <a:solidFill>
                  <a:srgbClr val="7030A0"/>
                </a:solidFill>
              </a:rPr>
              <a:t>PEOPLE</a:t>
            </a:r>
            <a:r>
              <a:rPr lang="en-IN" sz="2400" dirty="0"/>
              <a:t> located in the </a:t>
            </a:r>
            <a:r>
              <a:rPr lang="en-IN" sz="2400" b="1" dirty="0">
                <a:solidFill>
                  <a:srgbClr val="002060"/>
                </a:solidFill>
              </a:rPr>
              <a:t>ORACLEBATCH</a:t>
            </a:r>
            <a:r>
              <a:rPr lang="en-IN" sz="2400" dirty="0"/>
              <a:t> schema.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user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—or, for that matter, </a:t>
            </a:r>
            <a:r>
              <a:rPr lang="en-IN" sz="2400" b="1" dirty="0">
                <a:solidFill>
                  <a:srgbClr val="0070C0"/>
                </a:solidFill>
              </a:rPr>
              <a:t>any other user</a:t>
            </a:r>
            <a:r>
              <a:rPr lang="en-IN" sz="2400" dirty="0"/>
              <a:t>—does not need to </a:t>
            </a:r>
            <a:r>
              <a:rPr lang="en-IN" sz="2400" b="1" dirty="0">
                <a:solidFill>
                  <a:srgbClr val="7030A0"/>
                </a:solidFill>
              </a:rPr>
              <a:t>prefix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PEOPLE</a:t>
            </a:r>
            <a:r>
              <a:rPr lang="en-IN" sz="2400" dirty="0"/>
              <a:t> table with the </a:t>
            </a:r>
            <a:r>
              <a:rPr lang="en-IN" sz="2400" b="1" dirty="0">
                <a:solidFill>
                  <a:srgbClr val="002060"/>
                </a:solidFill>
              </a:rPr>
              <a:t>owner</a:t>
            </a:r>
            <a:r>
              <a:rPr lang="en-IN" sz="2400" dirty="0"/>
              <a:t>. 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USER_SYS_PRIVS: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002060"/>
                </a:solidFill>
              </a:rPr>
              <a:t>system privileges </a:t>
            </a:r>
            <a:r>
              <a:rPr lang="en-US" sz="2400" dirty="0"/>
              <a:t>assigned to the </a:t>
            </a:r>
            <a:r>
              <a:rPr lang="en-US" sz="2400" b="1" dirty="0">
                <a:solidFill>
                  <a:srgbClr val="0070C0"/>
                </a:solidFill>
              </a:rPr>
              <a:t>current user.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USERNAME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ADMIN_OPTION</a:t>
            </a:r>
          </a:p>
          <a:p>
            <a:pPr lvl="1"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Public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However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002060"/>
                </a:solidFill>
              </a:rPr>
              <a:t>public synonym </a:t>
            </a:r>
            <a:r>
              <a:rPr lang="en-IN" sz="2400" b="1" dirty="0">
                <a:solidFill>
                  <a:srgbClr val="00B050"/>
                </a:solidFill>
              </a:rPr>
              <a:t>does not mean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users</a:t>
            </a:r>
            <a:r>
              <a:rPr lang="en-IN" sz="2400" dirty="0"/>
              <a:t> other than the user </a:t>
            </a:r>
            <a:r>
              <a:rPr lang="en-IN" sz="2400" b="1" dirty="0">
                <a:solidFill>
                  <a:srgbClr val="002060"/>
                </a:solidFill>
              </a:rPr>
              <a:t>INDIAN</a:t>
            </a:r>
            <a:r>
              <a:rPr lang="en-IN" sz="2400" dirty="0"/>
              <a:t> have </a:t>
            </a:r>
            <a:r>
              <a:rPr lang="en-IN" sz="2400" b="1" dirty="0">
                <a:solidFill>
                  <a:srgbClr val="7030A0"/>
                </a:solidFill>
              </a:rPr>
              <a:t>access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If we want </a:t>
            </a:r>
            <a:r>
              <a:rPr lang="en-IN" sz="2400" b="1" dirty="0">
                <a:solidFill>
                  <a:srgbClr val="00B050"/>
                </a:solidFill>
              </a:rPr>
              <a:t>every user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 system to have </a:t>
            </a:r>
            <a:r>
              <a:rPr lang="en-IN" sz="2400" b="1" dirty="0">
                <a:solidFill>
                  <a:srgbClr val="7030A0"/>
                </a:solidFill>
              </a:rPr>
              <a:t>SELECT </a:t>
            </a:r>
            <a:r>
              <a:rPr lang="en-IN" sz="2400" dirty="0"/>
              <a:t>privileges, we can </a:t>
            </a:r>
            <a:r>
              <a:rPr lang="en-IN" sz="2400" b="1" dirty="0">
                <a:solidFill>
                  <a:srgbClr val="0070C0"/>
                </a:solidFill>
              </a:rPr>
              <a:t>grant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dirty="0"/>
              <a:t> privilege to </a:t>
            </a:r>
            <a:r>
              <a:rPr lang="en-IN" sz="2400" b="1" dirty="0">
                <a:solidFill>
                  <a:srgbClr val="002060"/>
                </a:solidFill>
              </a:rPr>
              <a:t>PUBLIC</a:t>
            </a:r>
            <a:r>
              <a:rPr lang="en-IN" sz="2400" dirty="0"/>
              <a:t> by using the </a:t>
            </a:r>
            <a:r>
              <a:rPr lang="en-IN" sz="2400" b="1" dirty="0">
                <a:solidFill>
                  <a:srgbClr val="0070C0"/>
                </a:solidFill>
              </a:rPr>
              <a:t>following command: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GRANT </a:t>
            </a:r>
            <a:r>
              <a:rPr lang="en-IN" sz="2400" b="1" dirty="0">
                <a:solidFill>
                  <a:srgbClr val="7030A0"/>
                </a:solidFill>
              </a:rPr>
              <a:t>SELECT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ON </a:t>
            </a:r>
            <a:r>
              <a:rPr lang="en-IN" sz="2400" b="1" dirty="0">
                <a:solidFill>
                  <a:srgbClr val="7030A0"/>
                </a:solidFill>
              </a:rPr>
              <a:t>person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TO </a:t>
            </a:r>
            <a:r>
              <a:rPr lang="en-IN" sz="2400" b="1" dirty="0">
                <a:solidFill>
                  <a:srgbClr val="7030A0"/>
                </a:solidFill>
              </a:rPr>
              <a:t>PUBLIC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Dropping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</a:t>
            </a:r>
            <a:r>
              <a:rPr lang="en-IN" sz="2400" b="1" dirty="0">
                <a:solidFill>
                  <a:srgbClr val="7030A0"/>
                </a:solidFill>
              </a:rPr>
              <a:t>drop synonyms </a:t>
            </a:r>
            <a:r>
              <a:rPr lang="en-IN" sz="2400" dirty="0"/>
              <a:t>by using the </a:t>
            </a:r>
            <a:r>
              <a:rPr lang="en-IN" sz="2400" b="1" dirty="0">
                <a:solidFill>
                  <a:srgbClr val="0070C0"/>
                </a:solidFill>
              </a:rPr>
              <a:t>DROP SYNONYM </a:t>
            </a:r>
            <a:r>
              <a:rPr lang="en-IN" sz="2400" dirty="0"/>
              <a:t>command.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next commands </a:t>
            </a:r>
            <a:r>
              <a:rPr lang="en-IN" sz="2400" b="1" dirty="0">
                <a:solidFill>
                  <a:srgbClr val="002060"/>
                </a:solidFill>
              </a:rPr>
              <a:t>drop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BOOKS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synonym </a:t>
            </a:r>
            <a:r>
              <a:rPr lang="en-IN" sz="2400" dirty="0"/>
              <a:t>and the public </a:t>
            </a:r>
            <a:r>
              <a:rPr lang="en-IN" sz="2400" b="1" dirty="0">
                <a:solidFill>
                  <a:srgbClr val="0070C0"/>
                </a:solidFill>
              </a:rPr>
              <a:t>PEOPLE</a:t>
            </a:r>
            <a:r>
              <a:rPr lang="en-IN" sz="2400" dirty="0"/>
              <a:t>  </a:t>
            </a:r>
            <a:r>
              <a:rPr lang="en-IN" sz="2400" b="1" dirty="0">
                <a:solidFill>
                  <a:srgbClr val="002060"/>
                </a:solidFill>
              </a:rPr>
              <a:t>synonym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DROP SYNONYM </a:t>
            </a:r>
            <a:r>
              <a:rPr lang="en-US" sz="2400" b="1" dirty="0">
                <a:solidFill>
                  <a:srgbClr val="002060"/>
                </a:solidFill>
              </a:rPr>
              <a:t>BOOKS;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DROP PUBLIC  SYNONYM  </a:t>
            </a:r>
            <a:r>
              <a:rPr lang="en-US" sz="2400" b="1" dirty="0">
                <a:solidFill>
                  <a:srgbClr val="002060"/>
                </a:solidFill>
              </a:rPr>
              <a:t>PEOPLE;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Renaming Synonyms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If a </a:t>
            </a:r>
            <a:r>
              <a:rPr lang="en-IN" sz="2400" b="1" dirty="0">
                <a:solidFill>
                  <a:srgbClr val="002060"/>
                </a:solidFill>
              </a:rPr>
              <a:t>synonym </a:t>
            </a:r>
            <a:r>
              <a:rPr lang="en-IN" sz="2400" dirty="0"/>
              <a:t>already </a:t>
            </a:r>
            <a:r>
              <a:rPr lang="en-IN" sz="2400" b="1" dirty="0">
                <a:solidFill>
                  <a:srgbClr val="00B050"/>
                </a:solidFill>
              </a:rPr>
              <a:t>exists</a:t>
            </a:r>
            <a:r>
              <a:rPr lang="en-IN" sz="2400" dirty="0"/>
              <a:t> and we want to </a:t>
            </a:r>
            <a:r>
              <a:rPr lang="en-IN" sz="2400" b="1" dirty="0">
                <a:solidFill>
                  <a:srgbClr val="C00000"/>
                </a:solidFill>
              </a:rPr>
              <a:t>change</a:t>
            </a:r>
            <a:r>
              <a:rPr lang="en-IN" sz="2400" dirty="0"/>
              <a:t> its </a:t>
            </a:r>
            <a:r>
              <a:rPr lang="en-IN" sz="2400" b="1" dirty="0">
                <a:solidFill>
                  <a:srgbClr val="0070C0"/>
                </a:solidFill>
              </a:rPr>
              <a:t>definition</a:t>
            </a:r>
            <a:r>
              <a:rPr lang="en-IN" sz="2400" dirty="0"/>
              <a:t>, we can use the </a:t>
            </a:r>
            <a:r>
              <a:rPr lang="en-IN" sz="2400" b="1" dirty="0">
                <a:solidFill>
                  <a:srgbClr val="7030A0"/>
                </a:solidFill>
              </a:rPr>
              <a:t>CREATE OR REPLACE SYNONYM </a:t>
            </a:r>
            <a:r>
              <a:rPr lang="en-IN" sz="2400" dirty="0"/>
              <a:t>command </a:t>
            </a:r>
            <a:r>
              <a:rPr lang="en-IN" sz="2400" b="1" dirty="0">
                <a:solidFill>
                  <a:srgbClr val="00B050"/>
                </a:solidFill>
              </a:rPr>
              <a:t>instead of </a:t>
            </a:r>
            <a:r>
              <a:rPr lang="en-IN" sz="2400" b="1" dirty="0">
                <a:solidFill>
                  <a:srgbClr val="C00000"/>
                </a:solidFill>
              </a:rPr>
              <a:t>dropping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re-creating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synonym</a:t>
            </a:r>
            <a:r>
              <a:rPr lang="en-IN" sz="2400" dirty="0"/>
              <a:t>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OR REPLACE PUBLIC SYNONYM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LIB_BOOKS</a:t>
            </a:r>
            <a:r>
              <a:rPr lang="en-IN" sz="2400" dirty="0"/>
              <a:t> FOR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BOOKS;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RENAME</a:t>
            </a:r>
            <a:r>
              <a:rPr lang="en-IN" sz="2400" dirty="0"/>
              <a:t> command </a:t>
            </a:r>
            <a:r>
              <a:rPr lang="en-IN" sz="2400" b="1" dirty="0">
                <a:solidFill>
                  <a:srgbClr val="C00000"/>
                </a:solidFill>
              </a:rPr>
              <a:t>renames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2060"/>
                </a:solidFill>
              </a:rPr>
              <a:t>synonym.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>
                <a:solidFill>
                  <a:schemeClr val="accent6">
                    <a:lumMod val="75000"/>
                  </a:schemeClr>
                </a:solidFill>
              </a:rPr>
              <a:t>RENAME </a:t>
            </a:r>
            <a:r>
              <a:rPr lang="en-IN" sz="2400" b="1">
                <a:solidFill>
                  <a:srgbClr val="002060"/>
                </a:solidFill>
              </a:rPr>
              <a:t>LIB_BOOKS</a:t>
            </a:r>
            <a:r>
              <a:rPr lang="en-IN" sz="2400" b="1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IN" sz="2400" b="1" dirty="0">
                <a:solidFill>
                  <a:srgbClr val="002060"/>
                </a:solidFill>
              </a:rPr>
              <a:t>MYBOOKS;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USER_TAB_PRIVS: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002060"/>
                </a:solidFill>
              </a:rPr>
              <a:t>object privileges </a:t>
            </a:r>
            <a:r>
              <a:rPr lang="en-US" sz="2400" dirty="0"/>
              <a:t>assigned to a </a:t>
            </a:r>
            <a:r>
              <a:rPr lang="en-US" sz="2400" b="1" dirty="0">
                <a:solidFill>
                  <a:srgbClr val="0070C0"/>
                </a:solidFill>
              </a:rPr>
              <a:t>user</a:t>
            </a:r>
            <a:r>
              <a:rPr lang="en-US" sz="2400" dirty="0"/>
              <a:t> or by the </a:t>
            </a:r>
            <a:r>
              <a:rPr lang="en-US" sz="2400" b="1" dirty="0">
                <a:solidFill>
                  <a:srgbClr val="0070C0"/>
                </a:solidFill>
              </a:rPr>
              <a:t>user.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OWNER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GRANTEE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GRANTABLE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USER_TAB_PRIVS_MADE: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002060"/>
                </a:solidFill>
              </a:rPr>
              <a:t>object privileges </a:t>
            </a:r>
            <a:r>
              <a:rPr lang="en-US" sz="2400" dirty="0"/>
              <a:t>assigned by the </a:t>
            </a:r>
            <a:r>
              <a:rPr lang="en-US" sz="2400" b="1" dirty="0">
                <a:solidFill>
                  <a:srgbClr val="0070C0"/>
                </a:solidFill>
              </a:rPr>
              <a:t>user.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 </a:t>
            </a:r>
            <a:r>
              <a:rPr lang="en-US" sz="2400" dirty="0"/>
              <a:t>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OWNER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GRANTEE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GRANTABLE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USER_TAB_PRIVS_RECD: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002060"/>
                </a:solidFill>
              </a:rPr>
              <a:t>object privileges </a:t>
            </a:r>
            <a:r>
              <a:rPr lang="en-US" sz="2400" dirty="0"/>
              <a:t>assigned to the </a:t>
            </a:r>
            <a:r>
              <a:rPr lang="en-US" sz="2400" b="1" dirty="0">
                <a:solidFill>
                  <a:srgbClr val="0070C0"/>
                </a:solidFill>
              </a:rPr>
              <a:t>user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GRANTABLE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ROLE_SYS_PRIVS: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002060"/>
                </a:solidFill>
              </a:rPr>
              <a:t>system privileges</a:t>
            </a:r>
            <a:r>
              <a:rPr lang="en-US" sz="2400" dirty="0"/>
              <a:t> received through a </a:t>
            </a:r>
            <a:r>
              <a:rPr lang="en-US" sz="2400" b="1" dirty="0">
                <a:solidFill>
                  <a:srgbClr val="0070C0"/>
                </a:solidFill>
              </a:rPr>
              <a:t>role.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ROLE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ADMIN_OPTION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Privileges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DBA_TAB_PRIVS:</a:t>
            </a:r>
            <a:r>
              <a:rPr lang="en-IN" sz="2400" dirty="0"/>
              <a:t> </a:t>
            </a:r>
            <a:r>
              <a:rPr lang="en-US" sz="2400" dirty="0"/>
              <a:t>It is the </a:t>
            </a:r>
            <a:r>
              <a:rPr lang="en-US" sz="2400" b="1" dirty="0">
                <a:solidFill>
                  <a:srgbClr val="C00000"/>
                </a:solidFill>
              </a:rPr>
              <a:t>base table </a:t>
            </a:r>
            <a:r>
              <a:rPr lang="en-US" sz="2400" dirty="0"/>
              <a:t>for all the previous three views  i.e. </a:t>
            </a:r>
            <a:r>
              <a:rPr lang="en-US" sz="2400" b="1" dirty="0">
                <a:solidFill>
                  <a:srgbClr val="002060"/>
                </a:solidFill>
              </a:rPr>
              <a:t>USER_TAB_PRIVS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2060"/>
                </a:solidFill>
              </a:rPr>
              <a:t>USER_TAB_PRIVS_MADE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USER_TAB_PRIVS_RECD</a:t>
            </a:r>
            <a:r>
              <a:rPr lang="en-US" sz="2400" dirty="0"/>
              <a:t> and can only be accessed by logging in from </a:t>
            </a:r>
            <a:r>
              <a:rPr lang="en-US" sz="2400" b="1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user. 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70C0"/>
                </a:solidFill>
              </a:rPr>
              <a:t>contains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information</a:t>
            </a:r>
            <a:r>
              <a:rPr lang="en-US" sz="2400" dirty="0"/>
              <a:t> about </a:t>
            </a:r>
            <a:r>
              <a:rPr lang="en-US" sz="2400" b="1" dirty="0">
                <a:solidFill>
                  <a:srgbClr val="7030A0"/>
                </a:solidFill>
              </a:rPr>
              <a:t>privileges </a:t>
            </a:r>
            <a:r>
              <a:rPr lang="en-US" sz="2400" dirty="0"/>
              <a:t>related to </a:t>
            </a:r>
            <a:r>
              <a:rPr lang="en-US" sz="2400" b="1" dirty="0">
                <a:solidFill>
                  <a:srgbClr val="00B050"/>
                </a:solidFill>
              </a:rPr>
              <a:t>every user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C00000"/>
                </a:solidFill>
              </a:rPr>
              <a:t>database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It contains following 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GRANTEE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GRANTOR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TABLE_NAME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PRIVILEGE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GRANTABLE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Obtaining Details </a:t>
            </a:r>
            <a:br>
              <a:rPr lang="en-US" sz="3000" b="1" dirty="0"/>
            </a:br>
            <a:r>
              <a:rPr lang="en-US" sz="3000" b="1" dirty="0"/>
              <a:t>About Roles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USER_ROLE_PRIVS:</a:t>
            </a:r>
            <a:r>
              <a:rPr lang="en-IN" sz="2400" dirty="0"/>
              <a:t> </a:t>
            </a:r>
            <a:r>
              <a:rPr lang="en-US" sz="2400" dirty="0"/>
              <a:t>It </a:t>
            </a:r>
            <a:r>
              <a:rPr lang="en-US" sz="2400" b="1" dirty="0">
                <a:solidFill>
                  <a:srgbClr val="002060"/>
                </a:solidFill>
              </a:rPr>
              <a:t>contains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information</a:t>
            </a:r>
            <a:r>
              <a:rPr lang="en-US" sz="2400" dirty="0"/>
              <a:t> about the </a:t>
            </a:r>
            <a:r>
              <a:rPr lang="en-US" sz="2400" b="1" dirty="0">
                <a:solidFill>
                  <a:srgbClr val="0070C0"/>
                </a:solidFill>
              </a:rPr>
              <a:t>roles</a:t>
            </a:r>
            <a:r>
              <a:rPr lang="en-US" sz="2400" dirty="0"/>
              <a:t> of a </a:t>
            </a:r>
            <a:r>
              <a:rPr lang="en-US" sz="2400" b="1" dirty="0">
                <a:solidFill>
                  <a:srgbClr val="7030A0"/>
                </a:solidFill>
              </a:rPr>
              <a:t>user.</a:t>
            </a:r>
          </a:p>
          <a:p>
            <a:endParaRPr lang="en-US" sz="2400" dirty="0"/>
          </a:p>
          <a:p>
            <a:r>
              <a:rPr lang="en-US" sz="2400" dirty="0"/>
              <a:t>It </a:t>
            </a:r>
            <a:r>
              <a:rPr lang="en-US" sz="2400" b="1" dirty="0">
                <a:solidFill>
                  <a:srgbClr val="00B050"/>
                </a:solidFill>
              </a:rPr>
              <a:t>contains</a:t>
            </a:r>
            <a:r>
              <a:rPr lang="en-US" sz="2400" dirty="0"/>
              <a:t> following </a:t>
            </a:r>
            <a:r>
              <a:rPr lang="en-US" sz="2400" b="1" dirty="0">
                <a:solidFill>
                  <a:srgbClr val="C00000"/>
                </a:solidFill>
              </a:rPr>
              <a:t>columns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USERNAME</a:t>
            </a:r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GRANTED_ROLE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ADMIN_OPTION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8733</TotalTime>
  <Words>1169</Words>
  <Application>Microsoft Office PowerPoint</Application>
  <PresentationFormat>On-screen Show (4:3)</PresentationFormat>
  <Paragraphs>210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Obtaining Details  About Privileges</vt:lpstr>
      <vt:lpstr> Obtaining Details  About Privileges</vt:lpstr>
      <vt:lpstr> Obtaining Details  About Privileges</vt:lpstr>
      <vt:lpstr> Obtaining Details  About Privileges</vt:lpstr>
      <vt:lpstr> Obtaining Details  About Roles</vt:lpstr>
      <vt:lpstr> Obtaining Details  About Privileges</vt:lpstr>
      <vt:lpstr> Obtaining Details  About Roles</vt:lpstr>
      <vt:lpstr> Obtaining Details  About Roles</vt:lpstr>
      <vt:lpstr> Obtaining Details  About Privileges &amp; Roles</vt:lpstr>
      <vt:lpstr> Obtaining Details  About Privileges</vt:lpstr>
      <vt:lpstr> Example</vt:lpstr>
      <vt:lpstr> Example</vt:lpstr>
      <vt:lpstr> Example</vt:lpstr>
      <vt:lpstr> Example</vt:lpstr>
      <vt:lpstr> Example</vt:lpstr>
      <vt:lpstr> Example</vt:lpstr>
      <vt:lpstr> Example</vt:lpstr>
      <vt:lpstr> Understanding Synonyms</vt:lpstr>
      <vt:lpstr> Understanding Synonyms</vt:lpstr>
      <vt:lpstr> Private Synonyms</vt:lpstr>
      <vt:lpstr> Private Synonyms</vt:lpstr>
      <vt:lpstr> Point To Remember</vt:lpstr>
      <vt:lpstr> Point To Remember</vt:lpstr>
      <vt:lpstr> Point To Remember</vt:lpstr>
      <vt:lpstr> Public Synonyms</vt:lpstr>
      <vt:lpstr> Public Synonyms</vt:lpstr>
      <vt:lpstr> Public Synonyms</vt:lpstr>
      <vt:lpstr> Public Synonyms</vt:lpstr>
      <vt:lpstr> Dropping Synonyms</vt:lpstr>
      <vt:lpstr> Renaming Synonyms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791</cp:revision>
  <dcterms:created xsi:type="dcterms:W3CDTF">2015-12-21T13:46:48Z</dcterms:created>
  <dcterms:modified xsi:type="dcterms:W3CDTF">2021-03-22T11:08:37Z</dcterms:modified>
</cp:coreProperties>
</file>