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1106" r:id="rId4"/>
    <p:sldId id="1107" r:id="rId5"/>
    <p:sldId id="1103" r:id="rId6"/>
    <p:sldId id="1130" r:id="rId7"/>
    <p:sldId id="1093" r:id="rId8"/>
    <p:sldId id="1136" r:id="rId9"/>
    <p:sldId id="1137" r:id="rId10"/>
    <p:sldId id="1139" r:id="rId11"/>
    <p:sldId id="1129" r:id="rId12"/>
    <p:sldId id="1140" r:id="rId13"/>
    <p:sldId id="1141" r:id="rId14"/>
    <p:sldId id="1142" r:id="rId15"/>
    <p:sldId id="1143" r:id="rId16"/>
    <p:sldId id="1144" r:id="rId17"/>
    <p:sldId id="1145" r:id="rId18"/>
    <p:sldId id="1134" r:id="rId19"/>
    <p:sldId id="1146" r:id="rId20"/>
    <p:sldId id="1147" r:id="rId21"/>
    <p:sldId id="114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CF2BA1E-C2EB-4AD0-B684-84D1AC1EA18F}"/>
    <pc:docChg chg="modSld">
      <pc:chgData name="Sharma Computer Academy" userId="08476b32c11f4418" providerId="LiveId" clId="{3CF2BA1E-C2EB-4AD0-B684-84D1AC1EA18F}" dt="2021-04-09T11:02:04.768" v="6" actId="20577"/>
      <pc:docMkLst>
        <pc:docMk/>
      </pc:docMkLst>
      <pc:sldChg chg="modSp mod">
        <pc:chgData name="Sharma Computer Academy" userId="08476b32c11f4418" providerId="LiveId" clId="{3CF2BA1E-C2EB-4AD0-B684-84D1AC1EA18F}" dt="2021-04-09T11:02:04.768" v="6" actId="20577"/>
        <pc:sldMkLst>
          <pc:docMk/>
          <pc:sldMk cId="0" sldId="1106"/>
        </pc:sldMkLst>
        <pc:spChg chg="mod">
          <ac:chgData name="Sharma Computer Academy" userId="08476b32c11f4418" providerId="LiveId" clId="{3CF2BA1E-C2EB-4AD0-B684-84D1AC1EA18F}" dt="2021-04-09T11:02:04.768" v="6" actId="20577"/>
          <ac:spMkLst>
            <pc:docMk/>
            <pc:sldMk cId="0" sldId="110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45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84813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Calling Procedure </a:t>
            </a:r>
            <a:br>
              <a:rPr lang="en-US" sz="2800" b="1" dirty="0"/>
            </a:br>
            <a:r>
              <a:rPr lang="en-US" sz="2800" b="1" dirty="0"/>
              <a:t>From SQL Prompt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standalone procedure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00B050"/>
                </a:solidFill>
              </a:rPr>
              <a:t>called</a:t>
            </a:r>
            <a:r>
              <a:rPr lang="en-IN" sz="2400" dirty="0"/>
              <a:t> using the </a:t>
            </a:r>
            <a:r>
              <a:rPr lang="en-IN" sz="2400" b="1" dirty="0">
                <a:solidFill>
                  <a:srgbClr val="7030A0"/>
                </a:solidFill>
              </a:rPr>
              <a:t>EXECUTE </a:t>
            </a:r>
            <a:r>
              <a:rPr lang="en-IN" sz="2400" dirty="0"/>
              <a:t>keyword.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following</a:t>
            </a:r>
            <a:r>
              <a:rPr lang="en-IN" sz="2400" dirty="0"/>
              <a:t> shows the </a:t>
            </a:r>
            <a:r>
              <a:rPr lang="en-IN" sz="2400" b="1" dirty="0">
                <a:solidFill>
                  <a:srgbClr val="C00000"/>
                </a:solidFill>
              </a:rPr>
              <a:t>syntax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00B050"/>
                </a:solidFill>
              </a:rPr>
              <a:t>executing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procedure: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EXECUTE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procedure_name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 arguments); </a:t>
            </a:r>
          </a:p>
          <a:p>
            <a:endParaRPr lang="en-IN" sz="2400" dirty="0"/>
          </a:p>
          <a:p>
            <a:r>
              <a:rPr lang="en-IN" sz="2400" dirty="0"/>
              <a:t>Or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EXEC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procedure_name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 arguments);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Create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procedure</a:t>
            </a:r>
            <a:r>
              <a:rPr lang="en-IN" sz="2400" dirty="0"/>
              <a:t> called </a:t>
            </a:r>
            <a:r>
              <a:rPr lang="en-IN" sz="2400" b="1" dirty="0" err="1">
                <a:solidFill>
                  <a:srgbClr val="00B050"/>
                </a:solidFill>
              </a:rPr>
              <a:t>AddBook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which accepts a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 err="1">
                <a:solidFill>
                  <a:srgbClr val="7030A0"/>
                </a:solidFill>
              </a:rPr>
              <a:t>bookid,bookname,bookprice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subject </a:t>
            </a:r>
            <a:r>
              <a:rPr lang="en-IN" sz="2400" dirty="0"/>
              <a:t>as argument and </a:t>
            </a:r>
            <a:r>
              <a:rPr lang="en-IN" sz="2400" b="1" dirty="0">
                <a:solidFill>
                  <a:srgbClr val="7030A0"/>
                </a:solidFill>
              </a:rPr>
              <a:t>adds </a:t>
            </a:r>
            <a:r>
              <a:rPr lang="en-IN" sz="2400" dirty="0"/>
              <a:t>the given book to the </a:t>
            </a:r>
            <a:r>
              <a:rPr lang="en-IN" sz="2400" b="1" dirty="0">
                <a:solidFill>
                  <a:srgbClr val="00B050"/>
                </a:solidFill>
              </a:rPr>
              <a:t>ALLBOOKS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table.</a:t>
            </a:r>
          </a:p>
          <a:p>
            <a:endParaRPr lang="en-IN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Finally</a:t>
            </a: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should</a:t>
            </a:r>
            <a:r>
              <a:rPr lang="en-US" sz="2400" dirty="0"/>
              <a:t> display the </a:t>
            </a:r>
            <a:r>
              <a:rPr lang="en-US" sz="2400" b="1" dirty="0">
                <a:solidFill>
                  <a:srgbClr val="0070C0"/>
                </a:solidFill>
              </a:rPr>
              <a:t>message</a:t>
            </a:r>
            <a:r>
              <a:rPr lang="en-US" sz="2400" dirty="0"/>
              <a:t> whether the </a:t>
            </a:r>
            <a:r>
              <a:rPr lang="en-US" sz="2400" b="1" dirty="0">
                <a:solidFill>
                  <a:srgbClr val="C00000"/>
                </a:solidFill>
              </a:rPr>
              <a:t>book</a:t>
            </a:r>
            <a:r>
              <a:rPr lang="en-US" sz="2400" dirty="0"/>
              <a:t> was </a:t>
            </a:r>
            <a:r>
              <a:rPr lang="en-US" sz="2400" b="1" dirty="0">
                <a:solidFill>
                  <a:srgbClr val="7030A0"/>
                </a:solidFill>
              </a:rPr>
              <a:t>added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2060"/>
                </a:solidFill>
              </a:rPr>
              <a:t>not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492922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357298"/>
            <a:ext cx="8784813" cy="711707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Calling Functions </a:t>
            </a:r>
            <a:br>
              <a:rPr lang="en-US" sz="2800" b="1" dirty="0"/>
            </a:br>
            <a:r>
              <a:rPr lang="en-US" sz="2800" b="1" dirty="0"/>
              <a:t>From SQL Prompt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standalone function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00B050"/>
                </a:solidFill>
              </a:rPr>
              <a:t>called</a:t>
            </a:r>
            <a:r>
              <a:rPr lang="en-IN" sz="2400" dirty="0"/>
              <a:t> from </a:t>
            </a:r>
            <a:r>
              <a:rPr lang="en-IN" sz="2400" b="1" dirty="0">
                <a:solidFill>
                  <a:srgbClr val="C00000"/>
                </a:solidFill>
              </a:rPr>
              <a:t>SQL prompt </a:t>
            </a:r>
            <a:r>
              <a:rPr lang="en-IN" sz="2400" dirty="0"/>
              <a:t>as a part of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statement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following</a:t>
            </a:r>
            <a:r>
              <a:rPr lang="en-IN" sz="2400" dirty="0"/>
              <a:t> shows the </a:t>
            </a:r>
            <a:r>
              <a:rPr lang="en-IN" sz="2400" b="1" dirty="0">
                <a:solidFill>
                  <a:srgbClr val="C00000"/>
                </a:solidFill>
              </a:rPr>
              <a:t>syntax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00B050"/>
                </a:solidFill>
              </a:rPr>
              <a:t>calling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function: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func_name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&gt;(&lt;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arg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&gt;) FROM dual;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Create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function</a:t>
            </a:r>
            <a:r>
              <a:rPr lang="en-IN" sz="2400" dirty="0"/>
              <a:t> called </a:t>
            </a:r>
            <a:r>
              <a:rPr lang="en-IN" sz="2400" b="1" dirty="0" err="1">
                <a:solidFill>
                  <a:srgbClr val="00B050"/>
                </a:solidFill>
              </a:rPr>
              <a:t>getCount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which accepts a</a:t>
            </a:r>
            <a:r>
              <a:rPr lang="en-IN" sz="2400" b="1" dirty="0">
                <a:solidFill>
                  <a:srgbClr val="7030A0"/>
                </a:solidFill>
              </a:rPr>
              <a:t> subject </a:t>
            </a:r>
            <a:r>
              <a:rPr lang="en-IN" sz="2400" dirty="0"/>
              <a:t>as argument and </a:t>
            </a:r>
            <a:r>
              <a:rPr lang="en-IN" sz="2400" b="1" dirty="0">
                <a:solidFill>
                  <a:srgbClr val="7030A0"/>
                </a:solidFill>
              </a:rPr>
              <a:t>returns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number of books </a:t>
            </a:r>
            <a:r>
              <a:rPr lang="en-IN" sz="2400" dirty="0"/>
              <a:t>belonging to that </a:t>
            </a:r>
            <a:r>
              <a:rPr lang="en-IN" sz="2400" b="1" dirty="0">
                <a:solidFill>
                  <a:srgbClr val="7030A0"/>
                </a:solidFill>
              </a:rPr>
              <a:t>subject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00B050"/>
                </a:solidFill>
              </a:rPr>
              <a:t>ALLBOOKS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table.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Defining And 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7"/>
            <a:ext cx="8715435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If  we are </a:t>
            </a:r>
            <a:r>
              <a:rPr lang="en-US" sz="2400" b="1" dirty="0">
                <a:solidFill>
                  <a:srgbClr val="0070C0"/>
                </a:solidFill>
              </a:rPr>
              <a:t>calling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B050"/>
                </a:solidFill>
              </a:rPr>
              <a:t>procedure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function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C00000"/>
                </a:solidFill>
              </a:rPr>
              <a:t>SQL prompt </a:t>
            </a:r>
            <a:r>
              <a:rPr lang="en-US" sz="2400" dirty="0"/>
              <a:t>then all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arguments </a:t>
            </a:r>
            <a:r>
              <a:rPr lang="en-US" sz="2400" dirty="0"/>
              <a:t>must be </a:t>
            </a:r>
            <a:r>
              <a:rPr lang="en-US" sz="2400" b="1" dirty="0">
                <a:solidFill>
                  <a:srgbClr val="0070C0"/>
                </a:solidFill>
              </a:rPr>
              <a:t>accepted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en-US" sz="2400" dirty="0"/>
              <a:t> mode.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1"/>
                </a:solidFill>
              </a:rPr>
              <a:t>data type </a:t>
            </a:r>
            <a:r>
              <a:rPr lang="en-US" sz="2400" dirty="0"/>
              <a:t>returned by a </a:t>
            </a:r>
            <a:r>
              <a:rPr lang="en-US" sz="2400" b="1" dirty="0">
                <a:solidFill>
                  <a:srgbClr val="7030A0"/>
                </a:solidFill>
              </a:rPr>
              <a:t>function</a:t>
            </a:r>
            <a:r>
              <a:rPr lang="en-US" sz="2400" dirty="0"/>
              <a:t> must be an </a:t>
            </a:r>
            <a:r>
              <a:rPr lang="en-US" sz="2400" b="1" dirty="0">
                <a:solidFill>
                  <a:srgbClr val="C00000"/>
                </a:solidFill>
              </a:rPr>
              <a:t>SQL type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DML operations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2060"/>
                </a:solidFill>
              </a:rPr>
              <a:t>allowed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function</a:t>
            </a:r>
            <a:r>
              <a:rPr lang="en-US" sz="2400" dirty="0"/>
              <a:t> although in </a:t>
            </a:r>
            <a:r>
              <a:rPr lang="en-US" sz="2400" b="1" dirty="0">
                <a:solidFill>
                  <a:srgbClr val="00B050"/>
                </a:solidFill>
              </a:rPr>
              <a:t>procedure</a:t>
            </a:r>
            <a:r>
              <a:rPr lang="en-US" sz="2400" dirty="0"/>
              <a:t> we can </a:t>
            </a:r>
            <a:r>
              <a:rPr lang="en-US" sz="2400" b="1" dirty="0">
                <a:solidFill>
                  <a:srgbClr val="C00000"/>
                </a:solidFill>
              </a:rPr>
              <a:t>perform </a:t>
            </a:r>
            <a:r>
              <a:rPr lang="en-US" sz="2400" dirty="0"/>
              <a:t>these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operations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Obtaining Details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internally </a:t>
            </a:r>
            <a:r>
              <a:rPr lang="en-US" sz="2400" b="1" dirty="0">
                <a:solidFill>
                  <a:srgbClr val="0070C0"/>
                </a:solidFill>
              </a:rPr>
              <a:t>stores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details </a:t>
            </a:r>
            <a:r>
              <a:rPr lang="en-US" sz="2400" dirty="0"/>
              <a:t>regarding </a:t>
            </a:r>
            <a:r>
              <a:rPr lang="en-US" sz="2400" b="1" dirty="0">
                <a:solidFill>
                  <a:srgbClr val="00B050"/>
                </a:solidFill>
              </a:rPr>
              <a:t>procedures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functions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three dictionaries: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rgbClr val="002060"/>
                </a:solidFill>
              </a:rPr>
              <a:t>User_Objects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User_Source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2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b="1" dirty="0" err="1">
                <a:solidFill>
                  <a:srgbClr val="00B050"/>
                </a:solidFill>
              </a:rPr>
              <a:t>User_Errors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Creating Functions In PL-SQL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Calling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Calling Procedures/Functions From SQL Prompt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Obtaining Details Of Procedures And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Dropping Procedures And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>
                <a:solidFill>
                  <a:srgbClr val="7030A0"/>
                </a:solidFill>
              </a:rPr>
              <a:t>object_name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400" b="1" dirty="0" err="1">
                <a:solidFill>
                  <a:srgbClr val="0070C0"/>
                </a:solidFill>
              </a:rPr>
              <a:t>object_type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400" b="1" dirty="0" err="1">
                <a:solidFill>
                  <a:srgbClr val="002060"/>
                </a:solidFill>
              </a:rPr>
              <a:t>status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</a:rPr>
              <a:t>user_objects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>
                <a:solidFill>
                  <a:srgbClr val="7030A0"/>
                </a:solidFill>
              </a:rPr>
              <a:t>object_name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>
                <a:solidFill>
                  <a:srgbClr val="002060"/>
                </a:solidFill>
              </a:rPr>
              <a:t>‘&lt;PROC OR FUNC NAME&gt;’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>
                <a:solidFill>
                  <a:srgbClr val="7030A0"/>
                </a:solidFill>
              </a:rPr>
              <a:t>text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</a:rPr>
              <a:t>user_source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>
                <a:solidFill>
                  <a:srgbClr val="7030A0"/>
                </a:solidFill>
              </a:rPr>
              <a:t>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>
                <a:solidFill>
                  <a:srgbClr val="002060"/>
                </a:solidFill>
              </a:rPr>
              <a:t>‘&lt;PROC OR FUNC NAME&gt;’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b="1" dirty="0" err="1">
                <a:solidFill>
                  <a:srgbClr val="7030A0"/>
                </a:solidFill>
              </a:rPr>
              <a:t>line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sz="2400" b="1" dirty="0" err="1">
                <a:solidFill>
                  <a:srgbClr val="002060"/>
                </a:solidFill>
              </a:rPr>
              <a:t>text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>
                <a:solidFill>
                  <a:srgbClr val="0070C0"/>
                </a:solidFill>
              </a:rPr>
              <a:t>user_errors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>
                <a:solidFill>
                  <a:srgbClr val="7030A0"/>
                </a:solidFill>
              </a:rPr>
              <a:t>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2400" b="1" dirty="0">
                <a:solidFill>
                  <a:srgbClr val="002060"/>
                </a:solidFill>
              </a:rPr>
              <a:t>‘&lt;PROC OR FUNC NAME&gt;’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Removing Procedure </a:t>
            </a:r>
            <a:br>
              <a:rPr lang="en-US" sz="2800" b="1" dirty="0"/>
            </a:br>
            <a:r>
              <a:rPr lang="en-US" sz="2800" b="1" dirty="0"/>
              <a:t>Or Functions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If  </a:t>
            </a:r>
            <a:r>
              <a:rPr lang="en-US" sz="2400" b="1" dirty="0">
                <a:solidFill>
                  <a:srgbClr val="0070C0"/>
                </a:solidFill>
              </a:rPr>
              <a:t>we want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remove</a:t>
            </a:r>
            <a:r>
              <a:rPr lang="en-US" sz="2400" dirty="0"/>
              <a:t> our </a:t>
            </a:r>
            <a:r>
              <a:rPr lang="en-US" sz="2400" b="1" dirty="0">
                <a:solidFill>
                  <a:srgbClr val="00B050"/>
                </a:solidFill>
              </a:rPr>
              <a:t>procedures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7030A0"/>
                </a:solidFill>
              </a:rPr>
              <a:t>functions </a:t>
            </a:r>
            <a:r>
              <a:rPr lang="en-US" sz="2400" dirty="0"/>
              <a:t>then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command</a:t>
            </a:r>
            <a:r>
              <a:rPr lang="en-US" sz="2400" dirty="0"/>
              <a:t> to be used is </a:t>
            </a:r>
            <a:r>
              <a:rPr lang="en-US" sz="2400" b="1" dirty="0">
                <a:solidFill>
                  <a:schemeClr val="accent1"/>
                </a:solidFill>
              </a:rPr>
              <a:t>DROP command </a:t>
            </a:r>
            <a:r>
              <a:rPr lang="en-US" sz="2400" dirty="0"/>
              <a:t>as shown below: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DROP PROCEDURE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proc_name</a:t>
            </a:r>
            <a:r>
              <a:rPr lang="en-US" sz="2400" b="1" dirty="0">
                <a:solidFill>
                  <a:srgbClr val="002060"/>
                </a:solidFill>
              </a:rPr>
              <a:t>&gt;;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DROP FUNCTION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func_name</a:t>
            </a:r>
            <a:r>
              <a:rPr lang="en-US" sz="2400" b="1" dirty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Syntax Of Creating A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CREATE OR REPLACE FUNCTION &lt;</a:t>
            </a:r>
            <a:r>
              <a:rPr lang="en-IN" sz="2400" b="1" dirty="0" err="1">
                <a:solidFill>
                  <a:srgbClr val="002060"/>
                </a:solidFill>
              </a:rPr>
              <a:t>function_name</a:t>
            </a:r>
            <a:r>
              <a:rPr lang="en-IN" sz="2400" b="1" dirty="0">
                <a:solidFill>
                  <a:srgbClr val="002060"/>
                </a:solidFill>
              </a:rPr>
              <a:t>&gt;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>
                <a:solidFill>
                  <a:srgbClr val="002060"/>
                </a:solidFill>
              </a:rPr>
              <a:t>&lt;</a:t>
            </a:r>
            <a:r>
              <a:rPr lang="en-IN" sz="2400" b="1" dirty="0" err="1">
                <a:solidFill>
                  <a:srgbClr val="002060"/>
                </a:solidFill>
              </a:rPr>
              <a:t>variable_name</a:t>
            </a:r>
            <a:r>
              <a:rPr lang="en-IN" sz="2400" b="1" dirty="0">
                <a:solidFill>
                  <a:srgbClr val="002060"/>
                </a:solidFill>
              </a:rPr>
              <a:t>&gt;IN/OUT/IN OUT &lt;datatype&gt;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IN" sz="2400" b="1" dirty="0">
                <a:solidFill>
                  <a:srgbClr val="002060"/>
                </a:solidFill>
              </a:rPr>
              <a:t>&lt;</a:t>
            </a:r>
            <a:r>
              <a:rPr lang="en-IN" sz="2400" b="1" dirty="0" err="1">
                <a:solidFill>
                  <a:srgbClr val="002060"/>
                </a:solidFill>
              </a:rPr>
              <a:t>variable_name</a:t>
            </a:r>
            <a:r>
              <a:rPr lang="en-IN" sz="2400" b="1" dirty="0">
                <a:solidFill>
                  <a:srgbClr val="002060"/>
                </a:solidFill>
              </a:rPr>
              <a:t>&gt;IN/OUT/IN OUT &lt;datatype</a:t>
            </a:r>
            <a:r>
              <a:rPr lang="en-IN" sz="2400" b="1">
                <a:solidFill>
                  <a:srgbClr val="002060"/>
                </a:solidFill>
              </a:rPr>
              <a:t>&gt;</a:t>
            </a:r>
            <a:r>
              <a:rPr lang="en-IN" sz="2400" b="1">
                <a:solidFill>
                  <a:schemeClr val="accent6">
                    <a:lumMod val="75000"/>
                  </a:schemeClr>
                </a:solidFill>
              </a:rPr>
              <a:t>,...) Return </a:t>
            </a:r>
            <a:r>
              <a:rPr lang="en-IN" sz="2400" b="1">
                <a:solidFill>
                  <a:srgbClr val="0070C0"/>
                </a:solidFill>
              </a:rPr>
              <a:t>&lt;</a:t>
            </a:r>
            <a:r>
              <a:rPr lang="en-IN" sz="2400" b="1" dirty="0">
                <a:solidFill>
                  <a:srgbClr val="0070C0"/>
                </a:solidFill>
              </a:rPr>
              <a:t>return type&gt; </a:t>
            </a:r>
            <a:r>
              <a:rPr lang="en-IN" sz="2400" b="1" dirty="0">
                <a:solidFill>
                  <a:srgbClr val="00B050"/>
                </a:solidFill>
              </a:rPr>
              <a:t>IS/AS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variable/constant declaration;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002060"/>
                </a:solidFill>
              </a:rPr>
              <a:t>-- PL/SQL subprogram body;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        return value;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EXCEPTION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002060"/>
                </a:solidFill>
              </a:rPr>
              <a:t>-- Exception Handling block 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>
                <a:solidFill>
                  <a:srgbClr val="002060"/>
                </a:solidFill>
              </a:rPr>
              <a:t>&lt;</a:t>
            </a:r>
            <a:r>
              <a:rPr lang="en-IN" sz="2400" b="1" dirty="0" err="1">
                <a:solidFill>
                  <a:srgbClr val="002060"/>
                </a:solidFill>
              </a:rPr>
              <a:t>function_name</a:t>
            </a:r>
            <a:r>
              <a:rPr lang="en-IN" sz="2400" b="1" dirty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Explanation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or REPLACE FUNCTION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00B050"/>
                </a:solidFill>
              </a:rPr>
              <a:t>keyword</a:t>
            </a:r>
            <a:r>
              <a:rPr lang="en-IN" sz="2400" dirty="0"/>
              <a:t> used for </a:t>
            </a:r>
            <a:r>
              <a:rPr lang="en-IN" sz="2400" b="1" dirty="0">
                <a:solidFill>
                  <a:srgbClr val="0070C0"/>
                </a:solidFill>
              </a:rPr>
              <a:t>specifying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name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to be </a:t>
            </a:r>
            <a:r>
              <a:rPr lang="en-IN" sz="2400" b="1" dirty="0">
                <a:solidFill>
                  <a:srgbClr val="002060"/>
                </a:solidFill>
              </a:rPr>
              <a:t>created.</a:t>
            </a:r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 err="1">
                <a:solidFill>
                  <a:srgbClr val="0070C0"/>
                </a:solidFill>
              </a:rPr>
              <a:t>Function_name</a:t>
            </a:r>
            <a:r>
              <a:rPr lang="en-IN" sz="2400" dirty="0"/>
              <a:t> is for </a:t>
            </a:r>
            <a:r>
              <a:rPr lang="en-IN" sz="2400" b="1" dirty="0">
                <a:solidFill>
                  <a:srgbClr val="C00000"/>
                </a:solidFill>
              </a:rPr>
              <a:t>function’s name </a:t>
            </a:r>
            <a:r>
              <a:rPr lang="en-IN" sz="2400" dirty="0"/>
              <a:t>and </a:t>
            </a:r>
            <a:r>
              <a:rPr lang="en-IN" sz="2400" b="1" dirty="0" err="1">
                <a:solidFill>
                  <a:srgbClr val="7030A0"/>
                </a:solidFill>
              </a:rPr>
              <a:t>variable_name</a:t>
            </a:r>
            <a:r>
              <a:rPr lang="en-IN" sz="2400" dirty="0"/>
              <a:t> is the </a:t>
            </a:r>
            <a:r>
              <a:rPr lang="en-IN" sz="2400" b="1" dirty="0">
                <a:solidFill>
                  <a:srgbClr val="C00000"/>
                </a:solidFill>
              </a:rPr>
              <a:t>variable name </a:t>
            </a:r>
            <a:r>
              <a:rPr lang="en-IN" sz="2400" dirty="0"/>
              <a:t>for variable used in the </a:t>
            </a:r>
            <a:r>
              <a:rPr lang="en-IN" sz="2400" b="1" dirty="0">
                <a:solidFill>
                  <a:srgbClr val="00B050"/>
                </a:solidFill>
              </a:rPr>
              <a:t>function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BEGIN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EXCEPTION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0070C0"/>
                </a:solidFill>
              </a:rPr>
              <a:t>END 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keywords </a:t>
            </a:r>
            <a:r>
              <a:rPr lang="en-IN" sz="2400" dirty="0"/>
              <a:t>used to </a:t>
            </a:r>
            <a:r>
              <a:rPr lang="en-IN" sz="2400" b="1" dirty="0">
                <a:solidFill>
                  <a:srgbClr val="7030A0"/>
                </a:solidFill>
              </a:rPr>
              <a:t>indicate different sections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function</a:t>
            </a:r>
            <a:r>
              <a:rPr lang="en-IN" sz="2400" dirty="0"/>
              <a:t> being </a:t>
            </a:r>
            <a:r>
              <a:rPr lang="en-IN" sz="2400" b="1" dirty="0">
                <a:solidFill>
                  <a:srgbClr val="C00000"/>
                </a:solidFill>
              </a:rPr>
              <a:t>created.</a:t>
            </a:r>
          </a:p>
          <a:p>
            <a:pPr>
              <a:buNone/>
            </a:pPr>
            <a:endParaRPr lang="en-IN" sz="2400" dirty="0"/>
          </a:p>
          <a:p>
            <a:endParaRPr lang="en-IN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70C0"/>
                </a:solidFill>
              </a:rPr>
              <a:t>RETURN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keyword</a:t>
            </a:r>
            <a:r>
              <a:rPr lang="en-IN" sz="2400" dirty="0"/>
              <a:t> followed by a </a:t>
            </a:r>
            <a:r>
              <a:rPr lang="en-IN" sz="2400" b="1" dirty="0" err="1">
                <a:solidFill>
                  <a:srgbClr val="7030A0"/>
                </a:solidFill>
              </a:rPr>
              <a:t>datatype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specifying 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datatype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that the </a:t>
            </a:r>
            <a:r>
              <a:rPr lang="en-IN" sz="2400" b="1" dirty="0">
                <a:solidFill>
                  <a:schemeClr val="accent1"/>
                </a:solidFill>
              </a:rPr>
              <a:t>function</a:t>
            </a:r>
            <a:r>
              <a:rPr lang="en-IN" sz="2400" dirty="0"/>
              <a:t> will </a:t>
            </a:r>
            <a:r>
              <a:rPr lang="en-IN" sz="2400" b="1" dirty="0">
                <a:solidFill>
                  <a:srgbClr val="002060"/>
                </a:solidFill>
              </a:rPr>
              <a:t>return.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Create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function</a:t>
            </a:r>
            <a:r>
              <a:rPr lang="en-IN" sz="2400" dirty="0"/>
              <a:t> called </a:t>
            </a:r>
            <a:r>
              <a:rPr lang="en-IN" sz="2400" b="1" dirty="0" err="1">
                <a:solidFill>
                  <a:srgbClr val="00B050"/>
                </a:solidFill>
              </a:rPr>
              <a:t>SumNos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7030A0"/>
                </a:solidFill>
              </a:rPr>
              <a:t>accepts 2 </a:t>
            </a:r>
            <a:r>
              <a:rPr lang="en-IN" sz="2400" b="1" dirty="0" err="1">
                <a:solidFill>
                  <a:srgbClr val="7030A0"/>
                </a:solidFill>
              </a:rPr>
              <a:t>nos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002060"/>
                </a:solidFill>
              </a:rPr>
              <a:t>argument 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adds them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chemeClr val="accent1"/>
                </a:solidFill>
              </a:rPr>
              <a:t>returns the result</a:t>
            </a:r>
            <a:r>
              <a:rPr lang="en-IN" sz="2400" dirty="0"/>
              <a:t>. </a:t>
            </a:r>
          </a:p>
          <a:p>
            <a:endParaRPr lang="en-US" sz="2400" dirty="0"/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Finally</a:t>
            </a:r>
            <a:r>
              <a:rPr lang="en-US" sz="2400" dirty="0"/>
              <a:t> call it by </a:t>
            </a:r>
            <a:r>
              <a:rPr lang="en-US" sz="2400" b="1" dirty="0">
                <a:solidFill>
                  <a:srgbClr val="00B050"/>
                </a:solidFill>
              </a:rPr>
              <a:t>accepting input </a:t>
            </a:r>
            <a:r>
              <a:rPr lang="en-US" sz="2400" dirty="0"/>
              <a:t>from the </a:t>
            </a:r>
            <a:r>
              <a:rPr lang="en-US" sz="2400" b="1" dirty="0">
                <a:solidFill>
                  <a:srgbClr val="C00000"/>
                </a:solidFill>
              </a:rPr>
              <a:t>user</a:t>
            </a: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OR REPACE FUNCTION </a:t>
            </a:r>
            <a:r>
              <a:rPr lang="en-IN" sz="2400" b="1" dirty="0" err="1">
                <a:solidFill>
                  <a:srgbClr val="00B050"/>
                </a:solidFill>
              </a:rPr>
              <a:t>SumNos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>
                <a:solidFill>
                  <a:srgbClr val="7030A0"/>
                </a:solidFill>
              </a:rPr>
              <a:t>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IN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number, </a:t>
            </a:r>
            <a:r>
              <a:rPr lang="en-IN" sz="2400" b="1" dirty="0">
                <a:solidFill>
                  <a:srgbClr val="7030A0"/>
                </a:solidFill>
              </a:rPr>
              <a:t>b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number) </a:t>
            </a:r>
            <a:r>
              <a:rPr lang="en-IN" sz="2400" b="1" dirty="0">
                <a:solidFill>
                  <a:srgbClr val="0070C0"/>
                </a:solidFill>
              </a:rPr>
              <a:t>Return Number </a:t>
            </a:r>
            <a:r>
              <a:rPr lang="en-IN" sz="2400" b="1" dirty="0">
                <a:solidFill>
                  <a:srgbClr val="00B050"/>
                </a:solidFill>
              </a:rPr>
              <a:t>IS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7030A0"/>
                </a:solidFill>
              </a:rPr>
              <a:t>c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number;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002060"/>
                </a:solidFill>
              </a:rPr>
              <a:t>c := </a:t>
            </a:r>
            <a:r>
              <a:rPr lang="en-IN" sz="2400" b="1" dirty="0" err="1">
                <a:solidFill>
                  <a:srgbClr val="002060"/>
                </a:solidFill>
              </a:rPr>
              <a:t>a+b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	return c;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err="1">
                <a:solidFill>
                  <a:srgbClr val="00B050"/>
                </a:solidFill>
              </a:rPr>
              <a:t>SumNos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DECLARE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7030A0"/>
                </a:solidFill>
              </a:rPr>
              <a:t>x number; 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</a:rPr>
              <a:t>	y number;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</a:rPr>
              <a:t>    z number;</a:t>
            </a:r>
            <a:endParaRPr lang="en-IN" sz="2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BEGIN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002060"/>
                </a:solidFill>
              </a:rPr>
              <a:t>x := &amp;x;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	y := &amp;y;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>
                <a:solidFill>
                  <a:srgbClr val="00B050"/>
                </a:solidFill>
              </a:rPr>
              <a:t>z:=</a:t>
            </a:r>
            <a:r>
              <a:rPr lang="en-IN" sz="2400" b="1" dirty="0" err="1">
                <a:solidFill>
                  <a:srgbClr val="00B050"/>
                </a:solidFill>
              </a:rPr>
              <a:t>SumNos</a:t>
            </a:r>
            <a:r>
              <a:rPr lang="en-IN" sz="2400" b="1" dirty="0">
                <a:solidFill>
                  <a:srgbClr val="00B050"/>
                </a:solidFill>
              </a:rPr>
              <a:t>(</a:t>
            </a:r>
            <a:r>
              <a:rPr lang="en-IN" sz="2400" b="1" dirty="0" err="1">
                <a:solidFill>
                  <a:srgbClr val="00B050"/>
                </a:solidFill>
              </a:rPr>
              <a:t>x,y</a:t>
            </a:r>
            <a:r>
              <a:rPr lang="en-IN" sz="2400" b="1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</a:rPr>
              <a:t>    </a:t>
            </a:r>
            <a:r>
              <a:rPr lang="en-IN" sz="2400" b="1" dirty="0" err="1">
                <a:solidFill>
                  <a:srgbClr val="002060"/>
                </a:solidFill>
              </a:rPr>
              <a:t>dbms_output.put_line</a:t>
            </a:r>
            <a:r>
              <a:rPr lang="en-IN" sz="2400" b="1" dirty="0">
                <a:solidFill>
                  <a:srgbClr val="002060"/>
                </a:solidFill>
              </a:rPr>
              <a:t>(‘Sum is ‘||z);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Create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function</a:t>
            </a:r>
            <a:r>
              <a:rPr lang="en-IN" sz="2400" dirty="0"/>
              <a:t> called </a:t>
            </a:r>
            <a:r>
              <a:rPr lang="en-IN" sz="2400" b="1" dirty="0" err="1">
                <a:solidFill>
                  <a:srgbClr val="00B050"/>
                </a:solidFill>
              </a:rPr>
              <a:t>UpdatePrice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which accepts a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 err="1">
                <a:solidFill>
                  <a:srgbClr val="7030A0"/>
                </a:solidFill>
              </a:rPr>
              <a:t>bookid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and an </a:t>
            </a:r>
            <a:r>
              <a:rPr lang="en-IN" sz="2400" b="1" dirty="0">
                <a:solidFill>
                  <a:srgbClr val="7030A0"/>
                </a:solidFill>
              </a:rPr>
              <a:t>amount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002060"/>
                </a:solidFill>
              </a:rPr>
              <a:t>argument </a:t>
            </a:r>
            <a:r>
              <a:rPr lang="en-IN" sz="2400" dirty="0"/>
              <a:t>,and </a:t>
            </a:r>
            <a:r>
              <a:rPr lang="en-IN" sz="2400" b="1" dirty="0">
                <a:solidFill>
                  <a:srgbClr val="0070C0"/>
                </a:solidFill>
              </a:rPr>
              <a:t>increases</a:t>
            </a:r>
            <a:r>
              <a:rPr lang="en-IN" sz="2400" dirty="0"/>
              <a:t> the </a:t>
            </a:r>
            <a:r>
              <a:rPr lang="en-IN" sz="2400" b="1" dirty="0" err="1">
                <a:solidFill>
                  <a:srgbClr val="7030A0"/>
                </a:solidFill>
              </a:rPr>
              <a:t>bookprice</a:t>
            </a:r>
            <a:r>
              <a:rPr lang="en-IN" sz="2400" dirty="0"/>
              <a:t> of that </a:t>
            </a:r>
            <a:r>
              <a:rPr lang="en-IN" sz="2400" b="1" dirty="0">
                <a:solidFill>
                  <a:srgbClr val="C00000"/>
                </a:solidFill>
              </a:rPr>
              <a:t>book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rgbClr val="0070C0"/>
                </a:solidFill>
              </a:rPr>
              <a:t>adding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given amount to it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ALLBOOKS</a:t>
            </a:r>
            <a:r>
              <a:rPr lang="en-IN" sz="2400" dirty="0"/>
              <a:t> table.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Finally</a:t>
            </a: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should</a:t>
            </a:r>
            <a:r>
              <a:rPr lang="en-US" sz="2400" dirty="0"/>
              <a:t> return </a:t>
            </a:r>
            <a:r>
              <a:rPr lang="en-US" sz="2400" b="1" dirty="0">
                <a:solidFill>
                  <a:srgbClr val="0070C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False</a:t>
            </a:r>
            <a:r>
              <a:rPr lang="en-US" sz="2400" dirty="0"/>
              <a:t> depending 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whether</a:t>
            </a:r>
            <a:r>
              <a:rPr lang="en-US" sz="2400" dirty="0"/>
              <a:t> the </a:t>
            </a:r>
            <a:r>
              <a:rPr lang="en-US" sz="2400" b="1" dirty="0" err="1">
                <a:solidFill>
                  <a:srgbClr val="7030A0"/>
                </a:solidFill>
              </a:rPr>
              <a:t>bookprice</a:t>
            </a:r>
            <a:r>
              <a:rPr lang="en-US" sz="2400" dirty="0"/>
              <a:t> was </a:t>
            </a:r>
            <a:r>
              <a:rPr lang="en-US" sz="2400" b="1" dirty="0">
                <a:solidFill>
                  <a:schemeClr val="accent1"/>
                </a:solidFill>
              </a:rPr>
              <a:t>updated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2060"/>
                </a:solidFill>
              </a:rPr>
              <a:t>not</a:t>
            </a:r>
            <a:endParaRPr lang="en-IN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Defining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roc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9959</TotalTime>
  <Words>709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Syntax Of Creating A Function</vt:lpstr>
      <vt:lpstr> Explanation</vt:lpstr>
      <vt:lpstr> Exercise</vt:lpstr>
      <vt:lpstr> Defining</vt:lpstr>
      <vt:lpstr> Calling</vt:lpstr>
      <vt:lpstr> Exercise</vt:lpstr>
      <vt:lpstr> Defining</vt:lpstr>
      <vt:lpstr> Calling</vt:lpstr>
      <vt:lpstr> Calling Procedure  From SQL Prompt</vt:lpstr>
      <vt:lpstr> Exercise</vt:lpstr>
      <vt:lpstr> Defining</vt:lpstr>
      <vt:lpstr> Calling</vt:lpstr>
      <vt:lpstr> Calling Functions  From SQL Prompt</vt:lpstr>
      <vt:lpstr> Exercise</vt:lpstr>
      <vt:lpstr> Defining And Calling</vt:lpstr>
      <vt:lpstr> Points To Remember</vt:lpstr>
      <vt:lpstr> Obtaining Details</vt:lpstr>
      <vt:lpstr> Queries</vt:lpstr>
      <vt:lpstr> Removing Procedure  Or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894</cp:revision>
  <dcterms:created xsi:type="dcterms:W3CDTF">2015-12-21T13:46:48Z</dcterms:created>
  <dcterms:modified xsi:type="dcterms:W3CDTF">2021-04-09T11:02:07Z</dcterms:modified>
</cp:coreProperties>
</file>