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1107" r:id="rId4"/>
    <p:sldId id="1151" r:id="rId5"/>
    <p:sldId id="1150" r:id="rId6"/>
    <p:sldId id="1149" r:id="rId7"/>
    <p:sldId id="1103" r:id="rId8"/>
    <p:sldId id="1152" r:id="rId9"/>
    <p:sldId id="1130" r:id="rId10"/>
    <p:sldId id="1153" r:id="rId11"/>
    <p:sldId id="1154" r:id="rId12"/>
    <p:sldId id="1093" r:id="rId13"/>
    <p:sldId id="1155" r:id="rId14"/>
    <p:sldId id="1136" r:id="rId15"/>
    <p:sldId id="1156" r:id="rId16"/>
    <p:sldId id="1158" r:id="rId17"/>
    <p:sldId id="1159" r:id="rId18"/>
    <p:sldId id="1129" r:id="rId19"/>
    <p:sldId id="1162" r:id="rId20"/>
    <p:sldId id="1140" r:id="rId21"/>
    <p:sldId id="1160" r:id="rId22"/>
    <p:sldId id="1161" r:id="rId23"/>
    <p:sldId id="114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CEA3ED2-F915-4002-81D8-D7CCDCA6C5E2}"/>
    <pc:docChg chg="modSld">
      <pc:chgData name="Sharma Computer Academy" userId="08476b32c11f4418" providerId="LiveId" clId="{8CEA3ED2-F915-4002-81D8-D7CCDCA6C5E2}" dt="2021-04-12T10:49:58.779" v="0" actId="20577"/>
      <pc:docMkLst>
        <pc:docMk/>
      </pc:docMkLst>
      <pc:sldChg chg="modSp mod">
        <pc:chgData name="Sharma Computer Academy" userId="08476b32c11f4418" providerId="LiveId" clId="{8CEA3ED2-F915-4002-81D8-D7CCDCA6C5E2}" dt="2021-04-12T10:49:58.779" v="0" actId="20577"/>
        <pc:sldMkLst>
          <pc:docMk/>
          <pc:sldMk cId="0" sldId="1136"/>
        </pc:sldMkLst>
        <pc:spChg chg="mod">
          <ac:chgData name="Sharma Computer Academy" userId="08476b32c11f4418" providerId="LiveId" clId="{8CEA3ED2-F915-4002-81D8-D7CCDCA6C5E2}" dt="2021-04-12T10:49:58.779" v="0" actId="20577"/>
          <ac:spMkLst>
            <pc:docMk/>
            <pc:sldMk cId="0" sldId="1136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2E787C62-9210-4B56-AAB2-6B3375C704CA}"/>
    <pc:docChg chg="modSld">
      <pc:chgData name="Sharma Computer Academy" userId="08476b32c11f4418" providerId="LiveId" clId="{2E787C62-9210-4B56-AAB2-6B3375C704CA}" dt="2021-12-18T11:24:26.325" v="6" actId="20577"/>
      <pc:docMkLst>
        <pc:docMk/>
      </pc:docMkLst>
      <pc:sldChg chg="modAnim">
        <pc:chgData name="Sharma Computer Academy" userId="08476b32c11f4418" providerId="LiveId" clId="{2E787C62-9210-4B56-AAB2-6B3375C704CA}" dt="2021-12-18T08:43:04.869" v="2"/>
        <pc:sldMkLst>
          <pc:docMk/>
          <pc:sldMk cId="0" sldId="1103"/>
        </pc:sldMkLst>
      </pc:sldChg>
      <pc:sldChg chg="modSp">
        <pc:chgData name="Sharma Computer Academy" userId="08476b32c11f4418" providerId="LiveId" clId="{2E787C62-9210-4B56-AAB2-6B3375C704CA}" dt="2021-12-18T11:24:26.325" v="6" actId="20577"/>
        <pc:sldMkLst>
          <pc:docMk/>
          <pc:sldMk cId="0" sldId="1130"/>
        </pc:sldMkLst>
        <pc:spChg chg="mod">
          <ac:chgData name="Sharma Computer Academy" userId="08476b32c11f4418" providerId="LiveId" clId="{2E787C62-9210-4B56-AAB2-6B3375C704CA}" dt="2021-12-18T11:24:26.325" v="6" actId="20577"/>
          <ac:spMkLst>
            <pc:docMk/>
            <pc:sldMk cId="0" sldId="1130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E787C62-9210-4B56-AAB2-6B3375C704CA}" dt="2021-12-18T08:43:12.707" v="4"/>
        <pc:sldMkLst>
          <pc:docMk/>
          <pc:sldMk cId="0" sldId="11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18-12-2021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46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Package Body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If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package specification </a:t>
            </a:r>
            <a:r>
              <a:rPr lang="en-IN" sz="2400" dirty="0"/>
              <a:t>has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cursors</a:t>
            </a:r>
            <a:r>
              <a:rPr lang="en-IN" sz="2400" dirty="0"/>
              <a:t> or </a:t>
            </a:r>
            <a:r>
              <a:rPr lang="en-IN" sz="2400" b="1" dirty="0">
                <a:solidFill>
                  <a:srgbClr val="7030A0"/>
                </a:solidFill>
              </a:rPr>
              <a:t>subprograms</a:t>
            </a:r>
            <a:r>
              <a:rPr lang="en-IN" sz="2400" dirty="0"/>
              <a:t>, then the </a:t>
            </a:r>
            <a:r>
              <a:rPr lang="en-IN" sz="2400" b="1" dirty="0">
                <a:solidFill>
                  <a:srgbClr val="00B050"/>
                </a:solidFill>
              </a:rPr>
              <a:t>package body </a:t>
            </a:r>
            <a:r>
              <a:rPr lang="en-IN" sz="2400" dirty="0"/>
              <a:t>is </a:t>
            </a:r>
            <a:r>
              <a:rPr lang="en-IN" sz="2400" b="1" u="sng" dirty="0">
                <a:solidFill>
                  <a:schemeClr val="accent6">
                    <a:lumMod val="50000"/>
                  </a:schemeClr>
                </a:solidFill>
              </a:rPr>
              <a:t>mandatory.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Otherwise</a:t>
            </a:r>
            <a:r>
              <a:rPr lang="en-IN" sz="2400" dirty="0"/>
              <a:t>, it is </a:t>
            </a:r>
            <a:r>
              <a:rPr lang="en-IN" sz="2400" b="1" dirty="0">
                <a:solidFill>
                  <a:srgbClr val="00B050"/>
                </a:solidFill>
              </a:rPr>
              <a:t>optional</a:t>
            </a:r>
            <a:r>
              <a:rPr lang="en-IN" sz="2400" dirty="0"/>
              <a:t>. 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Syntax Of </a:t>
            </a:r>
            <a:br>
              <a:rPr lang="en-US" sz="3000" b="1" dirty="0"/>
            </a:br>
            <a:r>
              <a:rPr lang="en-US" sz="3000" b="1" dirty="0"/>
              <a:t>Package Body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03678"/>
            <a:ext cx="8503920" cy="48542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700" b="1" dirty="0">
                <a:solidFill>
                  <a:schemeClr val="accent6">
                    <a:lumMod val="75000"/>
                  </a:schemeClr>
                </a:solidFill>
              </a:rPr>
              <a:t>CREATE OR REPLACE PACKAGE BODY </a:t>
            </a:r>
            <a:r>
              <a:rPr lang="en-IN" sz="1700" b="1" dirty="0">
                <a:solidFill>
                  <a:srgbClr val="002060"/>
                </a:solidFill>
              </a:rPr>
              <a:t>&lt;</a:t>
            </a:r>
            <a:r>
              <a:rPr lang="en-IN" sz="1700" b="1" dirty="0" err="1">
                <a:solidFill>
                  <a:srgbClr val="002060"/>
                </a:solidFill>
              </a:rPr>
              <a:t>package_name</a:t>
            </a:r>
            <a:r>
              <a:rPr lang="en-IN" sz="1700" b="1" dirty="0">
                <a:solidFill>
                  <a:srgbClr val="002060"/>
                </a:solidFill>
              </a:rPr>
              <a:t>&gt;</a:t>
            </a:r>
            <a:r>
              <a:rPr lang="en-IN" sz="1700" b="1" dirty="0">
                <a:solidFill>
                  <a:srgbClr val="00B050"/>
                </a:solidFill>
              </a:rPr>
              <a:t> IS/AS </a:t>
            </a:r>
          </a:p>
          <a:p>
            <a:pPr>
              <a:buNone/>
            </a:pPr>
            <a:r>
              <a:rPr lang="en-IN" sz="1700" dirty="0"/>
              <a:t>	</a:t>
            </a:r>
            <a:r>
              <a:rPr lang="en-IN" sz="1700" b="1" dirty="0">
                <a:solidFill>
                  <a:srgbClr val="C00000"/>
                </a:solidFill>
              </a:rPr>
              <a:t>FUNCTION</a:t>
            </a:r>
            <a:r>
              <a:rPr lang="en-IN" sz="1700" dirty="0"/>
              <a:t> </a:t>
            </a:r>
            <a:r>
              <a:rPr lang="en-IN" sz="1700" b="1" dirty="0">
                <a:solidFill>
                  <a:srgbClr val="0070C0"/>
                </a:solidFill>
              </a:rPr>
              <a:t>&lt;</a:t>
            </a:r>
            <a:r>
              <a:rPr lang="en-IN" sz="1700" b="1" dirty="0" err="1">
                <a:solidFill>
                  <a:srgbClr val="0070C0"/>
                </a:solidFill>
              </a:rPr>
              <a:t>function_name</a:t>
            </a:r>
            <a:r>
              <a:rPr lang="en-IN" sz="1700" b="1" dirty="0">
                <a:solidFill>
                  <a:srgbClr val="0070C0"/>
                </a:solidFill>
              </a:rPr>
              <a:t>&gt; </a:t>
            </a:r>
            <a:r>
              <a:rPr lang="en-IN" sz="1700" b="1" dirty="0">
                <a:solidFill>
                  <a:srgbClr val="C00000"/>
                </a:solidFill>
              </a:rPr>
              <a:t>(&lt;list of arguments&gt;) </a:t>
            </a:r>
            <a:r>
              <a:rPr lang="en-IN" sz="1700" b="1" dirty="0">
                <a:solidFill>
                  <a:srgbClr val="002060"/>
                </a:solidFill>
              </a:rPr>
              <a:t>RETURN</a:t>
            </a:r>
            <a:r>
              <a:rPr lang="en-IN" sz="1700" dirty="0"/>
              <a:t> </a:t>
            </a:r>
            <a:r>
              <a:rPr lang="en-IN" sz="1700" b="1" dirty="0">
                <a:solidFill>
                  <a:srgbClr val="002060"/>
                </a:solidFill>
              </a:rPr>
              <a:t>&lt;</a:t>
            </a:r>
            <a:r>
              <a:rPr lang="en-IN" sz="1700" b="1" dirty="0" err="1">
                <a:solidFill>
                  <a:srgbClr val="002060"/>
                </a:solidFill>
              </a:rPr>
              <a:t>datatype</a:t>
            </a:r>
            <a:r>
              <a:rPr lang="en-IN" sz="1700" b="1" dirty="0">
                <a:solidFill>
                  <a:srgbClr val="002060"/>
                </a:solidFill>
              </a:rPr>
              <a:t>&gt;</a:t>
            </a:r>
            <a:r>
              <a:rPr lang="en-IN" sz="1700" b="1" dirty="0">
                <a:solidFill>
                  <a:srgbClr val="00B050"/>
                </a:solidFill>
              </a:rPr>
              <a:t>IS/AS </a:t>
            </a:r>
          </a:p>
          <a:p>
            <a:pPr>
              <a:buNone/>
            </a:pPr>
            <a:r>
              <a:rPr lang="en-IN" sz="1700" dirty="0"/>
              <a:t>		</a:t>
            </a:r>
            <a:r>
              <a:rPr lang="en-IN" sz="1700" b="1" dirty="0">
                <a:solidFill>
                  <a:srgbClr val="00B050"/>
                </a:solidFill>
              </a:rPr>
              <a:t>-- local variable declaration; </a:t>
            </a:r>
          </a:p>
          <a:p>
            <a:pPr>
              <a:buNone/>
            </a:pPr>
            <a:r>
              <a:rPr lang="en-IN" sz="1700" dirty="0"/>
              <a:t>	</a:t>
            </a:r>
            <a:r>
              <a:rPr lang="en-IN" sz="1700" b="1" dirty="0">
                <a:solidFill>
                  <a:srgbClr val="C00000"/>
                </a:solidFill>
              </a:rPr>
              <a:t>BEGIN </a:t>
            </a:r>
          </a:p>
          <a:p>
            <a:pPr>
              <a:buNone/>
            </a:pPr>
            <a:r>
              <a:rPr lang="en-IN" sz="1700" dirty="0"/>
              <a:t>		</a:t>
            </a:r>
            <a:r>
              <a:rPr lang="en-IN" sz="1700" b="1" dirty="0">
                <a:solidFill>
                  <a:srgbClr val="00B050"/>
                </a:solidFill>
              </a:rPr>
              <a:t>-- executable statements; </a:t>
            </a:r>
          </a:p>
          <a:p>
            <a:pPr>
              <a:buNone/>
            </a:pPr>
            <a:r>
              <a:rPr lang="en-IN" sz="1700" dirty="0"/>
              <a:t>	</a:t>
            </a:r>
            <a:r>
              <a:rPr lang="en-IN" sz="1700" b="1" dirty="0">
                <a:solidFill>
                  <a:srgbClr val="C00000"/>
                </a:solidFill>
              </a:rPr>
              <a:t>EXCEPTION </a:t>
            </a:r>
          </a:p>
          <a:p>
            <a:pPr>
              <a:buNone/>
            </a:pPr>
            <a:r>
              <a:rPr lang="en-IN" sz="1700" dirty="0"/>
              <a:t>		</a:t>
            </a:r>
            <a:r>
              <a:rPr lang="en-IN" sz="1700" b="1" dirty="0">
                <a:solidFill>
                  <a:srgbClr val="00B050"/>
                </a:solidFill>
              </a:rPr>
              <a:t>-- error handling statements; </a:t>
            </a:r>
          </a:p>
          <a:p>
            <a:pPr>
              <a:buNone/>
            </a:pPr>
            <a:r>
              <a:rPr lang="en-IN" sz="1700" dirty="0"/>
              <a:t>	</a:t>
            </a:r>
            <a:r>
              <a:rPr lang="en-IN" sz="1700" b="1" dirty="0">
                <a:solidFill>
                  <a:srgbClr val="C00000"/>
                </a:solidFill>
              </a:rPr>
              <a:t>END</a:t>
            </a:r>
            <a:r>
              <a:rPr lang="en-IN" sz="1700" dirty="0"/>
              <a:t> </a:t>
            </a:r>
            <a:r>
              <a:rPr lang="en-IN" sz="1700" b="1" dirty="0">
                <a:solidFill>
                  <a:srgbClr val="0070C0"/>
                </a:solidFill>
              </a:rPr>
              <a:t>&lt;</a:t>
            </a:r>
            <a:r>
              <a:rPr lang="en-IN" sz="1700" b="1" dirty="0" err="1">
                <a:solidFill>
                  <a:srgbClr val="0070C0"/>
                </a:solidFill>
              </a:rPr>
              <a:t>function_name</a:t>
            </a:r>
            <a:r>
              <a:rPr lang="en-IN" sz="1700" b="1" dirty="0">
                <a:solidFill>
                  <a:srgbClr val="0070C0"/>
                </a:solidFill>
              </a:rPr>
              <a:t>&gt;; </a:t>
            </a:r>
          </a:p>
          <a:p>
            <a:pPr>
              <a:buNone/>
            </a:pPr>
            <a:r>
              <a:rPr lang="en-IN" sz="1700" dirty="0"/>
              <a:t>	</a:t>
            </a:r>
            <a:r>
              <a:rPr lang="en-IN" sz="1700" b="1" dirty="0">
                <a:solidFill>
                  <a:srgbClr val="C00000"/>
                </a:solidFill>
              </a:rPr>
              <a:t>PROCEDURE</a:t>
            </a:r>
            <a:r>
              <a:rPr lang="en-IN" sz="1700" dirty="0"/>
              <a:t> </a:t>
            </a:r>
            <a:r>
              <a:rPr lang="en-IN" sz="1700" b="1" dirty="0">
                <a:solidFill>
                  <a:srgbClr val="002060"/>
                </a:solidFill>
              </a:rPr>
              <a:t>&lt;</a:t>
            </a:r>
            <a:r>
              <a:rPr lang="en-IN" sz="1700" b="1" dirty="0" err="1">
                <a:solidFill>
                  <a:srgbClr val="002060"/>
                </a:solidFill>
              </a:rPr>
              <a:t>procedure_name</a:t>
            </a:r>
            <a:r>
              <a:rPr lang="en-IN" sz="1700" b="1" dirty="0">
                <a:solidFill>
                  <a:srgbClr val="002060"/>
                </a:solidFill>
              </a:rPr>
              <a:t>&gt; </a:t>
            </a:r>
            <a:r>
              <a:rPr lang="en-IN" sz="1700" b="1" dirty="0">
                <a:solidFill>
                  <a:srgbClr val="C00000"/>
                </a:solidFill>
              </a:rPr>
              <a:t>(&lt;list of arguments&gt;)</a:t>
            </a:r>
            <a:r>
              <a:rPr lang="en-IN" sz="1700" b="1" dirty="0">
                <a:solidFill>
                  <a:srgbClr val="00B050"/>
                </a:solidFill>
              </a:rPr>
              <a:t>IS/AS </a:t>
            </a:r>
          </a:p>
          <a:p>
            <a:pPr>
              <a:buNone/>
            </a:pPr>
            <a:r>
              <a:rPr lang="en-IN" sz="1700" dirty="0"/>
              <a:t>		</a:t>
            </a:r>
            <a:r>
              <a:rPr lang="en-IN" sz="1700" b="1" dirty="0">
                <a:solidFill>
                  <a:srgbClr val="7030A0"/>
                </a:solidFill>
              </a:rPr>
              <a:t>-- local variable declaration; </a:t>
            </a:r>
          </a:p>
          <a:p>
            <a:pPr>
              <a:buNone/>
            </a:pPr>
            <a:r>
              <a:rPr lang="en-IN" sz="1700" dirty="0"/>
              <a:t>	</a:t>
            </a:r>
            <a:r>
              <a:rPr lang="en-IN" sz="1700" b="1" dirty="0">
                <a:solidFill>
                  <a:srgbClr val="C00000"/>
                </a:solidFill>
              </a:rPr>
              <a:t>BEGIN </a:t>
            </a:r>
          </a:p>
          <a:p>
            <a:pPr>
              <a:buNone/>
            </a:pPr>
            <a:r>
              <a:rPr lang="en-IN" sz="1700" dirty="0"/>
              <a:t>		</a:t>
            </a:r>
            <a:r>
              <a:rPr lang="en-IN" sz="1700" b="1" dirty="0">
                <a:solidFill>
                  <a:srgbClr val="7030A0"/>
                </a:solidFill>
              </a:rPr>
              <a:t>-- executable statements; </a:t>
            </a:r>
          </a:p>
          <a:p>
            <a:pPr>
              <a:buNone/>
            </a:pPr>
            <a:r>
              <a:rPr lang="en-IN" sz="1700" b="1" dirty="0">
                <a:solidFill>
                  <a:srgbClr val="7030A0"/>
                </a:solidFill>
              </a:rPr>
              <a:t>	</a:t>
            </a:r>
            <a:r>
              <a:rPr lang="en-IN" sz="1700" b="1" dirty="0">
                <a:solidFill>
                  <a:srgbClr val="C00000"/>
                </a:solidFill>
              </a:rPr>
              <a:t>EXCEPTION </a:t>
            </a:r>
          </a:p>
          <a:p>
            <a:pPr>
              <a:buNone/>
            </a:pPr>
            <a:r>
              <a:rPr lang="en-IN" sz="1700" dirty="0"/>
              <a:t>		</a:t>
            </a:r>
            <a:r>
              <a:rPr lang="en-IN" sz="1700" b="1" dirty="0">
                <a:solidFill>
                  <a:srgbClr val="7030A0"/>
                </a:solidFill>
              </a:rPr>
              <a:t>-- error handling statements; </a:t>
            </a:r>
          </a:p>
          <a:p>
            <a:pPr>
              <a:buNone/>
            </a:pPr>
            <a:r>
              <a:rPr lang="en-IN" sz="1700" dirty="0"/>
              <a:t>	</a:t>
            </a:r>
            <a:r>
              <a:rPr lang="en-IN" sz="1700" b="1" dirty="0">
                <a:solidFill>
                  <a:srgbClr val="C00000"/>
                </a:solidFill>
              </a:rPr>
              <a:t>END</a:t>
            </a:r>
            <a:r>
              <a:rPr lang="en-IN" sz="1700" dirty="0"/>
              <a:t> </a:t>
            </a:r>
            <a:r>
              <a:rPr lang="en-IN" sz="1700" b="1" dirty="0">
                <a:solidFill>
                  <a:srgbClr val="002060"/>
                </a:solidFill>
              </a:rPr>
              <a:t>&lt;</a:t>
            </a:r>
            <a:r>
              <a:rPr lang="en-IN" sz="1700" b="1" dirty="0" err="1">
                <a:solidFill>
                  <a:srgbClr val="002060"/>
                </a:solidFill>
              </a:rPr>
              <a:t>procedure_name</a:t>
            </a:r>
            <a:r>
              <a:rPr lang="en-IN" sz="1700" b="1" dirty="0">
                <a:solidFill>
                  <a:srgbClr val="002060"/>
                </a:solidFill>
              </a:rPr>
              <a:t>&gt;; </a:t>
            </a:r>
          </a:p>
          <a:p>
            <a:pPr>
              <a:buNone/>
            </a:pPr>
            <a:r>
              <a:rPr lang="en-IN" sz="1700" b="1" dirty="0">
                <a:solidFill>
                  <a:schemeClr val="accent6">
                    <a:lumMod val="75000"/>
                  </a:schemeClr>
                </a:solidFill>
              </a:rPr>
              <a:t>END </a:t>
            </a:r>
            <a:r>
              <a:rPr lang="en-IN" sz="1700" b="1" dirty="0">
                <a:solidFill>
                  <a:srgbClr val="002060"/>
                </a:solidFill>
              </a:rPr>
              <a:t>&lt;</a:t>
            </a:r>
            <a:r>
              <a:rPr lang="en-IN" sz="1700" b="1" dirty="0" err="1">
                <a:solidFill>
                  <a:srgbClr val="002060"/>
                </a:solidFill>
              </a:rPr>
              <a:t>package_name</a:t>
            </a:r>
            <a:r>
              <a:rPr lang="en-IN" sz="1700" b="1" dirty="0">
                <a:solidFill>
                  <a:srgbClr val="002060"/>
                </a:solidFill>
              </a:rPr>
              <a:t>&gt;;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Using A Package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Creating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package</a:t>
            </a:r>
            <a:r>
              <a:rPr lang="en-IN" sz="2400" dirty="0"/>
              <a:t> only </a:t>
            </a:r>
            <a:r>
              <a:rPr lang="en-IN" sz="2400" b="1" dirty="0">
                <a:solidFill>
                  <a:srgbClr val="7030A0"/>
                </a:solidFill>
              </a:rPr>
              <a:t>defines it</a:t>
            </a:r>
            <a:r>
              <a:rPr lang="en-IN" sz="2400" dirty="0"/>
              <a:t>, to </a:t>
            </a:r>
            <a:r>
              <a:rPr lang="en-IN" sz="2400" b="1" dirty="0">
                <a:solidFill>
                  <a:srgbClr val="00B050"/>
                </a:solidFill>
              </a:rPr>
              <a:t>use it </a:t>
            </a:r>
            <a:r>
              <a:rPr lang="en-IN" sz="2400" dirty="0"/>
              <a:t>we must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refer it </a:t>
            </a:r>
            <a:r>
              <a:rPr lang="en-IN" sz="2400" dirty="0"/>
              <a:t>using the </a:t>
            </a:r>
            <a:r>
              <a:rPr lang="en-IN" sz="2400" b="1" dirty="0">
                <a:solidFill>
                  <a:srgbClr val="002060"/>
                </a:solidFill>
              </a:rPr>
              <a:t>package object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Following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syntax </a:t>
            </a:r>
            <a:r>
              <a:rPr lang="en-IN" sz="2400" dirty="0"/>
              <a:t>for </a:t>
            </a:r>
            <a:r>
              <a:rPr lang="en-IN" sz="2400" b="1" dirty="0">
                <a:solidFill>
                  <a:srgbClr val="C00000"/>
                </a:solidFill>
              </a:rPr>
              <a:t>referring a package object</a:t>
            </a:r>
            <a:r>
              <a:rPr lang="en-IN" sz="2400" dirty="0"/>
              <a:t>:</a:t>
            </a:r>
          </a:p>
          <a:p>
            <a:endParaRPr lang="en-IN" sz="2400" dirty="0"/>
          </a:p>
          <a:p>
            <a:pPr lvl="1"/>
            <a:r>
              <a:rPr lang="en-IN" b="1" dirty="0" err="1">
                <a:solidFill>
                  <a:srgbClr val="002060"/>
                </a:solidFill>
              </a:rPr>
              <a:t>Packagename.objectname</a:t>
            </a:r>
            <a:r>
              <a:rPr lang="en-IN" b="1" dirty="0">
                <a:solidFill>
                  <a:srgbClr val="002060"/>
                </a:solidFill>
              </a:rPr>
              <a:t>;</a:t>
            </a:r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Object</a:t>
            </a:r>
            <a:r>
              <a:rPr lang="en-IN" sz="2400" dirty="0"/>
              <a:t> can be a </a:t>
            </a:r>
            <a:r>
              <a:rPr lang="en-IN" sz="2400" b="1" dirty="0">
                <a:solidFill>
                  <a:srgbClr val="0070C0"/>
                </a:solidFill>
              </a:rPr>
              <a:t>function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B050"/>
                </a:solidFill>
              </a:rPr>
              <a:t>procedure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cursor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exception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7030A0"/>
                </a:solidFill>
              </a:rPr>
              <a:t>has been declared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70C0"/>
                </a:solidFill>
              </a:rPr>
              <a:t>package specification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defined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C00000"/>
                </a:solidFill>
              </a:rPr>
              <a:t>package body</a:t>
            </a: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Below</a:t>
            </a:r>
            <a:r>
              <a:rPr lang="en-IN" sz="2400" dirty="0"/>
              <a:t> we have a </a:t>
            </a:r>
            <a:r>
              <a:rPr lang="en-IN" sz="2400" b="1" dirty="0">
                <a:solidFill>
                  <a:srgbClr val="C00000"/>
                </a:solidFill>
              </a:rPr>
              <a:t>table</a:t>
            </a:r>
            <a:r>
              <a:rPr lang="en-IN" sz="2400" dirty="0"/>
              <a:t> called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Students</a:t>
            </a:r>
            <a:r>
              <a:rPr lang="en-IN" sz="2400" dirty="0"/>
              <a:t> with </a:t>
            </a:r>
            <a:r>
              <a:rPr lang="en-IN" sz="2400" b="1" dirty="0">
                <a:solidFill>
                  <a:srgbClr val="7030A0"/>
                </a:solidFill>
              </a:rPr>
              <a:t>Student's data </a:t>
            </a:r>
            <a:r>
              <a:rPr lang="en-IN" sz="2400" dirty="0"/>
              <a:t>in it.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Create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C00000"/>
                </a:solidFill>
              </a:rPr>
              <a:t>package </a:t>
            </a:r>
            <a:r>
              <a:rPr lang="en-US" sz="2400" dirty="0"/>
              <a:t>called </a:t>
            </a:r>
            <a:r>
              <a:rPr lang="en-US" sz="2400" b="1" dirty="0" err="1">
                <a:solidFill>
                  <a:srgbClr val="7030A0"/>
                </a:solidFill>
              </a:rPr>
              <a:t>Student_pkg</a:t>
            </a:r>
            <a:r>
              <a:rPr lang="en-US" sz="2400" dirty="0"/>
              <a:t> containing a </a:t>
            </a:r>
            <a:r>
              <a:rPr lang="en-US" sz="2400" b="1" dirty="0">
                <a:solidFill>
                  <a:srgbClr val="00B050"/>
                </a:solidFill>
              </a:rPr>
              <a:t>procedure </a:t>
            </a:r>
            <a:r>
              <a:rPr lang="en-US" sz="2400" dirty="0"/>
              <a:t>called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2060"/>
                </a:solidFill>
              </a:rPr>
              <a:t>update_course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course name </a:t>
            </a:r>
            <a:r>
              <a:rPr lang="en-US" sz="2400" dirty="0"/>
              <a:t>for a </a:t>
            </a:r>
            <a:r>
              <a:rPr lang="en-US" sz="2400" b="1" dirty="0">
                <a:solidFill>
                  <a:schemeClr val="accent1"/>
                </a:solidFill>
              </a:rPr>
              <a:t>student </a:t>
            </a:r>
            <a:r>
              <a:rPr lang="en-US" sz="2400" dirty="0"/>
              <a:t>with </a:t>
            </a:r>
            <a:r>
              <a:rPr lang="en-US" sz="2400" b="1" dirty="0">
                <a:solidFill>
                  <a:srgbClr val="7030A0"/>
                </a:solidFill>
              </a:rPr>
              <a:t>given roll no </a:t>
            </a:r>
            <a:r>
              <a:rPr lang="en-US" sz="2400" dirty="0"/>
              <a:t>and a </a:t>
            </a:r>
            <a:r>
              <a:rPr lang="en-US" sz="2400" b="1" dirty="0">
                <a:solidFill>
                  <a:srgbClr val="00B050"/>
                </a:solidFill>
              </a:rPr>
              <a:t>function</a:t>
            </a:r>
            <a:r>
              <a:rPr lang="en-US" sz="2400" dirty="0"/>
              <a:t> called </a:t>
            </a:r>
            <a:r>
              <a:rPr lang="en-US" sz="2400" b="1" dirty="0" err="1">
                <a:solidFill>
                  <a:srgbClr val="002060"/>
                </a:solidFill>
              </a:rPr>
              <a:t>delete_stud</a:t>
            </a:r>
            <a:r>
              <a:rPr lang="en-US" sz="2400" dirty="0"/>
              <a:t> to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remove </a:t>
            </a:r>
            <a:r>
              <a:rPr lang="en-US" sz="2400" dirty="0"/>
              <a:t>a </a:t>
            </a:r>
            <a:r>
              <a:rPr lang="en-US" sz="2400" b="1" dirty="0">
                <a:solidFill>
                  <a:srgbClr val="C00000"/>
                </a:solidFill>
              </a:rPr>
              <a:t>student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7030A0"/>
                </a:solidFill>
              </a:rPr>
              <a:t>given roll no.</a:t>
            </a:r>
            <a:endParaRPr lang="en-IN" sz="2400" b="1" dirty="0">
              <a:solidFill>
                <a:srgbClr val="7030A0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IN" sz="2400" dirty="0"/>
          </a:p>
          <a:p>
            <a:pPr>
              <a:buNone/>
            </a:pPr>
            <a:endParaRPr lang="en-IN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2910" y="2143116"/>
          <a:ext cx="7929620" cy="220694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2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2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0066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/>
                        <a:t>ROLLNO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SNAME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AGE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/>
                        <a:t>COURSE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11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Anu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20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BSC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12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Asha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21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BCOM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13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Arpit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18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BCA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14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Chetan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/>
                        <a:t>20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/>
                        <a:t>BCA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 ( Package Spec)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OR REPLACE PACKAGE </a:t>
            </a:r>
            <a:r>
              <a:rPr lang="en-IN" sz="2400" b="1" dirty="0" err="1">
                <a:solidFill>
                  <a:srgbClr val="002060"/>
                </a:solidFill>
              </a:rPr>
              <a:t>pkg_student</a:t>
            </a: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b="1" dirty="0">
                <a:solidFill>
                  <a:srgbClr val="00B050"/>
                </a:solidFill>
              </a:rPr>
              <a:t>IS </a:t>
            </a:r>
          </a:p>
          <a:p>
            <a:pPr>
              <a:buNone/>
            </a:pPr>
            <a:r>
              <a:rPr lang="en-IN" sz="2400" dirty="0"/>
              <a:t>	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b="1" dirty="0">
                <a:solidFill>
                  <a:srgbClr val="C00000"/>
                </a:solidFill>
              </a:rPr>
              <a:t>PROCEDURE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rgbClr val="0070C0"/>
                </a:solidFill>
              </a:rPr>
              <a:t>update_course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sno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students.rollno%type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,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cname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students.course%type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IN" sz="2400" dirty="0"/>
              <a:t>; </a:t>
            </a:r>
          </a:p>
          <a:p>
            <a:pPr>
              <a:buNone/>
            </a:pPr>
            <a:r>
              <a:rPr lang="en-IN" sz="2400" dirty="0"/>
              <a:t>	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rgbClr val="0070C0"/>
                </a:solidFill>
              </a:rPr>
              <a:t>delete_stud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sno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students.rollno%type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IN" sz="2400" b="1" dirty="0">
                <a:solidFill>
                  <a:srgbClr val="00B050"/>
                </a:solidFill>
              </a:rPr>
              <a:t>RETURN </a:t>
            </a:r>
            <a:r>
              <a:rPr lang="en-IN" sz="2400" b="1" dirty="0" err="1">
                <a:solidFill>
                  <a:srgbClr val="002060"/>
                </a:solidFill>
              </a:rPr>
              <a:t>boolean</a:t>
            </a:r>
            <a:r>
              <a:rPr lang="en-IN" sz="2400" b="1" dirty="0">
                <a:solidFill>
                  <a:srgbClr val="002060"/>
                </a:solidFill>
              </a:rPr>
              <a:t>;</a:t>
            </a:r>
            <a:r>
              <a:rPr lang="en-IN" sz="2400" dirty="0">
                <a:solidFill>
                  <a:srgbClr val="002060"/>
                </a:solidFill>
              </a:rPr>
              <a:t> 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pkg_student</a:t>
            </a:r>
            <a:r>
              <a:rPr lang="en-IN" sz="2400" b="1" dirty="0">
                <a:solidFill>
                  <a:srgbClr val="002060"/>
                </a:solidFill>
              </a:rPr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 ( Package Body)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OR REPLACE PACKAGE BODY </a:t>
            </a:r>
            <a:r>
              <a:rPr lang="en-IN" sz="2400" b="1" dirty="0" err="1">
                <a:solidFill>
                  <a:srgbClr val="002060"/>
                </a:solidFill>
              </a:rPr>
              <a:t>pkg_student</a:t>
            </a:r>
            <a:r>
              <a:rPr lang="en-IN" sz="2400" b="1" dirty="0">
                <a:solidFill>
                  <a:srgbClr val="00B050"/>
                </a:solidFill>
              </a:rPr>
              <a:t> IS </a:t>
            </a:r>
            <a:r>
              <a:rPr lang="en-IN" sz="2400" b="1" dirty="0">
                <a:solidFill>
                  <a:srgbClr val="C00000"/>
                </a:solidFill>
              </a:rPr>
              <a:t>PROCEDURE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update_course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sno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students.rollno%type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cname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students.course%type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en-IN" sz="2400" b="1" dirty="0">
                <a:solidFill>
                  <a:srgbClr val="00B050"/>
                </a:solidFill>
              </a:rPr>
              <a:t>IS</a:t>
            </a:r>
            <a:r>
              <a:rPr lang="en-IN" sz="2400" dirty="0"/>
              <a:t> 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b="1" dirty="0">
                <a:solidFill>
                  <a:srgbClr val="C00000"/>
                </a:solidFill>
              </a:rPr>
              <a:t>BEGIN</a:t>
            </a:r>
            <a:r>
              <a:rPr lang="en-IN" sz="2400" dirty="0"/>
              <a:t> </a:t>
            </a:r>
          </a:p>
          <a:p>
            <a:pPr>
              <a:buNone/>
            </a:pPr>
            <a:r>
              <a:rPr lang="en-IN" sz="2400" dirty="0"/>
              <a:t>		</a:t>
            </a:r>
            <a:r>
              <a:rPr lang="en-IN" sz="2400" b="1" dirty="0">
                <a:solidFill>
                  <a:srgbClr val="0070C0"/>
                </a:solidFill>
              </a:rPr>
              <a:t>Update students set course=</a:t>
            </a:r>
            <a:r>
              <a:rPr lang="en-IN" sz="2400" b="1" dirty="0" err="1">
                <a:solidFill>
                  <a:srgbClr val="0070C0"/>
                </a:solidFill>
              </a:rPr>
              <a:t>cname</a:t>
            </a:r>
            <a:r>
              <a:rPr lang="en-IN" sz="2400" b="1" dirty="0">
                <a:solidFill>
                  <a:srgbClr val="0070C0"/>
                </a:solidFill>
              </a:rPr>
              <a:t> where </a:t>
            </a:r>
            <a:r>
              <a:rPr lang="en-IN" sz="2400" b="1" dirty="0" err="1">
                <a:solidFill>
                  <a:srgbClr val="0070C0"/>
                </a:solidFill>
              </a:rPr>
              <a:t>rollno</a:t>
            </a:r>
            <a:r>
              <a:rPr lang="en-IN" sz="2400" b="1" dirty="0">
                <a:solidFill>
                  <a:srgbClr val="0070C0"/>
                </a:solidFill>
              </a:rPr>
              <a:t>=</a:t>
            </a:r>
            <a:r>
              <a:rPr lang="en-IN" sz="2400" b="1" dirty="0" err="1">
                <a:solidFill>
                  <a:srgbClr val="0070C0"/>
                </a:solidFill>
              </a:rPr>
              <a:t>sno</a:t>
            </a:r>
            <a:r>
              <a:rPr lang="en-IN" sz="2400" b="1" dirty="0">
                <a:solidFill>
                  <a:srgbClr val="0070C0"/>
                </a:solidFill>
              </a:rPr>
              <a:t>; </a:t>
            </a:r>
          </a:p>
          <a:p>
            <a:pPr>
              <a:buNone/>
            </a:pPr>
            <a:r>
              <a:rPr lang="en-IN" sz="2400" dirty="0"/>
              <a:t>		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IF </a:t>
            </a:r>
            <a:r>
              <a:rPr lang="en-IN" sz="2400" b="1" dirty="0">
                <a:solidFill>
                  <a:srgbClr val="7030A0"/>
                </a:solidFill>
              </a:rPr>
              <a:t>SQL%FOUND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THEN</a:t>
            </a:r>
            <a:r>
              <a:rPr lang="en-IN" sz="2400" dirty="0"/>
              <a:t> </a:t>
            </a:r>
          </a:p>
          <a:p>
            <a:pPr>
              <a:buNone/>
            </a:pPr>
            <a:r>
              <a:rPr lang="en-IN" sz="2400" dirty="0"/>
              <a:t>			</a:t>
            </a:r>
            <a:r>
              <a:rPr lang="en-IN" sz="2400" b="1" dirty="0" err="1">
                <a:solidFill>
                  <a:srgbClr val="002060"/>
                </a:solidFill>
              </a:rPr>
              <a:t>dbms_output.put_line</a:t>
            </a:r>
            <a:r>
              <a:rPr lang="en-IN" sz="2400" b="1" dirty="0">
                <a:solidFill>
                  <a:srgbClr val="002060"/>
                </a:solidFill>
              </a:rPr>
              <a:t>('RECORD UPDATED'); </a:t>
            </a:r>
          </a:p>
          <a:p>
            <a:pPr>
              <a:buNone/>
            </a:pPr>
            <a:r>
              <a:rPr lang="en-IN" sz="2400" dirty="0"/>
              <a:t>		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ELSE </a:t>
            </a:r>
          </a:p>
          <a:p>
            <a:pPr>
              <a:buNone/>
            </a:pPr>
            <a:r>
              <a:rPr lang="en-IN" sz="2400" dirty="0"/>
              <a:t>			</a:t>
            </a:r>
            <a:r>
              <a:rPr lang="en-IN" sz="2400" b="1" dirty="0" err="1">
                <a:solidFill>
                  <a:srgbClr val="002060"/>
                </a:solidFill>
              </a:rPr>
              <a:t>dbms_output.put_line</a:t>
            </a:r>
            <a:r>
              <a:rPr lang="en-IN" sz="2400" b="1" dirty="0">
                <a:solidFill>
                  <a:srgbClr val="002060"/>
                </a:solidFill>
              </a:rPr>
              <a:t>('RECORD NOT FOUND'); </a:t>
            </a:r>
            <a:r>
              <a:rPr lang="en-IN" sz="2400" dirty="0"/>
              <a:t>	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END IF; 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b="1" dirty="0">
                <a:solidFill>
                  <a:srgbClr val="C00000"/>
                </a:solidFill>
              </a:rPr>
              <a:t>END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updateRecord</a:t>
            </a:r>
            <a:r>
              <a:rPr lang="en-IN" sz="2400" b="1" dirty="0">
                <a:solidFill>
                  <a:srgbClr val="002060"/>
                </a:solidFill>
              </a:rPr>
              <a:t>;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Solution ( Package Body)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/>
              <a:t>	</a:t>
            </a:r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delete_stud</a:t>
            </a: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sno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students.rollno%type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en-IN" sz="2400" b="1" dirty="0">
                <a:solidFill>
                  <a:srgbClr val="002060"/>
                </a:solidFill>
              </a:rPr>
              <a:t>RETURN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rgbClr val="C00000"/>
                </a:solidFill>
              </a:rPr>
              <a:t>boolean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IS </a:t>
            </a:r>
          </a:p>
          <a:p>
            <a:pPr>
              <a:buNone/>
            </a:pPr>
            <a:r>
              <a:rPr lang="en-IN" sz="2400" dirty="0"/>
              <a:t>		</a:t>
            </a:r>
            <a:r>
              <a:rPr lang="en-IN" sz="2400" b="1" dirty="0">
                <a:solidFill>
                  <a:srgbClr val="C00000"/>
                </a:solidFill>
              </a:rPr>
              <a:t>BEGIN </a:t>
            </a:r>
          </a:p>
          <a:p>
            <a:pPr>
              <a:buNone/>
            </a:pPr>
            <a:r>
              <a:rPr lang="en-IN" sz="2400" dirty="0"/>
              <a:t>			</a:t>
            </a:r>
            <a:r>
              <a:rPr lang="en-IN" sz="2400" b="1" dirty="0">
                <a:solidFill>
                  <a:srgbClr val="0070C0"/>
                </a:solidFill>
              </a:rPr>
              <a:t>Delete from student where </a:t>
            </a:r>
            <a:r>
              <a:rPr lang="en-IN" sz="2400" b="1" dirty="0" err="1">
                <a:solidFill>
                  <a:srgbClr val="0070C0"/>
                </a:solidFill>
              </a:rPr>
              <a:t>rollno</a:t>
            </a:r>
            <a:r>
              <a:rPr lang="en-IN" sz="2400" b="1" dirty="0">
                <a:solidFill>
                  <a:srgbClr val="0070C0"/>
                </a:solidFill>
              </a:rPr>
              <a:t>=</a:t>
            </a:r>
            <a:r>
              <a:rPr lang="en-IN" sz="2400" b="1" dirty="0" err="1">
                <a:solidFill>
                  <a:srgbClr val="0070C0"/>
                </a:solidFill>
              </a:rPr>
              <a:t>sno</a:t>
            </a:r>
            <a:r>
              <a:rPr lang="en-IN" sz="2400" b="1" dirty="0">
                <a:solidFill>
                  <a:srgbClr val="0070C0"/>
                </a:solidFill>
              </a:rPr>
              <a:t>; </a:t>
            </a:r>
          </a:p>
          <a:p>
            <a:pPr>
              <a:buNone/>
            </a:pPr>
            <a:r>
              <a:rPr lang="en-IN" sz="2400" dirty="0"/>
              <a:t>			</a:t>
            </a:r>
            <a:r>
              <a:rPr lang="en-IN" sz="2400" b="1" dirty="0">
                <a:solidFill>
                  <a:srgbClr val="7030A0"/>
                </a:solidFill>
              </a:rPr>
              <a:t>RETURN SQL%FOUND; 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b="1" dirty="0">
                <a:solidFill>
                  <a:srgbClr val="C00000"/>
                </a:solidFill>
              </a:rPr>
              <a:t>END </a:t>
            </a:r>
            <a:r>
              <a:rPr lang="en-IN" sz="2400" b="1" dirty="0" err="1">
                <a:solidFill>
                  <a:srgbClr val="002060"/>
                </a:solidFill>
              </a:rPr>
              <a:t>deleteRecord</a:t>
            </a:r>
            <a:r>
              <a:rPr lang="en-IN" sz="2400" b="1" dirty="0">
                <a:solidFill>
                  <a:srgbClr val="002060"/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pkg_student</a:t>
            </a:r>
            <a:r>
              <a:rPr lang="en-IN" sz="2400" b="1" dirty="0">
                <a:solidFill>
                  <a:srgbClr val="002060"/>
                </a:solidFill>
              </a:rPr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Calling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DECLARE</a:t>
            </a:r>
          </a:p>
          <a:p>
            <a:pPr>
              <a:buNone/>
            </a:pPr>
            <a:r>
              <a:rPr lang="en-IN" sz="2400" dirty="0"/>
              <a:t>		</a:t>
            </a:r>
            <a:r>
              <a:rPr lang="en-IN" sz="2400" b="1" dirty="0" err="1">
                <a:solidFill>
                  <a:srgbClr val="002060"/>
                </a:solidFill>
              </a:rPr>
              <a:t>sno</a:t>
            </a: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student.rollno%type</a:t>
            </a:r>
            <a:r>
              <a:rPr lang="en-IN" sz="2400" b="1" dirty="0">
                <a:solidFill>
                  <a:srgbClr val="002060"/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</a:rPr>
              <a:t>		</a:t>
            </a:r>
            <a:r>
              <a:rPr lang="en-IN" sz="2400" b="1" dirty="0" err="1">
                <a:solidFill>
                  <a:srgbClr val="002060"/>
                </a:solidFill>
              </a:rPr>
              <a:t>cname</a:t>
            </a: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student.course%type</a:t>
            </a:r>
            <a:r>
              <a:rPr lang="en-IN" sz="2400" b="1" dirty="0">
                <a:solidFill>
                  <a:srgbClr val="002060"/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BEGIN </a:t>
            </a:r>
          </a:p>
          <a:p>
            <a:pPr>
              <a:buNone/>
            </a:pPr>
            <a:r>
              <a:rPr lang="en-IN" sz="2400" dirty="0"/>
              <a:t>		</a:t>
            </a:r>
            <a:r>
              <a:rPr lang="en-IN" sz="2400" b="1" dirty="0" err="1">
                <a:solidFill>
                  <a:srgbClr val="0070C0"/>
                </a:solidFill>
              </a:rPr>
              <a:t>sno</a:t>
            </a:r>
            <a:r>
              <a:rPr lang="en-IN" sz="2400" b="1" dirty="0">
                <a:solidFill>
                  <a:srgbClr val="0070C0"/>
                </a:solidFill>
              </a:rPr>
              <a:t> := &amp;</a:t>
            </a:r>
            <a:r>
              <a:rPr lang="en-IN" sz="2400" b="1" dirty="0" err="1">
                <a:solidFill>
                  <a:srgbClr val="0070C0"/>
                </a:solidFill>
              </a:rPr>
              <a:t>sno</a:t>
            </a:r>
            <a:r>
              <a:rPr lang="en-IN" sz="2400" b="1" dirty="0">
                <a:solidFill>
                  <a:srgbClr val="0070C0"/>
                </a:solidFill>
              </a:rPr>
              <a:t>; 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</a:rPr>
              <a:t>		</a:t>
            </a:r>
            <a:r>
              <a:rPr lang="en-IN" sz="2400" b="1" dirty="0" err="1">
                <a:solidFill>
                  <a:srgbClr val="0070C0"/>
                </a:solidFill>
              </a:rPr>
              <a:t>cname</a:t>
            </a:r>
            <a:r>
              <a:rPr lang="en-IN" sz="2400" b="1" dirty="0">
                <a:solidFill>
                  <a:srgbClr val="0070C0"/>
                </a:solidFill>
              </a:rPr>
              <a:t>:=‘&amp;course’;</a:t>
            </a:r>
          </a:p>
          <a:p>
            <a:pPr>
              <a:buNone/>
            </a:pPr>
            <a:r>
              <a:rPr lang="en-IN" sz="2400" dirty="0"/>
              <a:t>		</a:t>
            </a:r>
            <a:r>
              <a:rPr lang="en-IN" sz="2400" b="1" dirty="0" err="1">
                <a:solidFill>
                  <a:srgbClr val="00B050"/>
                </a:solidFill>
              </a:rPr>
              <a:t>pkg_student.update_course</a:t>
            </a:r>
            <a:r>
              <a:rPr lang="en-IN" sz="2400" b="1" dirty="0">
                <a:solidFill>
                  <a:srgbClr val="00B050"/>
                </a:solidFill>
              </a:rPr>
              <a:t>(</a:t>
            </a:r>
            <a:r>
              <a:rPr lang="en-IN" sz="2400" b="1" dirty="0" err="1">
                <a:solidFill>
                  <a:srgbClr val="00B050"/>
                </a:solidFill>
              </a:rPr>
              <a:t>sno,cname</a:t>
            </a:r>
            <a:r>
              <a:rPr lang="en-IN" sz="2400" b="1" dirty="0">
                <a:solidFill>
                  <a:srgbClr val="00B050"/>
                </a:solidFill>
              </a:rPr>
              <a:t>); </a:t>
            </a:r>
          </a:p>
          <a:p>
            <a:pPr>
              <a:buNone/>
            </a:pPr>
            <a:r>
              <a:rPr lang="en-IN" sz="2400" dirty="0"/>
              <a:t>	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IF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rgbClr val="00B050"/>
                </a:solidFill>
              </a:rPr>
              <a:t>pkg_student.delete_stud</a:t>
            </a:r>
            <a:r>
              <a:rPr lang="en-IN" sz="2400" b="1" dirty="0">
                <a:solidFill>
                  <a:srgbClr val="00B050"/>
                </a:solidFill>
              </a:rPr>
              <a:t>(</a:t>
            </a:r>
            <a:r>
              <a:rPr lang="en-IN" sz="2400" b="1" dirty="0" err="1">
                <a:solidFill>
                  <a:srgbClr val="00B050"/>
                </a:solidFill>
              </a:rPr>
              <a:t>sno</a:t>
            </a:r>
            <a:r>
              <a:rPr lang="en-IN" sz="2400" b="1" dirty="0">
                <a:solidFill>
                  <a:srgbClr val="00B050"/>
                </a:solidFill>
              </a:rPr>
              <a:t>)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THEN </a:t>
            </a:r>
            <a:r>
              <a:rPr lang="en-IN" sz="2400" dirty="0"/>
              <a:t>					</a:t>
            </a:r>
            <a:r>
              <a:rPr lang="en-IN" sz="2400" b="1" dirty="0" err="1">
                <a:solidFill>
                  <a:srgbClr val="7030A0"/>
                </a:solidFill>
              </a:rPr>
              <a:t>dbms_output.put_line</a:t>
            </a:r>
            <a:r>
              <a:rPr lang="en-IN" sz="2400" b="1" dirty="0">
                <a:solidFill>
                  <a:srgbClr val="7030A0"/>
                </a:solidFill>
              </a:rPr>
              <a:t>('RECORD DELETED'); </a:t>
            </a:r>
          </a:p>
          <a:p>
            <a:pPr>
              <a:buNone/>
            </a:pPr>
            <a:r>
              <a:rPr lang="en-IN" sz="2400" dirty="0"/>
              <a:t>	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ELSE</a:t>
            </a:r>
            <a:r>
              <a:rPr lang="en-IN" sz="2400" dirty="0"/>
              <a:t> </a:t>
            </a:r>
          </a:p>
          <a:p>
            <a:pPr>
              <a:buNone/>
            </a:pPr>
            <a:r>
              <a:rPr lang="en-IN" sz="2400" dirty="0"/>
              <a:t>			</a:t>
            </a:r>
            <a:r>
              <a:rPr lang="en-IN" sz="2400" b="1" dirty="0" err="1">
                <a:solidFill>
                  <a:srgbClr val="7030A0"/>
                </a:solidFill>
              </a:rPr>
              <a:t>dbms_output.put_line</a:t>
            </a:r>
            <a:r>
              <a:rPr lang="en-IN" sz="2400" b="1" dirty="0">
                <a:solidFill>
                  <a:srgbClr val="7030A0"/>
                </a:solidFill>
              </a:rPr>
              <a:t>('RECORD NOT FOUND'); </a:t>
            </a:r>
          </a:p>
          <a:p>
            <a:pPr>
              <a:buNone/>
            </a:pPr>
            <a:r>
              <a:rPr lang="en-IN" sz="2400" dirty="0"/>
              <a:t>	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 IF; 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END;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Overloading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When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more than one program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7030A0"/>
                </a:solidFill>
              </a:rPr>
              <a:t>same scope </a:t>
            </a:r>
            <a:r>
              <a:rPr lang="en-IN" sz="2400" dirty="0"/>
              <a:t>share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same name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2060"/>
                </a:solidFill>
              </a:rPr>
              <a:t>programs</a:t>
            </a:r>
            <a:r>
              <a:rPr lang="en-IN" sz="2400" dirty="0"/>
              <a:t> are said to be </a:t>
            </a:r>
            <a:r>
              <a:rPr lang="en-IN" sz="2400" b="1" u="sng" dirty="0">
                <a:solidFill>
                  <a:srgbClr val="00B050"/>
                </a:solidFill>
              </a:rPr>
              <a:t>overloaded. </a:t>
            </a:r>
          </a:p>
          <a:p>
            <a:endParaRPr lang="en-IN" sz="2400" dirty="0"/>
          </a:p>
          <a:p>
            <a:endParaRPr lang="en-IN" sz="2400" b="1" dirty="0">
              <a:solidFill>
                <a:srgbClr val="7030A0"/>
              </a:solidFill>
            </a:endParaRPr>
          </a:p>
          <a:p>
            <a:r>
              <a:rPr lang="en-IN" sz="2400" b="1" dirty="0">
                <a:solidFill>
                  <a:srgbClr val="7030A0"/>
                </a:solidFill>
              </a:rPr>
              <a:t>PL/SQL</a:t>
            </a:r>
            <a:r>
              <a:rPr lang="en-IN" sz="2400" dirty="0"/>
              <a:t> supports the </a:t>
            </a:r>
            <a:r>
              <a:rPr lang="en-IN" sz="2400" b="1" dirty="0">
                <a:solidFill>
                  <a:srgbClr val="00B050"/>
                </a:solidFill>
              </a:rPr>
              <a:t>overloading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70C0"/>
                </a:solidFill>
              </a:rPr>
              <a:t>procedures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70C0"/>
                </a:solidFill>
              </a:rPr>
              <a:t>functions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C00000"/>
                </a:solidFill>
              </a:rPr>
              <a:t>package specifications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bodies.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Overloading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Each overloaded version </a:t>
            </a:r>
            <a:r>
              <a:rPr lang="en-IN" sz="2400" dirty="0"/>
              <a:t>must </a:t>
            </a:r>
            <a:r>
              <a:rPr lang="en-IN" sz="2400" b="1" dirty="0">
                <a:solidFill>
                  <a:srgbClr val="00B050"/>
                </a:solidFill>
              </a:rPr>
              <a:t>differ</a:t>
            </a:r>
            <a:r>
              <a:rPr lang="en-IN" sz="2400" dirty="0"/>
              <a:t> from </a:t>
            </a:r>
            <a:r>
              <a:rPr lang="en-IN" sz="2400" b="1" dirty="0">
                <a:solidFill>
                  <a:srgbClr val="7030A0"/>
                </a:solidFill>
              </a:rPr>
              <a:t>all other overloaded versions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C00000"/>
                </a:solidFill>
              </a:rPr>
              <a:t>at least </a:t>
            </a:r>
            <a:r>
              <a:rPr lang="en-IN" sz="2400" dirty="0"/>
              <a:t>one of the </a:t>
            </a:r>
            <a:r>
              <a:rPr lang="en-IN" sz="2400" b="1" dirty="0">
                <a:solidFill>
                  <a:srgbClr val="002060"/>
                </a:solidFill>
              </a:rPr>
              <a:t>following respects</a:t>
            </a:r>
            <a:r>
              <a:rPr lang="en-IN" sz="2400" dirty="0"/>
              <a:t>:</a:t>
            </a:r>
          </a:p>
          <a:p>
            <a:pPr lvl="1"/>
            <a:endParaRPr lang="en-IN" sz="1900" dirty="0"/>
          </a:p>
          <a:p>
            <a:pPr lvl="1"/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Number of parameters</a:t>
            </a:r>
          </a:p>
          <a:p>
            <a:pPr lvl="1"/>
            <a:endParaRPr lang="en-IN" b="1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Order of the parameters</a:t>
            </a:r>
          </a:p>
          <a:p>
            <a:pPr lvl="1"/>
            <a:endParaRPr lang="en-IN" b="1" dirty="0"/>
          </a:p>
          <a:p>
            <a:pPr lvl="1"/>
            <a:r>
              <a:rPr lang="en-IN" b="1" dirty="0">
                <a:solidFill>
                  <a:srgbClr val="7030A0"/>
                </a:solidFill>
              </a:rPr>
              <a:t>Data types of the parameters</a:t>
            </a:r>
            <a:endParaRPr lang="en-US" b="1" dirty="0">
              <a:solidFill>
                <a:srgbClr val="7030A0"/>
              </a:solidFill>
            </a:endParaRPr>
          </a:p>
          <a:p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Packages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Benefits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Components Of A Package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2060"/>
                </a:solidFill>
                <a:latin typeface="Corbel" pitchFamily="34" charset="0"/>
              </a:rPr>
              <a:t>Examples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>
                <a:solidFill>
                  <a:srgbClr val="C00000"/>
                </a:solidFill>
                <a:latin typeface="Corbel" pitchFamily="34" charset="0"/>
              </a:rPr>
              <a:t>Dropping Package</a:t>
            </a: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OR REPLACE PACKAGE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addition</a:t>
            </a:r>
            <a:r>
              <a:rPr lang="en-IN" sz="2400" b="1" dirty="0">
                <a:solidFill>
                  <a:srgbClr val="00B050"/>
                </a:solidFill>
              </a:rPr>
              <a:t> IS</a:t>
            </a:r>
            <a:br>
              <a:rPr lang="en-IN" sz="2400" dirty="0"/>
            </a:br>
            <a:endParaRPr lang="en-IN" sz="2400" dirty="0"/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adding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(n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integer,m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integer) </a:t>
            </a:r>
            <a:r>
              <a:rPr lang="en-IN" sz="2400" b="1" dirty="0">
                <a:solidFill>
                  <a:srgbClr val="002060"/>
                </a:solidFill>
              </a:rPr>
              <a:t>RETURN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integer;</a:t>
            </a:r>
            <a:br>
              <a:rPr lang="en-IN" sz="2400" b="1" dirty="0">
                <a:solidFill>
                  <a:srgbClr val="C00000"/>
                </a:solidFill>
              </a:rPr>
            </a:br>
            <a:endParaRPr lang="en-IN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adding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(n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date,m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integer) </a:t>
            </a:r>
            <a:r>
              <a:rPr lang="en-IN" sz="2400" b="1" dirty="0">
                <a:solidFill>
                  <a:srgbClr val="002060"/>
                </a:solidFill>
              </a:rPr>
              <a:t>RETURN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date;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addition;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OR REPLACE PACKAGE BODY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addition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IS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adding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(n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integer,m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integer) </a:t>
            </a:r>
            <a:r>
              <a:rPr lang="en-IN" sz="2400" b="1" dirty="0">
                <a:solidFill>
                  <a:srgbClr val="002060"/>
                </a:solidFill>
              </a:rPr>
              <a:t>RETURN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integer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IS</a:t>
            </a:r>
            <a:br>
              <a:rPr lang="en-IN" sz="2400" dirty="0"/>
            </a:br>
            <a:r>
              <a:rPr lang="en-IN" sz="2400" dirty="0"/>
              <a:t>	</a:t>
            </a:r>
            <a:r>
              <a:rPr lang="en-IN" sz="2400" b="1" dirty="0">
                <a:solidFill>
                  <a:srgbClr val="C00000"/>
                </a:solidFill>
              </a:rPr>
              <a:t>BEGIN</a:t>
            </a:r>
            <a:br>
              <a:rPr lang="en-IN" sz="2400" dirty="0"/>
            </a:br>
            <a:r>
              <a:rPr lang="en-IN" sz="2400" dirty="0"/>
              <a:t>		</a:t>
            </a:r>
            <a:r>
              <a:rPr lang="en-IN" sz="2400" b="1" dirty="0">
                <a:solidFill>
                  <a:srgbClr val="0070C0"/>
                </a:solidFill>
              </a:rPr>
              <a:t>return </a:t>
            </a:r>
            <a:r>
              <a:rPr lang="en-IN" sz="2400" b="1" dirty="0" err="1">
                <a:solidFill>
                  <a:srgbClr val="0070C0"/>
                </a:solidFill>
              </a:rPr>
              <a:t>n+m</a:t>
            </a:r>
            <a:r>
              <a:rPr lang="en-IN" sz="2400" b="1" dirty="0">
                <a:solidFill>
                  <a:srgbClr val="0070C0"/>
                </a:solidFill>
              </a:rPr>
              <a:t>;</a:t>
            </a:r>
            <a:br>
              <a:rPr lang="en-IN" sz="2400" dirty="0"/>
            </a:br>
            <a:r>
              <a:rPr lang="en-IN" sz="2400" b="1" dirty="0">
                <a:solidFill>
                  <a:srgbClr val="C00000"/>
                </a:solidFill>
              </a:rPr>
              <a:t>END;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400" b="1" dirty="0">
                <a:solidFill>
                  <a:srgbClr val="C00000"/>
                </a:solidFill>
              </a:rPr>
              <a:t>FUNCTION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adding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(n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</a:rPr>
              <a:t>date,m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 integer) </a:t>
            </a:r>
            <a:r>
              <a:rPr lang="en-IN" sz="2400" b="1" dirty="0">
                <a:solidFill>
                  <a:srgbClr val="002060"/>
                </a:solidFill>
              </a:rPr>
              <a:t>RETURN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date</a:t>
            </a:r>
            <a:r>
              <a:rPr lang="en-IN" sz="2400" b="1" dirty="0">
                <a:solidFill>
                  <a:srgbClr val="00B050"/>
                </a:solidFill>
              </a:rPr>
              <a:t> IS</a:t>
            </a:r>
            <a:br>
              <a:rPr lang="en-IN" sz="2400" dirty="0"/>
            </a:br>
            <a:r>
              <a:rPr lang="en-IN" sz="2400" dirty="0"/>
              <a:t>	</a:t>
            </a:r>
            <a:r>
              <a:rPr lang="en-IN" sz="2400" b="1" dirty="0">
                <a:solidFill>
                  <a:srgbClr val="C00000"/>
                </a:solidFill>
              </a:rPr>
              <a:t>BEGIN</a:t>
            </a:r>
            <a:br>
              <a:rPr lang="en-IN" sz="2400" dirty="0"/>
            </a:br>
            <a:r>
              <a:rPr lang="en-IN" sz="2400" dirty="0"/>
              <a:t>		</a:t>
            </a:r>
            <a:r>
              <a:rPr lang="en-IN" sz="2400" b="1" dirty="0">
                <a:solidFill>
                  <a:srgbClr val="0070C0"/>
                </a:solidFill>
              </a:rPr>
              <a:t>return </a:t>
            </a:r>
            <a:r>
              <a:rPr lang="en-IN" sz="2400" b="1" dirty="0" err="1">
                <a:solidFill>
                  <a:srgbClr val="0070C0"/>
                </a:solidFill>
              </a:rPr>
              <a:t>n+m</a:t>
            </a:r>
            <a:r>
              <a:rPr lang="en-IN" sz="2400" b="1" dirty="0">
                <a:solidFill>
                  <a:srgbClr val="0070C0"/>
                </a:solidFill>
              </a:rPr>
              <a:t>;</a:t>
            </a:r>
            <a:br>
              <a:rPr lang="en-IN" sz="2400" dirty="0"/>
            </a:br>
            <a:r>
              <a:rPr lang="en-IN" sz="2400" b="1" dirty="0">
                <a:solidFill>
                  <a:srgbClr val="C00000"/>
                </a:solidFill>
              </a:rPr>
              <a:t>END;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addition;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Calling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BEGIN</a:t>
            </a:r>
            <a:br>
              <a:rPr lang="en-IN" sz="2400" dirty="0"/>
            </a:br>
            <a:endParaRPr lang="en-IN" sz="2400" dirty="0"/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dbms_output.put_line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(‘adding 3 and 6 using overloaded function adding:’ || </a:t>
            </a:r>
            <a:r>
              <a:rPr lang="en-IN" sz="2400" b="1" dirty="0" err="1">
                <a:solidFill>
                  <a:srgbClr val="002060"/>
                </a:solidFill>
              </a:rPr>
              <a:t>addition.adding</a:t>
            </a:r>
            <a:r>
              <a:rPr lang="en-IN" sz="2400" b="1" dirty="0">
                <a:solidFill>
                  <a:srgbClr val="002060"/>
                </a:solidFill>
              </a:rPr>
              <a:t>(3,6)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dbms_output.put_line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(’10 days from today using overloaded function adding:’ || </a:t>
            </a:r>
            <a:r>
              <a:rPr lang="en-IN" sz="2400" b="1" dirty="0" err="1">
                <a:solidFill>
                  <a:srgbClr val="002060"/>
                </a:solidFill>
              </a:rPr>
              <a:t>addition.adding</a:t>
            </a:r>
            <a:r>
              <a:rPr lang="en-IN" sz="2400" b="1" dirty="0">
                <a:solidFill>
                  <a:srgbClr val="002060"/>
                </a:solidFill>
              </a:rPr>
              <a:t>(sysdate,10)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END;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Dropping A Package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drop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package</a:t>
            </a:r>
            <a:r>
              <a:rPr lang="en-IN" sz="2400" dirty="0"/>
              <a:t>, we use the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DROP PACKAGE</a:t>
            </a:r>
            <a:r>
              <a:rPr lang="en-IN" sz="2400" dirty="0"/>
              <a:t> statement with the </a:t>
            </a:r>
            <a:r>
              <a:rPr lang="en-IN" sz="2400" b="1" dirty="0">
                <a:solidFill>
                  <a:srgbClr val="00B050"/>
                </a:solidFill>
              </a:rPr>
              <a:t>following syntax</a:t>
            </a:r>
            <a:r>
              <a:rPr lang="en-IN" sz="2400" dirty="0"/>
              <a:t>: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DROP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PACKAGE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rgbClr val="7030A0"/>
                </a:solidFill>
              </a:rPr>
              <a:t>[BODY] </a:t>
            </a:r>
            <a:r>
              <a:rPr lang="en-IN" sz="2400" b="1" dirty="0" err="1">
                <a:solidFill>
                  <a:srgbClr val="002060"/>
                </a:solidFill>
              </a:rPr>
              <a:t>package_name</a:t>
            </a:r>
            <a:r>
              <a:rPr lang="en-IN" sz="2400" b="1" dirty="0">
                <a:solidFill>
                  <a:srgbClr val="002060"/>
                </a:solidFill>
              </a:rPr>
              <a:t>;</a:t>
            </a:r>
          </a:p>
          <a:p>
            <a:endParaRPr lang="en-US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If </a:t>
            </a:r>
            <a:r>
              <a:rPr lang="en-IN" sz="2400" dirty="0"/>
              <a:t>we </a:t>
            </a:r>
            <a:r>
              <a:rPr lang="en-IN" sz="2400" b="1" dirty="0">
                <a:solidFill>
                  <a:srgbClr val="C00000"/>
                </a:solidFill>
              </a:rPr>
              <a:t>want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70C0"/>
                </a:solidFill>
              </a:rPr>
              <a:t>drop only the body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C00000"/>
                </a:solidFill>
              </a:rPr>
              <a:t>package</a:t>
            </a:r>
            <a:r>
              <a:rPr lang="en-IN" sz="2400" dirty="0"/>
              <a:t>, we need to </a:t>
            </a:r>
            <a:r>
              <a:rPr lang="en-IN" sz="2400" b="1" dirty="0">
                <a:solidFill>
                  <a:srgbClr val="00B050"/>
                </a:solidFill>
              </a:rPr>
              <a:t>specify</a:t>
            </a:r>
            <a:r>
              <a:rPr lang="en-IN" sz="2400" dirty="0"/>
              <a:t> the </a:t>
            </a:r>
            <a:r>
              <a:rPr lang="en-IN" sz="2400" b="1" dirty="0">
                <a:solidFill>
                  <a:srgbClr val="002060"/>
                </a:solidFill>
              </a:rPr>
              <a:t>BODY</a:t>
            </a:r>
            <a:r>
              <a:rPr lang="en-IN" sz="2400" dirty="0"/>
              <a:t> keyword. 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If </a:t>
            </a:r>
            <a:r>
              <a:rPr lang="en-IN" sz="2400" dirty="0"/>
              <a:t>we </a:t>
            </a:r>
            <a:r>
              <a:rPr lang="en-IN" sz="2400" b="1" dirty="0">
                <a:solidFill>
                  <a:srgbClr val="C00000"/>
                </a:solidFill>
              </a:rPr>
              <a:t>omit</a:t>
            </a:r>
            <a:r>
              <a:rPr lang="en-IN" sz="2400" dirty="0"/>
              <a:t> the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BODY</a:t>
            </a:r>
            <a:r>
              <a:rPr lang="en-IN" sz="2400" dirty="0"/>
              <a:t> keyword, then the statement </a:t>
            </a:r>
            <a:r>
              <a:rPr lang="en-IN" sz="2400" b="1" dirty="0">
                <a:solidFill>
                  <a:srgbClr val="00B050"/>
                </a:solidFill>
              </a:rPr>
              <a:t>drops both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body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chemeClr val="accent1"/>
                </a:solidFill>
              </a:rPr>
              <a:t>specification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chemeClr val="accent1"/>
                </a:solidFill>
              </a:rPr>
              <a:t>package.</a:t>
            </a:r>
          </a:p>
          <a:p>
            <a:endParaRPr lang="en-IN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Introduction To Packages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package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7030A0"/>
                </a:solidFill>
              </a:rPr>
              <a:t>way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B050"/>
                </a:solidFill>
              </a:rPr>
              <a:t>logically storing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subprograms</a:t>
            </a:r>
            <a:r>
              <a:rPr lang="en-IN" sz="2400" dirty="0"/>
              <a:t> like </a:t>
            </a:r>
            <a:r>
              <a:rPr lang="en-IN" sz="2400" b="1" dirty="0">
                <a:solidFill>
                  <a:srgbClr val="C00000"/>
                </a:solidFill>
              </a:rPr>
              <a:t>procedure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function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C00000"/>
                </a:solidFill>
              </a:rPr>
              <a:t>cursor</a:t>
            </a:r>
            <a:r>
              <a:rPr lang="en-IN" sz="2400" dirty="0"/>
              <a:t> into a </a:t>
            </a:r>
            <a:r>
              <a:rPr lang="en-IN" sz="2400" b="1" dirty="0">
                <a:solidFill>
                  <a:srgbClr val="0070C0"/>
                </a:solidFill>
              </a:rPr>
              <a:t>single common unit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package</a:t>
            </a:r>
            <a:r>
              <a:rPr lang="en-IN" sz="2400" dirty="0"/>
              <a:t> can be </a:t>
            </a:r>
            <a:r>
              <a:rPr lang="en-IN" sz="2400" b="1" dirty="0">
                <a:solidFill>
                  <a:srgbClr val="7030A0"/>
                </a:solidFill>
              </a:rPr>
              <a:t>defined</a:t>
            </a:r>
            <a:r>
              <a:rPr lang="en-IN" sz="2400" dirty="0"/>
              <a:t> as an </a:t>
            </a:r>
            <a:r>
              <a:rPr lang="en-IN" sz="2400" b="1" dirty="0">
                <a:solidFill>
                  <a:srgbClr val="00B050"/>
                </a:solidFill>
              </a:rPr>
              <a:t>Oracle object </a:t>
            </a:r>
            <a:r>
              <a:rPr lang="en-IN" sz="2400" dirty="0"/>
              <a:t>that is </a:t>
            </a:r>
            <a:r>
              <a:rPr lang="en-IN" sz="2400" b="1" dirty="0">
                <a:solidFill>
                  <a:srgbClr val="7030A0"/>
                </a:solidFill>
              </a:rPr>
              <a:t>compiled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stored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database.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Once</a:t>
            </a:r>
            <a:r>
              <a:rPr lang="en-IN" sz="2400" dirty="0"/>
              <a:t> it is </a:t>
            </a:r>
            <a:r>
              <a:rPr lang="en-IN" sz="2400" b="1" dirty="0">
                <a:solidFill>
                  <a:srgbClr val="7030A0"/>
                </a:solidFill>
              </a:rPr>
              <a:t>compiled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stored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/>
              <a:t> it </a:t>
            </a:r>
            <a:r>
              <a:rPr lang="en-IN" sz="2400" b="1" dirty="0">
                <a:solidFill>
                  <a:srgbClr val="002060"/>
                </a:solidFill>
              </a:rPr>
              <a:t>can be used </a:t>
            </a:r>
            <a:r>
              <a:rPr lang="en-IN" sz="2400" dirty="0"/>
              <a:t>by </a:t>
            </a:r>
            <a:r>
              <a:rPr lang="en-IN" sz="2400" b="1" dirty="0">
                <a:solidFill>
                  <a:srgbClr val="C00000"/>
                </a:solidFill>
              </a:rPr>
              <a:t>all the users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/>
              <a:t> who have </a:t>
            </a:r>
            <a:r>
              <a:rPr lang="en-IN" sz="2400" b="1" dirty="0">
                <a:solidFill>
                  <a:schemeClr val="accent1"/>
                </a:solidFill>
              </a:rPr>
              <a:t>executable permissions </a:t>
            </a:r>
            <a:r>
              <a:rPr lang="en-IN" sz="2400" dirty="0"/>
              <a:t>on </a:t>
            </a:r>
            <a:r>
              <a:rPr lang="en-IN" sz="2400" b="1" dirty="0">
                <a:solidFill>
                  <a:srgbClr val="00B050"/>
                </a:solidFill>
              </a:rPr>
              <a:t>Oracle database</a:t>
            </a:r>
            <a:r>
              <a:rPr lang="en-IN" sz="24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Introduction To Packages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plsql-packag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492922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Benefits Of Using A Package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>
                <a:solidFill>
                  <a:srgbClr val="C00000"/>
                </a:solidFill>
              </a:rPr>
              <a:t>REUSABILITY:</a:t>
            </a:r>
            <a:r>
              <a:rPr lang="en-IN" sz="2400" b="1" u="sng" dirty="0"/>
              <a:t> </a:t>
            </a:r>
            <a:r>
              <a:rPr lang="en-IN" sz="2400" dirty="0"/>
              <a:t>Whenever a </a:t>
            </a:r>
            <a:r>
              <a:rPr lang="en-IN" sz="2400" b="1" dirty="0">
                <a:solidFill>
                  <a:srgbClr val="0070C0"/>
                </a:solidFill>
              </a:rPr>
              <a:t>package</a:t>
            </a:r>
            <a:r>
              <a:rPr lang="en-IN" sz="2400" dirty="0"/>
              <a:t> is </a:t>
            </a:r>
            <a:r>
              <a:rPr lang="en-IN" sz="2400" b="1" dirty="0">
                <a:solidFill>
                  <a:srgbClr val="7030A0"/>
                </a:solidFill>
              </a:rPr>
              <a:t>created</a:t>
            </a:r>
            <a:r>
              <a:rPr lang="en-IN" sz="2400" dirty="0"/>
              <a:t>, it is </a:t>
            </a:r>
            <a:r>
              <a:rPr lang="en-IN" sz="2400" b="1" dirty="0">
                <a:solidFill>
                  <a:srgbClr val="00B050"/>
                </a:solidFill>
              </a:rPr>
              <a:t>compiled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2060"/>
                </a:solidFill>
              </a:rPr>
              <a:t>stored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database</a:t>
            </a:r>
            <a:r>
              <a:rPr lang="en-IN" sz="2400" dirty="0"/>
              <a:t>. So, we </a:t>
            </a:r>
            <a:r>
              <a:rPr lang="en-IN" sz="2400" b="1" dirty="0">
                <a:solidFill>
                  <a:srgbClr val="002060"/>
                </a:solidFill>
              </a:rPr>
              <a:t>write the code once </a:t>
            </a:r>
            <a:r>
              <a:rPr lang="en-IN" sz="2400" dirty="0"/>
              <a:t>which can be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reused</a:t>
            </a:r>
            <a:r>
              <a:rPr lang="en-IN" sz="2400" dirty="0"/>
              <a:t> by </a:t>
            </a:r>
            <a:r>
              <a:rPr lang="en-IN" sz="2400" b="1" dirty="0">
                <a:solidFill>
                  <a:srgbClr val="C00000"/>
                </a:solidFill>
              </a:rPr>
              <a:t>other applications</a:t>
            </a:r>
            <a:r>
              <a:rPr lang="en-IN" sz="2400" dirty="0"/>
              <a:t>.</a:t>
            </a:r>
          </a:p>
          <a:p>
            <a:endParaRPr lang="en-IN" sz="2400" b="1" dirty="0"/>
          </a:p>
          <a:p>
            <a:endParaRPr lang="en-IN" sz="2400" b="1" u="sng" dirty="0">
              <a:solidFill>
                <a:srgbClr val="0070C0"/>
              </a:solidFill>
            </a:endParaRPr>
          </a:p>
          <a:p>
            <a:r>
              <a:rPr lang="en-IN" sz="2400" b="1" u="sng" dirty="0">
                <a:solidFill>
                  <a:srgbClr val="0070C0"/>
                </a:solidFill>
              </a:rPr>
              <a:t>OVERLOADING:</a:t>
            </a:r>
            <a:r>
              <a:rPr lang="en-IN" sz="2400" b="1" u="sng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Two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C00000"/>
                </a:solidFill>
              </a:rPr>
              <a:t>more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00B050"/>
                </a:solidFill>
              </a:rPr>
              <a:t>procedures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70C0"/>
                </a:solidFill>
              </a:rPr>
              <a:t>functions </a:t>
            </a:r>
            <a:r>
              <a:rPr lang="en-IN" sz="2400" dirty="0"/>
              <a:t>can be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created</a:t>
            </a:r>
            <a:r>
              <a:rPr lang="en-IN" sz="2400" dirty="0"/>
              <a:t> in a </a:t>
            </a:r>
            <a:r>
              <a:rPr lang="en-IN" sz="2400" b="1" dirty="0">
                <a:solidFill>
                  <a:srgbClr val="002060"/>
                </a:solidFill>
              </a:rPr>
              <a:t>package</a:t>
            </a:r>
            <a:r>
              <a:rPr lang="en-IN" sz="2400" dirty="0"/>
              <a:t> with the </a:t>
            </a:r>
            <a:r>
              <a:rPr lang="en-IN" sz="2400" b="1" dirty="0">
                <a:solidFill>
                  <a:schemeClr val="accent1"/>
                </a:solidFill>
              </a:rPr>
              <a:t>same name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IN" sz="2400" b="1" dirty="0"/>
          </a:p>
          <a:p>
            <a:r>
              <a:rPr lang="en-IN" sz="2400" b="1" u="sng" dirty="0">
                <a:solidFill>
                  <a:srgbClr val="7030A0"/>
                </a:solidFill>
              </a:rPr>
              <a:t>IMPROVES PERFORMANCE: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Package code </a:t>
            </a:r>
            <a:r>
              <a:rPr lang="en-IN" sz="2400" dirty="0"/>
              <a:t>gets </a:t>
            </a:r>
            <a:r>
              <a:rPr lang="en-IN" sz="2400" b="1" dirty="0">
                <a:solidFill>
                  <a:srgbClr val="0070C0"/>
                </a:solidFill>
              </a:rPr>
              <a:t>loaded</a:t>
            </a:r>
            <a:r>
              <a:rPr lang="en-IN" sz="2400" dirty="0"/>
              <a:t> inside the </a:t>
            </a:r>
            <a:r>
              <a:rPr lang="en-IN" sz="2400" b="1" dirty="0">
                <a:solidFill>
                  <a:srgbClr val="C00000"/>
                </a:solidFill>
              </a:rPr>
              <a:t>SGA</a:t>
            </a:r>
            <a:r>
              <a:rPr lang="en-IN" sz="2400" dirty="0"/>
              <a:t>(system global area) of </a:t>
            </a:r>
            <a:r>
              <a:rPr lang="en-IN" sz="2400" b="1" dirty="0">
                <a:solidFill>
                  <a:srgbClr val="00B050"/>
                </a:solidFill>
              </a:rPr>
              <a:t>Oracle </a:t>
            </a:r>
            <a:r>
              <a:rPr lang="en-IN" sz="2400" dirty="0"/>
              <a:t>at </a:t>
            </a:r>
            <a:r>
              <a:rPr lang="en-IN" sz="2400" b="1" dirty="0">
                <a:solidFill>
                  <a:srgbClr val="002060"/>
                </a:solidFill>
              </a:rPr>
              <a:t>first call itself </a:t>
            </a:r>
            <a:r>
              <a:rPr lang="en-IN" sz="2400" dirty="0"/>
              <a:t>due to which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other subsequent calls </a:t>
            </a:r>
            <a:r>
              <a:rPr lang="en-IN" sz="2400" dirty="0"/>
              <a:t>will work </a:t>
            </a:r>
            <a:r>
              <a:rPr lang="en-IN" sz="2400" b="1" dirty="0">
                <a:solidFill>
                  <a:srgbClr val="C00000"/>
                </a:solidFill>
              </a:rPr>
              <a:t>very fast.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Components Of A Package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Package</a:t>
            </a:r>
            <a:r>
              <a:rPr lang="en-IN" sz="2400" dirty="0"/>
              <a:t> has </a:t>
            </a:r>
            <a:r>
              <a:rPr lang="en-IN" sz="2400" b="1" dirty="0">
                <a:solidFill>
                  <a:srgbClr val="7030A0"/>
                </a:solidFill>
              </a:rPr>
              <a:t>two</a:t>
            </a:r>
            <a:r>
              <a:rPr lang="en-IN" sz="2400" dirty="0"/>
              <a:t> basic </a:t>
            </a:r>
            <a:r>
              <a:rPr lang="en-IN" sz="2400" b="1" dirty="0">
                <a:solidFill>
                  <a:srgbClr val="C00000"/>
                </a:solidFill>
              </a:rPr>
              <a:t>components:</a:t>
            </a:r>
          </a:p>
          <a:p>
            <a:endParaRPr lang="en-IN" sz="2400" b="1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Specification: </a:t>
            </a:r>
            <a:r>
              <a:rPr lang="en-IN" dirty="0"/>
              <a:t>It is the </a:t>
            </a:r>
            <a:r>
              <a:rPr lang="en-IN" b="1" dirty="0">
                <a:solidFill>
                  <a:schemeClr val="accent1"/>
                </a:solidFill>
              </a:rPr>
              <a:t>declaration section </a:t>
            </a:r>
            <a:r>
              <a:rPr lang="en-IN" dirty="0"/>
              <a:t>of a </a:t>
            </a:r>
            <a:r>
              <a:rPr lang="en-IN" b="1" dirty="0">
                <a:solidFill>
                  <a:srgbClr val="C00000"/>
                </a:solidFill>
              </a:rPr>
              <a:t>Package</a:t>
            </a:r>
          </a:p>
          <a:p>
            <a:endParaRPr lang="en-IN" sz="2200" b="1" dirty="0"/>
          </a:p>
          <a:p>
            <a:endParaRPr lang="en-IN" sz="2200" b="1" dirty="0"/>
          </a:p>
          <a:p>
            <a:pPr lvl="1"/>
            <a:r>
              <a:rPr lang="en-IN" dirty="0">
                <a:solidFill>
                  <a:srgbClr val="7030A0"/>
                </a:solidFill>
              </a:rPr>
              <a:t>Body:</a:t>
            </a:r>
            <a:r>
              <a:rPr lang="en-IN" dirty="0"/>
              <a:t> It is the </a:t>
            </a:r>
            <a:r>
              <a:rPr lang="en-IN" b="1" dirty="0">
                <a:solidFill>
                  <a:schemeClr val="accent1"/>
                </a:solidFill>
              </a:rPr>
              <a:t>definition section </a:t>
            </a:r>
            <a:r>
              <a:rPr lang="en-IN" dirty="0"/>
              <a:t>of a </a:t>
            </a:r>
            <a:r>
              <a:rPr lang="en-IN" b="1" dirty="0">
                <a:solidFill>
                  <a:srgbClr val="C00000"/>
                </a:solidFill>
              </a:rPr>
              <a:t>Package.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Package Specification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package specification </a:t>
            </a:r>
            <a:r>
              <a:rPr lang="en-IN" sz="2400" dirty="0"/>
              <a:t>is where we </a:t>
            </a:r>
            <a:r>
              <a:rPr lang="en-IN" sz="2400" b="1" dirty="0">
                <a:solidFill>
                  <a:srgbClr val="C00000"/>
                </a:solidFill>
              </a:rPr>
              <a:t>declare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public items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scope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package items </a:t>
            </a:r>
            <a:r>
              <a:rPr lang="en-IN" sz="2400" dirty="0"/>
              <a:t>is the </a:t>
            </a:r>
            <a:r>
              <a:rPr lang="en-IN" sz="2400" b="1" dirty="0">
                <a:solidFill>
                  <a:srgbClr val="00B050"/>
                </a:solidFill>
              </a:rPr>
              <a:t>schema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C00000"/>
                </a:solidFill>
              </a:rPr>
              <a:t>package.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In other words</a:t>
            </a:r>
            <a:r>
              <a:rPr lang="en-IN" sz="2400" dirty="0"/>
              <a:t>, we can </a:t>
            </a:r>
            <a:r>
              <a:rPr lang="en-IN" sz="2400" b="1" dirty="0">
                <a:solidFill>
                  <a:srgbClr val="7030A0"/>
                </a:solidFill>
              </a:rPr>
              <a:t>access items </a:t>
            </a:r>
            <a:r>
              <a:rPr lang="en-IN" sz="2400" b="1" dirty="0">
                <a:solidFill>
                  <a:srgbClr val="C00000"/>
                </a:solidFill>
              </a:rPr>
              <a:t>declared</a:t>
            </a:r>
            <a:r>
              <a:rPr lang="en-IN" sz="2400" dirty="0"/>
              <a:t> in a </a:t>
            </a:r>
            <a:r>
              <a:rPr lang="en-IN" sz="2400" b="1" dirty="0">
                <a:solidFill>
                  <a:srgbClr val="002060"/>
                </a:solidFill>
              </a:rPr>
              <a:t>package specification</a:t>
            </a: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dirty="0"/>
              <a:t>from </a:t>
            </a:r>
            <a:r>
              <a:rPr lang="en-IN" sz="2400" b="1" dirty="0">
                <a:solidFill>
                  <a:schemeClr val="accent1"/>
                </a:solidFill>
              </a:rPr>
              <a:t>anywhere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rgbClr val="00B050"/>
                </a:solidFill>
              </a:rPr>
              <a:t>schema</a:t>
            </a:r>
            <a:r>
              <a:rPr lang="en-IN" sz="2400" dirty="0"/>
              <a:t> e.g., we can </a:t>
            </a:r>
            <a:r>
              <a:rPr lang="en-IN" sz="2400" b="1" dirty="0">
                <a:solidFill>
                  <a:srgbClr val="7030A0"/>
                </a:solidFill>
              </a:rPr>
              <a:t>access items</a:t>
            </a:r>
            <a:r>
              <a:rPr lang="en-IN" sz="2400" dirty="0"/>
              <a:t> in a </a:t>
            </a:r>
            <a:r>
              <a:rPr lang="en-IN" sz="2400" b="1" dirty="0">
                <a:solidFill>
                  <a:srgbClr val="0070C0"/>
                </a:solidFill>
              </a:rPr>
              <a:t>package specification </a:t>
            </a:r>
            <a:r>
              <a:rPr lang="en-IN" sz="2400" dirty="0"/>
              <a:t>from </a:t>
            </a:r>
            <a:r>
              <a:rPr lang="en-IN" sz="2400" b="1" dirty="0">
                <a:solidFill>
                  <a:srgbClr val="C00000"/>
                </a:solidFill>
              </a:rPr>
              <a:t>other packages.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Package Specification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package specification </a:t>
            </a:r>
            <a:r>
              <a:rPr lang="en-IN" sz="2400" b="1" dirty="0">
                <a:solidFill>
                  <a:srgbClr val="00B050"/>
                </a:solidFill>
              </a:rPr>
              <a:t>does not contain </a:t>
            </a:r>
            <a:r>
              <a:rPr lang="en-IN" sz="2400" dirty="0"/>
              <a:t>any </a:t>
            </a:r>
            <a:r>
              <a:rPr lang="en-IN" sz="2400" b="1" dirty="0">
                <a:solidFill>
                  <a:srgbClr val="C00000"/>
                </a:solidFill>
              </a:rPr>
              <a:t>implementations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7030A0"/>
                </a:solidFill>
              </a:rPr>
              <a:t>public items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For example</a:t>
            </a:r>
            <a:r>
              <a:rPr lang="en-IN" sz="2400" dirty="0"/>
              <a:t>, in case of </a:t>
            </a:r>
            <a:r>
              <a:rPr lang="en-IN" sz="2400" b="1" dirty="0">
                <a:solidFill>
                  <a:srgbClr val="7030A0"/>
                </a:solidFill>
              </a:rPr>
              <a:t>procedures</a:t>
            </a:r>
            <a:r>
              <a:rPr lang="en-IN" sz="2400" dirty="0"/>
              <a:t> or </a:t>
            </a:r>
            <a:r>
              <a:rPr lang="en-IN" sz="2400" b="1" dirty="0">
                <a:solidFill>
                  <a:srgbClr val="00B050"/>
                </a:solidFill>
              </a:rPr>
              <a:t>functions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70C0"/>
                </a:solidFill>
              </a:rPr>
              <a:t>package specification </a:t>
            </a:r>
            <a:r>
              <a:rPr lang="en-IN" sz="2400" dirty="0"/>
              <a:t>contains </a:t>
            </a:r>
            <a:r>
              <a:rPr lang="en-IN" sz="2400" b="1" dirty="0">
                <a:solidFill>
                  <a:srgbClr val="C00000"/>
                </a:solidFill>
              </a:rPr>
              <a:t>only their headers</a:t>
            </a:r>
            <a:r>
              <a:rPr lang="en-IN" sz="2400" dirty="0"/>
              <a:t>, but </a:t>
            </a:r>
            <a:r>
              <a:rPr lang="en-IN" sz="2400" b="1" dirty="0">
                <a:solidFill>
                  <a:srgbClr val="002060"/>
                </a:solidFill>
              </a:rPr>
              <a:t>not their bodies</a:t>
            </a:r>
            <a:r>
              <a:rPr lang="en-IN" sz="24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000" b="1" dirty="0"/>
              <a:t>Syntax Of </a:t>
            </a:r>
            <a:br>
              <a:rPr lang="en-US" sz="3000" b="1" dirty="0"/>
            </a:br>
            <a:r>
              <a:rPr lang="en-US" sz="3000" b="1" dirty="0"/>
              <a:t>Package Specification</a:t>
            </a:r>
            <a:endParaRPr lang="en-IN" sz="3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OR REPLACE PACKAGE </a:t>
            </a:r>
            <a:r>
              <a:rPr lang="en-IN" sz="2400" b="1" dirty="0" err="1">
                <a:solidFill>
                  <a:srgbClr val="002060"/>
                </a:solidFill>
              </a:rPr>
              <a:t>package_name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IS | AS </a:t>
            </a:r>
            <a:r>
              <a:rPr lang="en-IN" sz="2400" b="1" dirty="0" err="1">
                <a:solidFill>
                  <a:srgbClr val="C00000"/>
                </a:solidFill>
              </a:rPr>
              <a:t>variable_declaration</a:t>
            </a:r>
            <a:r>
              <a:rPr lang="en-IN" sz="2400" b="1" dirty="0">
                <a:solidFill>
                  <a:srgbClr val="C00000"/>
                </a:solidFill>
              </a:rPr>
              <a:t> ... ;</a:t>
            </a:r>
          </a:p>
          <a:p>
            <a:pPr>
              <a:buNone/>
            </a:pPr>
            <a:r>
              <a:rPr lang="en-IN" sz="2400" dirty="0"/>
              <a:t>     </a:t>
            </a:r>
            <a:r>
              <a:rPr lang="en-IN" sz="2400" b="1" dirty="0" err="1">
                <a:solidFill>
                  <a:srgbClr val="0070C0"/>
                </a:solidFill>
              </a:rPr>
              <a:t>constant_declaration</a:t>
            </a:r>
            <a:r>
              <a:rPr lang="en-IN" sz="2400" b="1" dirty="0">
                <a:solidFill>
                  <a:srgbClr val="0070C0"/>
                </a:solidFill>
              </a:rPr>
              <a:t> ...;</a:t>
            </a:r>
          </a:p>
          <a:p>
            <a:pPr>
              <a:buNone/>
            </a:pPr>
            <a:r>
              <a:rPr lang="en-IN" sz="2400" dirty="0"/>
              <a:t>     </a:t>
            </a:r>
            <a:r>
              <a:rPr lang="en-IN" sz="2400" b="1" dirty="0" err="1">
                <a:solidFill>
                  <a:srgbClr val="7030A0"/>
                </a:solidFill>
              </a:rPr>
              <a:t>exception_declaration</a:t>
            </a:r>
            <a:r>
              <a:rPr lang="en-IN" sz="2400" b="1" dirty="0">
                <a:solidFill>
                  <a:srgbClr val="7030A0"/>
                </a:solidFill>
              </a:rPr>
              <a:t> ...;</a:t>
            </a:r>
          </a:p>
          <a:p>
            <a:pPr>
              <a:buNone/>
            </a:pPr>
            <a:r>
              <a:rPr lang="en-IN" sz="2400" dirty="0"/>
              <a:t>     </a:t>
            </a:r>
            <a:r>
              <a:rPr lang="en-IN" sz="2400" b="1" dirty="0" err="1">
                <a:solidFill>
                  <a:srgbClr val="00B050"/>
                </a:solidFill>
              </a:rPr>
              <a:t>cursor_specification</a:t>
            </a:r>
            <a:r>
              <a:rPr lang="en-IN" sz="2400" b="1" dirty="0">
                <a:solidFill>
                  <a:srgbClr val="00B050"/>
                </a:solidFill>
              </a:rPr>
              <a:t> ...;</a:t>
            </a:r>
          </a:p>
          <a:p>
            <a:pPr>
              <a:buNone/>
            </a:pPr>
            <a:r>
              <a:rPr lang="en-IN" sz="2400" dirty="0"/>
              <a:t>    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PROCEDURE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procedure_name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(</a:t>
            </a:r>
            <a:r>
              <a:rPr lang="en-IN" sz="2400" b="1" dirty="0" err="1">
                <a:solidFill>
                  <a:srgbClr val="C00000"/>
                </a:solidFill>
              </a:rPr>
              <a:t>param_name</a:t>
            </a:r>
            <a:r>
              <a:rPr lang="en-IN" sz="2400" b="1" dirty="0">
                <a:solidFill>
                  <a:srgbClr val="C00000"/>
                </a:solidFill>
              </a:rPr>
              <a:t> </a:t>
            </a:r>
            <a:r>
              <a:rPr lang="en-IN" sz="2400" b="1" dirty="0">
                <a:solidFill>
                  <a:srgbClr val="002060"/>
                </a:solidFill>
              </a:rPr>
              <a:t>[IN|OUT|IN OUT]</a:t>
            </a:r>
            <a:r>
              <a:rPr lang="en-IN" sz="2400" dirty="0"/>
              <a:t> 	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datatype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,…);</a:t>
            </a:r>
          </a:p>
          <a:p>
            <a:pPr>
              <a:buNone/>
            </a:pPr>
            <a:r>
              <a:rPr lang="en-IN" sz="2400" dirty="0"/>
              <a:t>    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FUNCTION</a:t>
            </a:r>
            <a:r>
              <a:rPr lang="en-IN" sz="2400" dirty="0"/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function_name</a:t>
            </a:r>
            <a:r>
              <a:rPr lang="en-IN" sz="2400" dirty="0"/>
              <a:t> (</a:t>
            </a:r>
            <a:r>
              <a:rPr lang="en-IN" sz="2400" b="1" dirty="0" err="1">
                <a:solidFill>
                  <a:srgbClr val="C00000"/>
                </a:solidFill>
              </a:rPr>
              <a:t>param_name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[IN|OUT|IN OUT] 	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datatype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,…)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RETURN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datatype ;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 </a:t>
            </a:r>
            <a:r>
              <a:rPr lang="en-IN" sz="2400" b="1" dirty="0" err="1">
                <a:solidFill>
                  <a:srgbClr val="002060"/>
                </a:solidFill>
              </a:rPr>
              <a:t>package_name</a:t>
            </a:r>
            <a:r>
              <a:rPr lang="en-IN" sz="2400" b="1" dirty="0">
                <a:solidFill>
                  <a:srgbClr val="002060"/>
                </a:solidFill>
              </a:rPr>
              <a:t>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10228</TotalTime>
  <Words>1300</Words>
  <Application>Microsoft Office PowerPoint</Application>
  <PresentationFormat>On-screen Show (4:3)</PresentationFormat>
  <Paragraphs>201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Introduction To Packages</vt:lpstr>
      <vt:lpstr> Introduction To Packages</vt:lpstr>
      <vt:lpstr> Benefits Of Using A Package</vt:lpstr>
      <vt:lpstr> Components Of A Package</vt:lpstr>
      <vt:lpstr> Package Specification</vt:lpstr>
      <vt:lpstr> Package Specification</vt:lpstr>
      <vt:lpstr> Syntax Of  Package Specification</vt:lpstr>
      <vt:lpstr> Package Body</vt:lpstr>
      <vt:lpstr> Syntax Of  Package Body</vt:lpstr>
      <vt:lpstr> Using A Package</vt:lpstr>
      <vt:lpstr> Example</vt:lpstr>
      <vt:lpstr> Solution ( Package Spec)</vt:lpstr>
      <vt:lpstr> Solution ( Package Body)</vt:lpstr>
      <vt:lpstr> Solution ( Package Body)</vt:lpstr>
      <vt:lpstr> Calling</vt:lpstr>
      <vt:lpstr> Overloading</vt:lpstr>
      <vt:lpstr> Overloading</vt:lpstr>
      <vt:lpstr> Example</vt:lpstr>
      <vt:lpstr> Example</vt:lpstr>
      <vt:lpstr> Calling</vt:lpstr>
      <vt:lpstr> Dropping A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906</cp:revision>
  <dcterms:created xsi:type="dcterms:W3CDTF">2015-12-21T13:46:48Z</dcterms:created>
  <dcterms:modified xsi:type="dcterms:W3CDTF">2021-12-18T11:44:28Z</dcterms:modified>
</cp:coreProperties>
</file>