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1179" r:id="rId4"/>
    <p:sldId id="1181" r:id="rId5"/>
    <p:sldId id="1180" r:id="rId6"/>
    <p:sldId id="1182" r:id="rId7"/>
    <p:sldId id="1183" r:id="rId8"/>
    <p:sldId id="1184" r:id="rId9"/>
    <p:sldId id="1185" r:id="rId10"/>
    <p:sldId id="1186" r:id="rId11"/>
    <p:sldId id="1187" r:id="rId12"/>
    <p:sldId id="1194" r:id="rId13"/>
    <p:sldId id="1188" r:id="rId14"/>
    <p:sldId id="1189" r:id="rId15"/>
    <p:sldId id="1190" r:id="rId16"/>
    <p:sldId id="1191" r:id="rId17"/>
    <p:sldId id="1192" r:id="rId18"/>
    <p:sldId id="1195" r:id="rId19"/>
    <p:sldId id="1196" r:id="rId20"/>
    <p:sldId id="119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48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 Identity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define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</a:t>
            </a:r>
            <a:r>
              <a:rPr lang="en-IN" sz="2400" dirty="0" smtClean="0"/>
              <a:t>, we use the </a:t>
            </a:r>
            <a:r>
              <a:rPr lang="en-IN" sz="2400" b="1" dirty="0" smtClean="0">
                <a:solidFill>
                  <a:srgbClr val="7030A0"/>
                </a:solidFill>
              </a:rPr>
              <a:t>identity</a:t>
            </a:r>
            <a:r>
              <a:rPr lang="en-IN" sz="2400" dirty="0" smtClean="0"/>
              <a:t> clause as shown below: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GENERATED [ ALWAYS | BY DEFAULT [ ON NULL ] ] AS IDENTITY [ (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identity_options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) ] </a:t>
            </a:r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First</a:t>
            </a:r>
            <a:r>
              <a:rPr lang="en-IN" sz="2400" dirty="0" smtClean="0"/>
              <a:t>, the </a:t>
            </a:r>
            <a:r>
              <a:rPr lang="en-IN" sz="2400" b="1" dirty="0" smtClean="0">
                <a:solidFill>
                  <a:srgbClr val="002060"/>
                </a:solidFill>
              </a:rPr>
              <a:t>GENERATED</a:t>
            </a:r>
            <a:r>
              <a:rPr lang="en-IN" sz="2400" dirty="0" smtClean="0"/>
              <a:t> keyword is </a:t>
            </a:r>
            <a:r>
              <a:rPr lang="en-IN" sz="2400" b="1" dirty="0" smtClean="0">
                <a:solidFill>
                  <a:srgbClr val="0070C0"/>
                </a:solidFill>
              </a:rPr>
              <a:t>mandatory.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 Identity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Second</a:t>
            </a:r>
            <a:r>
              <a:rPr lang="en-IN" sz="2400" dirty="0" smtClean="0"/>
              <a:t>, you can </a:t>
            </a:r>
            <a:r>
              <a:rPr lang="en-IN" sz="2400" b="1" dirty="0" smtClean="0">
                <a:solidFill>
                  <a:srgbClr val="0070C0"/>
                </a:solidFill>
              </a:rPr>
              <a:t>specify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option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7030A0"/>
                </a:solidFill>
              </a:rPr>
              <a:t>generate identity values</a:t>
            </a:r>
            <a:r>
              <a:rPr lang="en-IN" sz="2400" dirty="0" smtClean="0"/>
              <a:t>:</a:t>
            </a:r>
          </a:p>
          <a:p>
            <a:pPr lvl="1"/>
            <a:endParaRPr lang="en-IN" sz="1900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GENERATED ALWAYS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00B050"/>
                </a:solidFill>
              </a:rPr>
              <a:t>Oracle </a:t>
            </a:r>
            <a:r>
              <a:rPr lang="en-IN" b="1" dirty="0" smtClean="0">
                <a:solidFill>
                  <a:srgbClr val="7030A0"/>
                </a:solidFill>
              </a:rPr>
              <a:t>always generates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value</a:t>
            </a:r>
            <a:r>
              <a:rPr lang="en-IN" dirty="0" smtClean="0"/>
              <a:t> for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column</a:t>
            </a:r>
            <a:r>
              <a:rPr lang="en-IN" dirty="0" smtClean="0"/>
              <a:t>. Attempt to </a:t>
            </a:r>
            <a:r>
              <a:rPr lang="en-IN" b="1" dirty="0" smtClean="0">
                <a:solidFill>
                  <a:srgbClr val="002060"/>
                </a:solidFill>
              </a:rPr>
              <a:t>insert a value </a:t>
            </a:r>
            <a:r>
              <a:rPr lang="en-IN" dirty="0" smtClean="0"/>
              <a:t>into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column </a:t>
            </a:r>
            <a:r>
              <a:rPr lang="en-IN" dirty="0" smtClean="0"/>
              <a:t>will </a:t>
            </a:r>
            <a:r>
              <a:rPr lang="en-IN" b="1" dirty="0" smtClean="0">
                <a:solidFill>
                  <a:schemeClr val="accent1"/>
                </a:solidFill>
              </a:rPr>
              <a:t>cause an error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GENERATED BY DEFAULT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generates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C00000"/>
                </a:solidFill>
              </a:rPr>
              <a:t>value</a:t>
            </a:r>
            <a:r>
              <a:rPr lang="en-IN" dirty="0" smtClean="0"/>
              <a:t> for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column </a:t>
            </a:r>
            <a:r>
              <a:rPr lang="en-IN" dirty="0" smtClean="0"/>
              <a:t>if you provide </a:t>
            </a:r>
            <a:r>
              <a:rPr lang="en-IN" b="1" dirty="0" smtClean="0">
                <a:solidFill>
                  <a:srgbClr val="0070C0"/>
                </a:solidFill>
              </a:rPr>
              <a:t>no value</a:t>
            </a:r>
            <a:r>
              <a:rPr lang="en-IN" dirty="0" smtClean="0"/>
              <a:t>. If </a:t>
            </a:r>
            <a:r>
              <a:rPr lang="en-IN" b="1" dirty="0" smtClean="0">
                <a:solidFill>
                  <a:srgbClr val="7030A0"/>
                </a:solidFill>
              </a:rPr>
              <a:t>you provide </a:t>
            </a:r>
            <a:r>
              <a:rPr lang="en-IN" dirty="0" smtClean="0"/>
              <a:t>a value,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will </a:t>
            </a:r>
            <a:r>
              <a:rPr lang="en-IN" b="1" dirty="0" smtClean="0">
                <a:solidFill>
                  <a:srgbClr val="7030A0"/>
                </a:solidFill>
              </a:rPr>
              <a:t>insert that value </a:t>
            </a:r>
            <a:r>
              <a:rPr lang="en-IN" dirty="0" smtClean="0"/>
              <a:t>into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column</a:t>
            </a:r>
            <a:r>
              <a:rPr lang="en-IN" dirty="0" smtClean="0"/>
              <a:t>. For this option,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will </a:t>
            </a:r>
            <a:r>
              <a:rPr lang="en-IN" b="1" dirty="0" smtClean="0">
                <a:solidFill>
                  <a:srgbClr val="C00000"/>
                </a:solidFill>
              </a:rPr>
              <a:t>issue an error </a:t>
            </a:r>
            <a:r>
              <a:rPr lang="en-IN" dirty="0" smtClean="0"/>
              <a:t>if you insert a </a:t>
            </a:r>
            <a:r>
              <a:rPr lang="en-IN" b="1" dirty="0" smtClean="0">
                <a:solidFill>
                  <a:srgbClr val="0070C0"/>
                </a:solidFill>
              </a:rPr>
              <a:t>NULL</a:t>
            </a:r>
            <a:r>
              <a:rPr lang="en-IN" dirty="0" smtClean="0"/>
              <a:t> value into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</a:t>
            </a:r>
            <a:r>
              <a:rPr lang="en-IN" dirty="0" smtClean="0"/>
              <a:t>column.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GENERATED BY DEFAULT ON NULL</a:t>
            </a:r>
            <a:r>
              <a:rPr lang="en-IN" dirty="0" smtClean="0"/>
              <a:t>: </a:t>
            </a:r>
            <a:r>
              <a:rPr lang="en-IN" b="1" dirty="0" smtClean="0">
                <a:solidFill>
                  <a:srgbClr val="00B050"/>
                </a:solidFill>
              </a:rPr>
              <a:t>Oracle</a:t>
            </a:r>
            <a:r>
              <a:rPr lang="en-IN" dirty="0" smtClean="0"/>
              <a:t> generates a </a:t>
            </a:r>
            <a:r>
              <a:rPr lang="en-IN" b="1" dirty="0" smtClean="0">
                <a:solidFill>
                  <a:srgbClr val="7030A0"/>
                </a:solidFill>
              </a:rPr>
              <a:t>value</a:t>
            </a:r>
            <a:r>
              <a:rPr lang="en-IN" dirty="0" smtClean="0"/>
              <a:t> for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identity column </a:t>
            </a:r>
            <a:r>
              <a:rPr lang="en-IN" dirty="0" smtClean="0"/>
              <a:t>if you provide a </a:t>
            </a:r>
            <a:r>
              <a:rPr lang="en-IN" b="1" dirty="0" smtClean="0">
                <a:solidFill>
                  <a:srgbClr val="0070C0"/>
                </a:solidFill>
              </a:rPr>
              <a:t>NULL</a:t>
            </a:r>
            <a:r>
              <a:rPr lang="en-IN" dirty="0" smtClean="0"/>
              <a:t> value or </a:t>
            </a:r>
            <a:r>
              <a:rPr lang="en-IN" b="1" dirty="0" smtClean="0">
                <a:solidFill>
                  <a:srgbClr val="7030A0"/>
                </a:solidFill>
              </a:rPr>
              <a:t>no value </a:t>
            </a:r>
            <a:r>
              <a:rPr lang="en-IN" dirty="0" smtClean="0"/>
              <a:t>at all.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 Identity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Third</a:t>
            </a:r>
            <a:r>
              <a:rPr lang="en-IN" sz="2400" dirty="0" smtClean="0"/>
              <a:t>, you can have a </a:t>
            </a:r>
            <a:r>
              <a:rPr lang="en-IN" sz="2400" b="1" dirty="0" smtClean="0">
                <a:solidFill>
                  <a:srgbClr val="0070C0"/>
                </a:solidFill>
              </a:rPr>
              <a:t>number of options </a:t>
            </a:r>
            <a:r>
              <a:rPr lang="en-IN" sz="2400" dirty="0" smtClean="0"/>
              <a:t>for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chemeClr val="accent1"/>
                </a:solidFill>
              </a:rPr>
              <a:t>START WITH </a:t>
            </a:r>
            <a:r>
              <a:rPr lang="en-IN" sz="1900" b="1" dirty="0" err="1" smtClean="0">
                <a:solidFill>
                  <a:schemeClr val="accent1"/>
                </a:solidFill>
              </a:rPr>
              <a:t>initial_value</a:t>
            </a:r>
            <a:r>
              <a:rPr lang="en-IN" sz="1900" dirty="0" smtClean="0"/>
              <a:t> </a:t>
            </a:r>
            <a:r>
              <a:rPr lang="en-IN" sz="1900" b="1" dirty="0" smtClean="0"/>
              <a:t>controls the </a:t>
            </a:r>
            <a:r>
              <a:rPr lang="en-IN" sz="1900" b="1" dirty="0" smtClean="0">
                <a:solidFill>
                  <a:srgbClr val="002060"/>
                </a:solidFill>
              </a:rPr>
              <a:t>initial value </a:t>
            </a:r>
            <a:r>
              <a:rPr lang="en-IN" sz="1900" b="1" dirty="0" smtClean="0"/>
              <a:t>to use for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</a:rPr>
              <a:t>identity column</a:t>
            </a:r>
            <a:r>
              <a:rPr lang="en-IN" sz="1900" b="1" dirty="0" smtClean="0"/>
              <a:t>. The default </a:t>
            </a:r>
            <a:r>
              <a:rPr lang="en-IN" sz="1900" b="1" dirty="0" smtClean="0">
                <a:solidFill>
                  <a:srgbClr val="002060"/>
                </a:solidFill>
              </a:rPr>
              <a:t>initial value </a:t>
            </a:r>
            <a:r>
              <a:rPr lang="en-IN" sz="1900" b="1" dirty="0" smtClean="0"/>
              <a:t>is </a:t>
            </a:r>
            <a:r>
              <a:rPr lang="en-IN" sz="1900" b="1" dirty="0" smtClean="0">
                <a:solidFill>
                  <a:srgbClr val="C00000"/>
                </a:solidFill>
              </a:rPr>
              <a:t>1.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chemeClr val="accent1"/>
                </a:solidFill>
              </a:rPr>
              <a:t>INCREMENT BY </a:t>
            </a:r>
            <a:r>
              <a:rPr lang="en-IN" sz="1900" b="1" dirty="0" err="1" smtClean="0">
                <a:solidFill>
                  <a:schemeClr val="accent1"/>
                </a:solidFill>
              </a:rPr>
              <a:t>internval_value</a:t>
            </a:r>
            <a:r>
              <a:rPr lang="en-IN" sz="1900" dirty="0" smtClean="0"/>
              <a:t> </a:t>
            </a:r>
            <a:r>
              <a:rPr lang="en-IN" sz="1900" b="1" dirty="0" smtClean="0"/>
              <a:t>defines the </a:t>
            </a:r>
            <a:r>
              <a:rPr lang="en-IN" sz="1900" b="1" dirty="0" smtClean="0">
                <a:solidFill>
                  <a:srgbClr val="002060"/>
                </a:solidFill>
              </a:rPr>
              <a:t>interval</a:t>
            </a:r>
            <a:r>
              <a:rPr lang="en-IN" sz="1900" b="1" dirty="0" smtClean="0"/>
              <a:t> between </a:t>
            </a:r>
            <a:r>
              <a:rPr lang="en-IN" sz="1900" b="1" dirty="0" smtClean="0">
                <a:solidFill>
                  <a:srgbClr val="0070C0"/>
                </a:solidFill>
              </a:rPr>
              <a:t>generated values.</a:t>
            </a:r>
            <a:r>
              <a:rPr lang="en-IN" sz="1900" b="1" dirty="0" smtClean="0"/>
              <a:t> By default, the </a:t>
            </a:r>
            <a:r>
              <a:rPr lang="en-IN" sz="1900" b="1" dirty="0" smtClean="0">
                <a:solidFill>
                  <a:srgbClr val="002060"/>
                </a:solidFill>
              </a:rPr>
              <a:t>interval</a:t>
            </a:r>
            <a:r>
              <a:rPr lang="en-IN" sz="1900" b="1" dirty="0" smtClean="0"/>
              <a:t> value is </a:t>
            </a:r>
            <a:r>
              <a:rPr lang="en-IN" sz="1900" b="1" dirty="0" smtClean="0">
                <a:solidFill>
                  <a:srgbClr val="C00000"/>
                </a:solidFill>
              </a:rPr>
              <a:t>1.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chemeClr val="accent1"/>
                </a:solidFill>
              </a:rPr>
              <a:t>CACHE </a:t>
            </a:r>
            <a:r>
              <a:rPr lang="en-IN" sz="1900" b="1" dirty="0" smtClean="0"/>
              <a:t>defines a </a:t>
            </a:r>
            <a:r>
              <a:rPr lang="en-IN" sz="1900" b="1" dirty="0" smtClean="0">
                <a:solidFill>
                  <a:srgbClr val="0070C0"/>
                </a:solidFill>
              </a:rPr>
              <a:t>number of values </a:t>
            </a:r>
            <a:r>
              <a:rPr lang="en-IN" sz="1900" b="1" dirty="0" smtClean="0"/>
              <a:t>that </a:t>
            </a:r>
            <a:r>
              <a:rPr lang="en-IN" sz="1900" b="1" dirty="0" smtClean="0">
                <a:solidFill>
                  <a:srgbClr val="00B050"/>
                </a:solidFill>
              </a:rPr>
              <a:t>Oracle </a:t>
            </a:r>
            <a:r>
              <a:rPr lang="en-IN" sz="1900" b="1" dirty="0" smtClean="0"/>
              <a:t>should </a:t>
            </a:r>
            <a:r>
              <a:rPr lang="en-IN" sz="1900" b="1" dirty="0" smtClean="0">
                <a:solidFill>
                  <a:srgbClr val="7030A0"/>
                </a:solidFill>
              </a:rPr>
              <a:t>generate beforehand </a:t>
            </a:r>
            <a:r>
              <a:rPr lang="en-IN" sz="1900" b="1" dirty="0" smtClean="0"/>
              <a:t>to </a:t>
            </a:r>
            <a:r>
              <a:rPr lang="en-IN" sz="1900" b="1" dirty="0" smtClean="0">
                <a:solidFill>
                  <a:srgbClr val="00B050"/>
                </a:solidFill>
              </a:rPr>
              <a:t>improve</a:t>
            </a:r>
            <a:r>
              <a:rPr lang="en-IN" sz="1900" b="1" dirty="0" smtClean="0"/>
              <a:t> the </a:t>
            </a:r>
            <a:r>
              <a:rPr lang="en-IN" sz="1900" b="1" dirty="0" smtClean="0">
                <a:solidFill>
                  <a:srgbClr val="C00000"/>
                </a:solidFill>
              </a:rPr>
              <a:t>performance. 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Generated Always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smtClean="0">
                <a:solidFill>
                  <a:srgbClr val="0070C0"/>
                </a:solidFill>
              </a:rPr>
              <a:t>id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NUMBER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GENERATED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ALWAYS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IDENTITY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VARCHAR2(10) </a:t>
            </a:r>
            <a:r>
              <a:rPr lang="en-IN" sz="2400" dirty="0" smtClean="0">
                <a:solidFill>
                  <a:srgbClr val="7030A0"/>
                </a:solidFill>
              </a:rPr>
              <a:t>NOT NULL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(‘Hello’);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Because</a:t>
            </a:r>
            <a:r>
              <a:rPr lang="en-IN" sz="2400" dirty="0" smtClean="0"/>
              <a:t> we </a:t>
            </a:r>
            <a:r>
              <a:rPr lang="en-IN" sz="2400" b="1" dirty="0" smtClean="0">
                <a:solidFill>
                  <a:srgbClr val="7030A0"/>
                </a:solidFill>
              </a:rPr>
              <a:t>did not specify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value</a:t>
            </a:r>
            <a:r>
              <a:rPr lang="en-IN" sz="2400" dirty="0" smtClean="0"/>
              <a:t> for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 column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b="1" dirty="0" smtClean="0">
                <a:solidFill>
                  <a:srgbClr val="002060"/>
                </a:solidFill>
              </a:rPr>
              <a:t>automatically generated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sequential value </a:t>
            </a:r>
            <a:r>
              <a:rPr lang="en-IN" sz="2400" dirty="0" smtClean="0"/>
              <a:t>starting from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1.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Generated Always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(2,‘Hi’);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Because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 column </a:t>
            </a:r>
            <a:r>
              <a:rPr lang="en-IN" sz="2400" dirty="0" smtClean="0"/>
              <a:t>was defined as </a:t>
            </a:r>
            <a:r>
              <a:rPr lang="en-IN" sz="2400" b="1" dirty="0" smtClean="0">
                <a:solidFill>
                  <a:srgbClr val="002060"/>
                </a:solidFill>
              </a:rPr>
              <a:t>GENERATED ALWAYS</a:t>
            </a:r>
            <a:r>
              <a:rPr lang="en-IN" sz="2400" dirty="0" smtClean="0"/>
              <a:t>, it </a:t>
            </a:r>
            <a:r>
              <a:rPr lang="en-IN" sz="2400" b="1" dirty="0" smtClean="0">
                <a:solidFill>
                  <a:srgbClr val="00B050"/>
                </a:solidFill>
              </a:rPr>
              <a:t>could not accept </a:t>
            </a:r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rgbClr val="7030A0"/>
                </a:solidFill>
              </a:rPr>
              <a:t>provided value.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SQL Error: ORA-32795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C00000"/>
                </a:solidFill>
              </a:rPr>
              <a:t>cannot insert </a:t>
            </a:r>
            <a:r>
              <a:rPr lang="en-IN" sz="2400" b="1" dirty="0" smtClean="0"/>
              <a:t>into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7030A0"/>
                </a:solidFill>
              </a:rPr>
              <a:t>generated always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identity column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Generated By Default </a:t>
            </a:r>
            <a:br>
              <a:rPr lang="en-US" sz="32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smtClean="0">
                <a:solidFill>
                  <a:srgbClr val="0070C0"/>
                </a:solidFill>
              </a:rPr>
              <a:t>id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NUMBER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GENERATED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BY DEFAULT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IDENTITY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VARCHAR2(10) </a:t>
            </a:r>
            <a:r>
              <a:rPr lang="en-IN" sz="2400" dirty="0" smtClean="0">
                <a:solidFill>
                  <a:srgbClr val="7030A0"/>
                </a:solidFill>
              </a:rPr>
              <a:t>NOT NULL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(‘Hello’); 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(20,‘Hi’);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Both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7030A0"/>
                </a:solidFill>
              </a:rPr>
              <a:t>work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C00000"/>
                </a:solidFill>
              </a:rPr>
              <a:t>expected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Generated By Default </a:t>
            </a:r>
            <a:br>
              <a:rPr lang="en-US" sz="3200" b="1" dirty="0" smtClean="0"/>
            </a:br>
            <a:r>
              <a:rPr lang="en-US" sz="3200" b="1" dirty="0" smtClean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NULL</a:t>
            </a:r>
            <a:r>
              <a:rPr lang="en-IN" sz="2400" b="1" dirty="0" err="1" smtClean="0">
                <a:solidFill>
                  <a:srgbClr val="0070C0"/>
                </a:solidFill>
              </a:rPr>
              <a:t>,‘Hi</a:t>
            </a:r>
            <a:r>
              <a:rPr lang="en-IN" sz="2400" b="1" dirty="0" smtClean="0">
                <a:solidFill>
                  <a:srgbClr val="0070C0"/>
                </a:solidFill>
              </a:rPr>
              <a:t>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Because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 column </a:t>
            </a:r>
            <a:r>
              <a:rPr lang="en-IN" sz="2400" dirty="0" smtClean="0"/>
              <a:t>was defined as </a:t>
            </a:r>
            <a:r>
              <a:rPr lang="en-IN" sz="2400" b="1" dirty="0" smtClean="0">
                <a:solidFill>
                  <a:srgbClr val="002060"/>
                </a:solidFill>
              </a:rPr>
              <a:t>GENERATED BY DEFAULT AS IDENTITY </a:t>
            </a:r>
            <a:r>
              <a:rPr lang="en-IN" sz="2400" dirty="0" smtClean="0"/>
              <a:t>, it </a:t>
            </a:r>
            <a:r>
              <a:rPr lang="en-IN" sz="2400" b="1" dirty="0" smtClean="0">
                <a:solidFill>
                  <a:srgbClr val="00B050"/>
                </a:solidFill>
              </a:rPr>
              <a:t>could not accept </a:t>
            </a:r>
            <a:r>
              <a:rPr lang="en-IN" sz="2400" dirty="0" smtClean="0"/>
              <a:t>any </a:t>
            </a:r>
            <a:r>
              <a:rPr lang="en-IN" sz="2400" b="1" dirty="0" smtClean="0">
                <a:solidFill>
                  <a:srgbClr val="7030A0"/>
                </a:solidFill>
              </a:rPr>
              <a:t>NULL value.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SQL Error: ORA-32795</a:t>
            </a:r>
            <a:r>
              <a:rPr lang="en-IN" sz="2400" dirty="0" smtClean="0"/>
              <a:t>: </a:t>
            </a:r>
            <a:r>
              <a:rPr lang="en-IN" sz="2400" b="1" dirty="0" smtClean="0">
                <a:solidFill>
                  <a:srgbClr val="C00000"/>
                </a:solidFill>
              </a:rPr>
              <a:t>cannot insert NULL </a:t>
            </a:r>
            <a:r>
              <a:rPr lang="en-IN" sz="2400" b="1" dirty="0" smtClean="0"/>
              <a:t>into</a:t>
            </a:r>
            <a:r>
              <a:rPr lang="en-IN" sz="2400" dirty="0" smtClean="0"/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("ORACLEBATCH"."IDENTITY_DEMO"."ID")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Generated By Default </a:t>
            </a:r>
            <a:br>
              <a:rPr lang="en-US" sz="3200" b="1" dirty="0" smtClean="0"/>
            </a:br>
            <a:r>
              <a:rPr lang="en-US" sz="3200" b="1" dirty="0" smtClean="0"/>
              <a:t>On Null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smtClean="0">
                <a:solidFill>
                  <a:srgbClr val="0070C0"/>
                </a:solidFill>
              </a:rPr>
              <a:t>id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NUMBER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GENERATED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BY DEFAULT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ON NULL  AS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IDENTITY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VARCHAR2(10) </a:t>
            </a:r>
            <a:r>
              <a:rPr lang="en-IN" sz="2400" dirty="0" smtClean="0">
                <a:solidFill>
                  <a:srgbClr val="7030A0"/>
                </a:solidFill>
              </a:rPr>
              <a:t>NOT NULL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(‘Hello’); 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(25,‘Hi’);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id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NULL</a:t>
            </a:r>
            <a:r>
              <a:rPr lang="en-IN" sz="2400" b="1" dirty="0" err="1" smtClean="0">
                <a:solidFill>
                  <a:srgbClr val="0070C0"/>
                </a:solidFill>
              </a:rPr>
              <a:t>,‘Hi</a:t>
            </a:r>
            <a:r>
              <a:rPr lang="en-IN" sz="2400" b="1" dirty="0" smtClean="0">
                <a:solidFill>
                  <a:srgbClr val="0070C0"/>
                </a:solidFill>
              </a:rPr>
              <a:t>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All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7030A0"/>
                </a:solidFill>
              </a:rPr>
              <a:t>work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C00000"/>
                </a:solidFill>
              </a:rPr>
              <a:t>expected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Using Start With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smtClean="0">
                <a:solidFill>
                  <a:srgbClr val="0070C0"/>
                </a:solidFill>
              </a:rPr>
              <a:t>id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NUMBER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GENERATED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BY DEFAULT ON NULL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AS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IDENTITY </a:t>
            </a:r>
            <a:r>
              <a:rPr lang="en-IN" sz="2400" b="1" dirty="0" smtClean="0">
                <a:solidFill>
                  <a:srgbClr val="C00000"/>
                </a:solidFill>
              </a:rPr>
              <a:t>START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WITH</a:t>
            </a:r>
            <a:r>
              <a:rPr lang="en-IN" sz="2400" dirty="0" smtClean="0">
                <a:solidFill>
                  <a:srgbClr val="C00000"/>
                </a:solidFill>
              </a:rPr>
              <a:t> 100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VARCHAR2(10) </a:t>
            </a:r>
            <a:r>
              <a:rPr lang="en-IN" sz="2400" b="1" dirty="0" smtClean="0">
                <a:solidFill>
                  <a:srgbClr val="7030A0"/>
                </a:solidFill>
              </a:rPr>
              <a:t>NOT NULL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INTO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identity_demo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rgbClr val="00B050"/>
                </a:solidFill>
              </a:rPr>
              <a:t>description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en-IN" sz="2400" b="1" dirty="0" smtClean="0">
                <a:solidFill>
                  <a:srgbClr val="0070C0"/>
                </a:solidFill>
              </a:rPr>
              <a:t>(‘Hello’);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Because</a:t>
            </a:r>
            <a:r>
              <a:rPr lang="en-IN" sz="2400" dirty="0" smtClean="0"/>
              <a:t> we </a:t>
            </a:r>
            <a:r>
              <a:rPr lang="en-IN" sz="2400" b="1" dirty="0" smtClean="0">
                <a:solidFill>
                  <a:srgbClr val="7030A0"/>
                </a:solidFill>
              </a:rPr>
              <a:t>specified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value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100</a:t>
            </a:r>
            <a:r>
              <a:rPr lang="en-IN" sz="2400" dirty="0" smtClean="0"/>
              <a:t> for the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 column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b="1" dirty="0" smtClean="0">
                <a:solidFill>
                  <a:srgbClr val="002060"/>
                </a:solidFill>
              </a:rPr>
              <a:t>automatically generated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sequential value </a:t>
            </a:r>
            <a:r>
              <a:rPr lang="en-IN" sz="2400" dirty="0" smtClean="0"/>
              <a:t>starting from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100.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Adding </a:t>
            </a:r>
            <a:br>
              <a:rPr lang="en-US" sz="3200" b="1" dirty="0" smtClean="0"/>
            </a:br>
            <a:r>
              <a:rPr lang="en-US" sz="3200" b="1" dirty="0" smtClean="0"/>
              <a:t>Primary Key Constraint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smtClean="0">
                <a:solidFill>
                  <a:srgbClr val="0070C0"/>
                </a:solidFill>
              </a:rPr>
              <a:t>Customers </a:t>
            </a:r>
            <a:r>
              <a:rPr lang="en-IN" sz="2400" dirty="0" smtClean="0"/>
              <a:t>( </a:t>
            </a:r>
            <a:r>
              <a:rPr lang="en-IN" sz="2400" b="1" dirty="0" smtClean="0">
                <a:solidFill>
                  <a:srgbClr val="C00000"/>
                </a:solidFill>
              </a:rPr>
              <a:t>id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NUMBER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GENERATED ALWAYS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AS IDENTITY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C00000"/>
                </a:solidFill>
              </a:rPr>
              <a:t>customerName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VARCHAR2(30)</a:t>
            </a:r>
            <a:r>
              <a:rPr lang="en-IN" sz="2400" dirty="0" smtClean="0"/>
              <a:t>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CONSTRAINT  CUSTOMER_ID_PK PRIMARY KEY ("ID")</a:t>
            </a:r>
            <a:r>
              <a:rPr lang="en-IN" sz="2400" dirty="0" smtClean="0"/>
              <a:t>) ;</a:t>
            </a:r>
            <a:endParaRPr lang="en-IN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Generating Primary Key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New Way Of Auto Generating Primary Key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Restrictions</a:t>
            </a: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Some General Restrictions </a:t>
            </a:r>
            <a:br>
              <a:rPr lang="en-US" sz="3200" b="1" dirty="0" smtClean="0"/>
            </a:br>
            <a:r>
              <a:rPr lang="en-US" sz="3200" b="1" dirty="0" smtClean="0"/>
              <a:t>On Identity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Only one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 </a:t>
            </a:r>
            <a:r>
              <a:rPr lang="en-IN" sz="2400" dirty="0" smtClean="0"/>
              <a:t>per </a:t>
            </a:r>
            <a:r>
              <a:rPr lang="en-IN" sz="2400" b="1" dirty="0" smtClean="0">
                <a:solidFill>
                  <a:srgbClr val="C00000"/>
                </a:solidFill>
              </a:rPr>
              <a:t>table.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columns </a:t>
            </a:r>
            <a:r>
              <a:rPr lang="en-IN" sz="2400" dirty="0" smtClean="0"/>
              <a:t>must be </a:t>
            </a:r>
            <a:r>
              <a:rPr lang="en-IN" sz="2400" b="1" dirty="0" smtClean="0">
                <a:solidFill>
                  <a:srgbClr val="7030A0"/>
                </a:solidFill>
              </a:rPr>
              <a:t>numeric types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columns </a:t>
            </a:r>
            <a:r>
              <a:rPr lang="en-IN" sz="2400" dirty="0" smtClean="0"/>
              <a:t>can't have a </a:t>
            </a:r>
            <a:r>
              <a:rPr lang="en-IN" sz="2400" b="1" dirty="0" smtClean="0">
                <a:solidFill>
                  <a:srgbClr val="0070C0"/>
                </a:solidFill>
              </a:rPr>
              <a:t>default </a:t>
            </a:r>
            <a:r>
              <a:rPr lang="en-IN" sz="2400" dirty="0" smtClean="0"/>
              <a:t>clause.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columns </a:t>
            </a:r>
            <a:r>
              <a:rPr lang="en-IN" sz="2400" b="1" dirty="0" smtClean="0">
                <a:solidFill>
                  <a:srgbClr val="7030A0"/>
                </a:solidFill>
              </a:rPr>
              <a:t>implicitly have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NOT NULL constraint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CREATE TABLE ... AS SELECT</a:t>
            </a:r>
            <a:r>
              <a:rPr lang="en-IN" sz="2400" dirty="0" smtClean="0"/>
              <a:t> will </a:t>
            </a:r>
            <a:r>
              <a:rPr lang="en-IN" sz="2400" b="1" dirty="0" smtClean="0">
                <a:solidFill>
                  <a:srgbClr val="00B050"/>
                </a:solidFill>
              </a:rPr>
              <a:t>not inherit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identity property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column. 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Generating Primary Key </a:t>
            </a:r>
            <a:br>
              <a:rPr lang="en-US" sz="3200" b="1" dirty="0" smtClean="0"/>
            </a:br>
            <a:r>
              <a:rPr lang="en-US" sz="3200" b="1" dirty="0" smtClean="0"/>
              <a:t>Using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Prior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version </a:t>
            </a:r>
            <a:r>
              <a:rPr lang="en-IN" sz="2400" b="1" dirty="0" smtClean="0">
                <a:solidFill>
                  <a:srgbClr val="C00000"/>
                </a:solidFill>
              </a:rPr>
              <a:t>12c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simply had </a:t>
            </a:r>
            <a:r>
              <a:rPr lang="en-IN" sz="2400" b="1" dirty="0" smtClean="0">
                <a:solidFill>
                  <a:srgbClr val="7030A0"/>
                </a:solidFill>
              </a:rPr>
              <a:t>no inherent ability </a:t>
            </a:r>
            <a:r>
              <a:rPr lang="en-IN" sz="2400" dirty="0" smtClean="0"/>
              <a:t>to generate </a:t>
            </a:r>
            <a:r>
              <a:rPr lang="en-IN" sz="2400" b="1" dirty="0" smtClean="0">
                <a:solidFill>
                  <a:schemeClr val="accent1"/>
                </a:solidFill>
              </a:rPr>
              <a:t>auto incrementing columns </a:t>
            </a:r>
            <a:r>
              <a:rPr lang="en-IN" sz="2400" dirty="0" smtClean="0"/>
              <a:t>within a 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IN" sz="2400" b="1" dirty="0" smtClean="0">
                <a:solidFill>
                  <a:srgbClr val="0070C0"/>
                </a:solidFill>
              </a:rPr>
              <a:t>However</a:t>
            </a:r>
            <a:r>
              <a:rPr lang="en-IN" sz="2400" dirty="0" smtClean="0"/>
              <a:t> there is a </a:t>
            </a:r>
            <a:r>
              <a:rPr lang="en-IN" sz="2400" b="1" dirty="0" smtClean="0">
                <a:solidFill>
                  <a:srgbClr val="00B050"/>
                </a:solidFill>
              </a:rPr>
              <a:t>possible workaround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circumnavigate</a:t>
            </a:r>
            <a:r>
              <a:rPr lang="en-IN" sz="2400" dirty="0" smtClean="0"/>
              <a:t> this </a:t>
            </a:r>
            <a:r>
              <a:rPr lang="en-IN" sz="2400" b="1" dirty="0" smtClean="0">
                <a:solidFill>
                  <a:srgbClr val="7030A0"/>
                </a:solidFill>
              </a:rPr>
              <a:t>pitfall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And </a:t>
            </a:r>
            <a:r>
              <a:rPr lang="en-US" sz="2400" dirty="0" smtClean="0"/>
              <a:t>this can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solved</a:t>
            </a:r>
            <a:r>
              <a:rPr lang="en-US" sz="2400" dirty="0" smtClean="0"/>
              <a:t> using a </a:t>
            </a:r>
            <a:r>
              <a:rPr lang="en-US" sz="2400" b="1" dirty="0" smtClean="0">
                <a:solidFill>
                  <a:srgbClr val="7030A0"/>
                </a:solidFill>
              </a:rPr>
              <a:t>combination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Trigger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Sequence.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Step 1: Creating The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For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purpose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creating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B050"/>
                </a:solidFill>
              </a:rPr>
              <a:t>primary key </a:t>
            </a:r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, first we must </a:t>
            </a:r>
            <a:r>
              <a:rPr lang="en-IN" sz="2400" b="1" dirty="0" smtClean="0">
                <a:solidFill>
                  <a:srgbClr val="C00000"/>
                </a:solidFill>
              </a:rPr>
              <a:t>CREATE</a:t>
            </a:r>
            <a:r>
              <a:rPr lang="en-IN" sz="2400" dirty="0" smtClean="0"/>
              <a:t> 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002060"/>
                </a:solidFill>
              </a:rPr>
              <a:t>shown below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smtClean="0">
                <a:solidFill>
                  <a:srgbClr val="002060"/>
                </a:solidFill>
              </a:rPr>
              <a:t>books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(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id NUMBER(10)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constraint BK_ID_PK Primary Key,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title VARCHAR2(100)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Step 2: Creating A Sequence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next step </a:t>
            </a:r>
            <a:r>
              <a:rPr lang="en-IN" sz="2400" dirty="0" smtClean="0"/>
              <a:t>is to create a </a:t>
            </a:r>
            <a:r>
              <a:rPr lang="en-IN" sz="2400" b="1" dirty="0" smtClean="0">
                <a:solidFill>
                  <a:srgbClr val="C00000"/>
                </a:solidFill>
              </a:rPr>
              <a:t>SEQUENCE</a:t>
            </a:r>
            <a:r>
              <a:rPr lang="en-IN" sz="2400" dirty="0" smtClean="0"/>
              <a:t> in 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 smtClean="0"/>
              <a:t>, which will </a:t>
            </a:r>
            <a:r>
              <a:rPr lang="en-IN" sz="2400" b="1" dirty="0" smtClean="0">
                <a:solidFill>
                  <a:srgbClr val="7030A0"/>
                </a:solidFill>
              </a:rPr>
              <a:t>automatically generate </a:t>
            </a:r>
            <a:r>
              <a:rPr lang="en-IN" sz="2400" b="1" dirty="0" smtClean="0">
                <a:solidFill>
                  <a:srgbClr val="00B050"/>
                </a:solidFill>
              </a:rPr>
              <a:t>incremented </a:t>
            </a:r>
            <a:r>
              <a:rPr lang="en-IN" sz="2400" dirty="0" smtClean="0"/>
              <a:t>values, as shown below: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SEQUENCE </a:t>
            </a:r>
            <a:r>
              <a:rPr lang="en-IN" sz="2400" b="1" dirty="0" err="1" smtClean="0"/>
              <a:t>books_sequence</a:t>
            </a:r>
            <a:r>
              <a:rPr lang="en-IN" sz="2400" b="1" dirty="0" smtClean="0"/>
              <a:t>;</a:t>
            </a:r>
            <a:endParaRPr lang="en-US" sz="2400" b="1" dirty="0" smtClean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Step 3: Creating The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While</a:t>
            </a:r>
            <a:r>
              <a:rPr lang="en-IN" sz="2400" dirty="0" smtClean="0"/>
              <a:t> we have our </a:t>
            </a:r>
            <a:r>
              <a:rPr lang="en-IN" sz="2400" b="1" dirty="0" smtClean="0">
                <a:solidFill>
                  <a:srgbClr val="002060"/>
                </a:solidFill>
              </a:rPr>
              <a:t>table created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B050"/>
                </a:solidFill>
              </a:rPr>
              <a:t>ready to go</a:t>
            </a:r>
            <a:r>
              <a:rPr lang="en-IN" sz="2400" dirty="0" smtClean="0"/>
              <a:t>, our </a:t>
            </a:r>
            <a:r>
              <a:rPr lang="en-IN" sz="2400" b="1" dirty="0" smtClean="0">
                <a:solidFill>
                  <a:srgbClr val="C00000"/>
                </a:solidFill>
              </a:rPr>
              <a:t>sequence </a:t>
            </a:r>
            <a:r>
              <a:rPr lang="en-IN" sz="2400" dirty="0" smtClean="0"/>
              <a:t>is thus far </a:t>
            </a:r>
            <a:r>
              <a:rPr lang="en-IN" sz="2400" b="1" dirty="0" smtClean="0">
                <a:solidFill>
                  <a:srgbClr val="0070C0"/>
                </a:solidFill>
              </a:rPr>
              <a:t>just sitting there </a:t>
            </a:r>
            <a:r>
              <a:rPr lang="en-IN" sz="2400" dirty="0" smtClean="0"/>
              <a:t>but </a:t>
            </a:r>
            <a:r>
              <a:rPr lang="en-IN" sz="2400" b="1" dirty="0" smtClean="0">
                <a:solidFill>
                  <a:schemeClr val="accent1"/>
                </a:solidFill>
              </a:rPr>
              <a:t>never being put </a:t>
            </a:r>
            <a:r>
              <a:rPr lang="en-IN" sz="2400" dirty="0" smtClean="0"/>
              <a:t>to use. 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This </a:t>
            </a:r>
            <a:r>
              <a:rPr lang="en-IN" sz="2400" dirty="0" smtClean="0"/>
              <a:t>is where </a:t>
            </a:r>
            <a:r>
              <a:rPr lang="en-IN" sz="2400" b="1" dirty="0" smtClean="0">
                <a:solidFill>
                  <a:srgbClr val="C00000"/>
                </a:solidFill>
              </a:rPr>
              <a:t>TRIGGERS</a:t>
            </a:r>
            <a:r>
              <a:rPr lang="en-IN" sz="2400" dirty="0" smtClean="0"/>
              <a:t> come in.</a:t>
            </a:r>
          </a:p>
          <a:p>
            <a:endParaRPr lang="en-US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We</a:t>
            </a:r>
            <a:r>
              <a:rPr lang="en-IN" sz="2400" dirty="0" smtClean="0"/>
              <a:t> can write a 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 to </a:t>
            </a:r>
            <a:r>
              <a:rPr lang="en-IN" sz="2400" b="1" dirty="0" smtClean="0">
                <a:solidFill>
                  <a:srgbClr val="00B050"/>
                </a:solidFill>
              </a:rPr>
              <a:t>execute</a:t>
            </a:r>
            <a:r>
              <a:rPr lang="en-IN" sz="2400" dirty="0" smtClean="0"/>
              <a:t> just </a:t>
            </a:r>
            <a:r>
              <a:rPr lang="en-IN" sz="2400" b="1" dirty="0" smtClean="0">
                <a:solidFill>
                  <a:srgbClr val="7030A0"/>
                </a:solidFill>
              </a:rPr>
              <a:t>prior to INSERT</a:t>
            </a:r>
            <a:r>
              <a:rPr lang="en-IN" sz="2400" dirty="0" smtClean="0"/>
              <a:t> into our </a:t>
            </a:r>
            <a:r>
              <a:rPr lang="en-IN" sz="2400" b="1" dirty="0" smtClean="0">
                <a:solidFill>
                  <a:schemeClr val="accent1"/>
                </a:solidFill>
              </a:rPr>
              <a:t>BOOKS</a:t>
            </a:r>
            <a:r>
              <a:rPr lang="en-IN" sz="2400" dirty="0" smtClean="0"/>
              <a:t> table, ensuring our </a:t>
            </a:r>
            <a:r>
              <a:rPr lang="en-IN" sz="2400" b="1" dirty="0" smtClean="0">
                <a:solidFill>
                  <a:srgbClr val="C00000"/>
                </a:solidFill>
              </a:rPr>
              <a:t>SEQUENCE</a:t>
            </a:r>
            <a:r>
              <a:rPr lang="en-IN" sz="2400" dirty="0" smtClean="0"/>
              <a:t> is </a:t>
            </a:r>
            <a:r>
              <a:rPr lang="en-IN" sz="2400" b="1" dirty="0" smtClean="0">
                <a:solidFill>
                  <a:srgbClr val="0070C0"/>
                </a:solidFill>
              </a:rPr>
              <a:t>incremented</a:t>
            </a:r>
            <a:r>
              <a:rPr lang="en-IN" sz="2400" dirty="0" smtClean="0"/>
              <a:t> and that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new value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2060"/>
                </a:solidFill>
              </a:rPr>
              <a:t>passed</a:t>
            </a:r>
            <a:r>
              <a:rPr lang="en-IN" sz="2400" dirty="0" smtClean="0"/>
              <a:t> onto our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primary key </a:t>
            </a:r>
            <a:r>
              <a:rPr lang="en-IN" sz="2400" dirty="0" smtClean="0"/>
              <a:t>column.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Step 3: Creating The Trigger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REPLACE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TRIGGER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books_on_insert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BEFORE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INSERT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books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EACH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ROW</a:t>
            </a:r>
            <a:r>
              <a:rPr lang="en-IN" sz="2400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BEGIN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smtClean="0">
                <a:solidFill>
                  <a:srgbClr val="002060"/>
                </a:solidFill>
              </a:rPr>
              <a:t>SELECT </a:t>
            </a:r>
            <a:r>
              <a:rPr lang="en-IN" sz="2400" b="1" dirty="0" err="1" smtClean="0">
                <a:solidFill>
                  <a:srgbClr val="002060"/>
                </a:solidFill>
              </a:rPr>
              <a:t>books_sequence.nextval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		INTO :new.id FROM dual;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Code Explained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Here</a:t>
            </a:r>
            <a:r>
              <a:rPr lang="en-IN" sz="2400" dirty="0" smtClean="0"/>
              <a:t> we are a 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 named </a:t>
            </a:r>
            <a:r>
              <a:rPr lang="en-IN" sz="2400" b="1" dirty="0" err="1" smtClean="0">
                <a:solidFill>
                  <a:srgbClr val="002060"/>
                </a:solidFill>
              </a:rPr>
              <a:t>books_on_insert</a:t>
            </a:r>
            <a:r>
              <a:rPr lang="en-IN" sz="2400" dirty="0" smtClean="0"/>
              <a:t> and </a:t>
            </a:r>
            <a:r>
              <a:rPr lang="en-IN" sz="2400" b="1" dirty="0" smtClean="0">
                <a:solidFill>
                  <a:srgbClr val="7030A0"/>
                </a:solidFill>
              </a:rPr>
              <a:t>specifying that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want the trigger </a:t>
            </a:r>
            <a:r>
              <a:rPr lang="en-IN" sz="2400" dirty="0" smtClean="0"/>
              <a:t>to fire </a:t>
            </a:r>
            <a:r>
              <a:rPr lang="en-IN" sz="2400" b="1" dirty="0" smtClean="0">
                <a:solidFill>
                  <a:srgbClr val="0070C0"/>
                </a:solidFill>
              </a:rPr>
              <a:t>BEFORE INSERT </a:t>
            </a:r>
            <a:r>
              <a:rPr lang="en-IN" sz="2400" dirty="0" smtClean="0"/>
              <a:t>occurs for the</a:t>
            </a:r>
            <a:r>
              <a:rPr lang="en-IN" sz="2400" b="1" dirty="0" smtClean="0">
                <a:solidFill>
                  <a:srgbClr val="C00000"/>
                </a:solidFill>
              </a:rPr>
              <a:t> books</a:t>
            </a:r>
            <a:r>
              <a:rPr lang="en-IN" sz="2400" dirty="0" smtClean="0"/>
              <a:t> table, and to be </a:t>
            </a:r>
            <a:r>
              <a:rPr lang="en-IN" sz="2400" b="1" dirty="0" smtClean="0">
                <a:solidFill>
                  <a:schemeClr val="accent1"/>
                </a:solidFill>
              </a:rPr>
              <a:t>applicable</a:t>
            </a:r>
            <a:r>
              <a:rPr lang="en-IN" sz="2400" dirty="0" smtClean="0"/>
              <a:t> to all rows therein.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‘code’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trigger</a:t>
            </a:r>
            <a:r>
              <a:rPr lang="en-IN" sz="2400" dirty="0" smtClean="0"/>
              <a:t> itself is </a:t>
            </a:r>
            <a:r>
              <a:rPr lang="en-IN" sz="2400" b="1" dirty="0" smtClean="0">
                <a:solidFill>
                  <a:srgbClr val="7030A0"/>
                </a:solidFill>
              </a:rPr>
              <a:t>fairly simple: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 </a:t>
            </a:r>
            <a:r>
              <a:rPr lang="en-IN" sz="2400" b="1" dirty="0" smtClean="0">
                <a:solidFill>
                  <a:srgbClr val="C00000"/>
                </a:solidFill>
              </a:rPr>
              <a:t>SELECT</a:t>
            </a:r>
            <a:r>
              <a:rPr lang="en-IN" sz="2400" dirty="0" smtClean="0"/>
              <a:t> the </a:t>
            </a:r>
            <a:r>
              <a:rPr lang="en-IN" sz="2400" b="1" dirty="0" smtClean="0">
                <a:solidFill>
                  <a:srgbClr val="00B050"/>
                </a:solidFill>
              </a:rPr>
              <a:t>next incremental value </a:t>
            </a:r>
            <a:r>
              <a:rPr lang="en-IN" sz="2400" dirty="0" smtClean="0"/>
              <a:t>from our </a:t>
            </a:r>
            <a:r>
              <a:rPr lang="en-IN" sz="2400" b="1" dirty="0" smtClean="0">
                <a:solidFill>
                  <a:schemeClr val="accent1"/>
                </a:solidFill>
              </a:rPr>
              <a:t>previously created </a:t>
            </a:r>
            <a:r>
              <a:rPr lang="en-IN" sz="2400" b="1" dirty="0" err="1" smtClean="0">
                <a:solidFill>
                  <a:srgbClr val="C00000"/>
                </a:solidFill>
              </a:rPr>
              <a:t>books_sequence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</a:rPr>
              <a:t>SEQUENCE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7030A0"/>
                </a:solidFill>
              </a:rPr>
              <a:t>inserting that </a:t>
            </a:r>
            <a:r>
              <a:rPr lang="en-IN" sz="2400" dirty="0" smtClean="0"/>
              <a:t>into the </a:t>
            </a:r>
            <a:r>
              <a:rPr lang="en-IN" sz="2400" b="1" dirty="0" smtClean="0">
                <a:solidFill>
                  <a:srgbClr val="C00000"/>
                </a:solidFill>
              </a:rPr>
              <a:t>:new</a:t>
            </a:r>
            <a:r>
              <a:rPr lang="en-IN" sz="2400" dirty="0" smtClean="0"/>
              <a:t> record of the </a:t>
            </a:r>
            <a:r>
              <a:rPr lang="en-IN" sz="2400" b="1" dirty="0" smtClean="0">
                <a:solidFill>
                  <a:srgbClr val="7030A0"/>
                </a:solidFill>
              </a:rPr>
              <a:t>books</a:t>
            </a:r>
            <a:r>
              <a:rPr lang="en-IN" sz="2400" dirty="0" smtClean="0"/>
              <a:t> table in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specified .id field.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Oracle Identity Column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Oracle 12c </a:t>
            </a:r>
            <a:r>
              <a:rPr lang="en-IN" sz="2400" dirty="0" smtClean="0"/>
              <a:t>introduced a </a:t>
            </a:r>
            <a:r>
              <a:rPr lang="en-IN" sz="2400" b="1" dirty="0" smtClean="0">
                <a:solidFill>
                  <a:srgbClr val="0070C0"/>
                </a:solidFill>
              </a:rPr>
              <a:t>new way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rgbClr val="C00000"/>
                </a:solidFill>
              </a:rPr>
              <a:t>allows us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define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identity column </a:t>
            </a:r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rgbClr val="002060"/>
                </a:solidFill>
              </a:rPr>
              <a:t>table</a:t>
            </a:r>
            <a:r>
              <a:rPr lang="en-IN" sz="2400" dirty="0" smtClean="0"/>
              <a:t>, which is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similar to </a:t>
            </a:r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chemeClr val="accent1"/>
                </a:solidFill>
              </a:rPr>
              <a:t>AUTO_INCREMENT </a:t>
            </a:r>
            <a:r>
              <a:rPr lang="en-IN" sz="2400" dirty="0" smtClean="0"/>
              <a:t>column in </a:t>
            </a:r>
            <a:r>
              <a:rPr lang="en-IN" sz="2400" b="1" dirty="0" err="1" smtClean="0">
                <a:solidFill>
                  <a:srgbClr val="0070C0"/>
                </a:solidFill>
              </a:rPr>
              <a:t>MySQL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When</a:t>
            </a:r>
            <a:r>
              <a:rPr lang="en-IN" sz="2400" dirty="0" smtClean="0"/>
              <a:t> we </a:t>
            </a:r>
            <a:r>
              <a:rPr lang="en-IN" sz="2400" b="1" dirty="0" smtClean="0">
                <a:solidFill>
                  <a:schemeClr val="accent1"/>
                </a:solidFill>
              </a:rPr>
              <a:t>insert a new row</a:t>
            </a:r>
            <a:r>
              <a:rPr lang="en-IN" sz="2400" dirty="0" smtClean="0"/>
              <a:t> into the </a:t>
            </a:r>
            <a:r>
              <a:rPr lang="en-IN" sz="2400" b="1" dirty="0" smtClean="0">
                <a:solidFill>
                  <a:srgbClr val="7030A0"/>
                </a:solidFill>
              </a:rPr>
              <a:t>identity column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auto-generates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inserts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sequential value </a:t>
            </a:r>
            <a:r>
              <a:rPr lang="en-IN" sz="2400" dirty="0" smtClean="0"/>
              <a:t>into the </a:t>
            </a:r>
            <a:r>
              <a:rPr lang="en-IN" sz="2400" b="1" dirty="0" smtClean="0">
                <a:solidFill>
                  <a:srgbClr val="002060"/>
                </a:solidFill>
              </a:rPr>
              <a:t>column.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10575</TotalTime>
  <Words>573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Slide 1</vt:lpstr>
      <vt:lpstr>Today’s Agenda</vt:lpstr>
      <vt:lpstr> Generating Primary Key  Using Trigger</vt:lpstr>
      <vt:lpstr> Step 1: Creating The Table</vt:lpstr>
      <vt:lpstr> Step 2: Creating A Sequence</vt:lpstr>
      <vt:lpstr> Step 3: Creating The Trigger</vt:lpstr>
      <vt:lpstr> Step 3: Creating The Trigger</vt:lpstr>
      <vt:lpstr> Code Explained</vt:lpstr>
      <vt:lpstr> Oracle Identity Column</vt:lpstr>
      <vt:lpstr> Oracle Identity Column</vt:lpstr>
      <vt:lpstr> Oracle Identity Column</vt:lpstr>
      <vt:lpstr> Oracle Identity Column</vt:lpstr>
      <vt:lpstr> Generated Always Example</vt:lpstr>
      <vt:lpstr> Generated Always Example</vt:lpstr>
      <vt:lpstr> Generated By Default  Example</vt:lpstr>
      <vt:lpstr> Generated By Default  Example</vt:lpstr>
      <vt:lpstr> Generated By Default  On Null Example</vt:lpstr>
      <vt:lpstr> Using Start With</vt:lpstr>
      <vt:lpstr> Adding  Primary Key Constraint</vt:lpstr>
      <vt:lpstr> Some General Restrictions  On Identity Column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931</cp:revision>
  <dcterms:created xsi:type="dcterms:W3CDTF">2015-12-21T13:46:48Z</dcterms:created>
  <dcterms:modified xsi:type="dcterms:W3CDTF">2021-04-14T11:08:48Z</dcterms:modified>
</cp:coreProperties>
</file>