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1179" r:id="rId4"/>
    <p:sldId id="1198" r:id="rId5"/>
    <p:sldId id="1200" r:id="rId6"/>
    <p:sldId id="1199" r:id="rId7"/>
    <p:sldId id="1181" r:id="rId8"/>
    <p:sldId id="1180" r:id="rId9"/>
    <p:sldId id="1201" r:id="rId10"/>
    <p:sldId id="1182" r:id="rId11"/>
    <p:sldId id="1183" r:id="rId12"/>
    <p:sldId id="1184" r:id="rId13"/>
    <p:sldId id="1185" r:id="rId14"/>
    <p:sldId id="1202" r:id="rId15"/>
    <p:sldId id="1186" r:id="rId16"/>
    <p:sldId id="1203" r:id="rId17"/>
    <p:sldId id="1204" r:id="rId18"/>
    <p:sldId id="12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[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INSTEAD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DELETE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view_name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ROW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DECLARE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EXCEPTION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 </a:t>
            </a:r>
            <a:r>
              <a:rPr lang="en-IN" sz="2400" b="1" dirty="0" smtClean="0">
                <a:solidFill>
                  <a:srgbClr val="002060"/>
                </a:solidFill>
              </a:rPr>
              <a:t>staff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AS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emp.emp_name,dept.dept_name,dept.location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emp,dept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emp.dept_no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dept.dept_no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Now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7030A0"/>
                </a:solidFill>
              </a:rPr>
              <a:t>suppose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execute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command </a:t>
            </a:r>
            <a:r>
              <a:rPr lang="en-IN" sz="2400" dirty="0" smtClean="0"/>
              <a:t>on the  view :</a:t>
            </a:r>
            <a:r>
              <a:rPr lang="en-IN" sz="2400" b="1" dirty="0" smtClean="0">
                <a:solidFill>
                  <a:srgbClr val="C00000"/>
                </a:solidFill>
              </a:rPr>
              <a:t>staff: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UPDATE </a:t>
            </a:r>
            <a:r>
              <a:rPr lang="en-IN" sz="2400" b="1" dirty="0" smtClean="0">
                <a:solidFill>
                  <a:srgbClr val="002060"/>
                </a:solidFill>
              </a:rPr>
              <a:t>staff 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IN" sz="2400" b="1" dirty="0" smtClean="0">
                <a:solidFill>
                  <a:srgbClr val="002060"/>
                </a:solidFill>
              </a:rPr>
              <a:t>location='FRANCE'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400" b="1" dirty="0" err="1" smtClean="0">
                <a:solidFill>
                  <a:srgbClr val="002060"/>
                </a:solidFill>
              </a:rPr>
              <a:t>dept_name</a:t>
            </a:r>
            <a:r>
              <a:rPr lang="en-IN" sz="2400" b="1" dirty="0" smtClean="0">
                <a:solidFill>
                  <a:srgbClr val="002060"/>
                </a:solidFill>
              </a:rPr>
              <a:t>=:‘FINANCE’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7030A0"/>
                </a:solidFill>
              </a:rPr>
              <a:t>generate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following error: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ORA-01779: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cannot modify a column which maps to a non key-preserved table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1"/>
                </a:solidFill>
              </a:rPr>
              <a:t>avoid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error</a:t>
            </a:r>
            <a:r>
              <a:rPr lang="en-IN" sz="2400" dirty="0" smtClean="0"/>
              <a:t> encountered </a:t>
            </a:r>
            <a:r>
              <a:rPr lang="en-IN" sz="2400" b="1" dirty="0" smtClean="0">
                <a:solidFill>
                  <a:srgbClr val="C00000"/>
                </a:solidFill>
              </a:rPr>
              <a:t>during updating view </a:t>
            </a:r>
            <a:r>
              <a:rPr lang="en-IN" sz="2400" dirty="0" smtClean="0"/>
              <a:t>we can use the  "</a:t>
            </a:r>
            <a:r>
              <a:rPr lang="en-IN" sz="2400" b="1" dirty="0" smtClean="0">
                <a:solidFill>
                  <a:srgbClr val="7030A0"/>
                </a:solidFill>
              </a:rPr>
              <a:t>instead of trigger</a:t>
            </a:r>
            <a:r>
              <a:rPr lang="en-IN" sz="2400" dirty="0" smtClean="0"/>
              <a:t>.“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TRIGGER </a:t>
            </a:r>
            <a:r>
              <a:rPr lang="en-IN" sz="2400" b="1" dirty="0" err="1" smtClean="0">
                <a:solidFill>
                  <a:srgbClr val="002060"/>
                </a:solidFill>
              </a:rPr>
              <a:t>stafftrig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INSTEAD OF UPDATE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IN" sz="2400" b="1" dirty="0" smtClean="0">
                <a:solidFill>
                  <a:srgbClr val="002060"/>
                </a:solidFill>
              </a:rPr>
              <a:t>staff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EACH ROW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UPDATE dept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SET location=:</a:t>
            </a:r>
            <a:r>
              <a:rPr lang="en-IN" sz="2400" b="1" dirty="0" err="1" smtClean="0">
                <a:solidFill>
                  <a:srgbClr val="002060"/>
                </a:solidFill>
              </a:rPr>
              <a:t>new.location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WHERE </a:t>
            </a:r>
            <a:r>
              <a:rPr lang="en-IN" sz="2400" b="1" dirty="0" err="1" smtClean="0">
                <a:solidFill>
                  <a:srgbClr val="002060"/>
                </a:solidFill>
              </a:rPr>
              <a:t>dept_name</a:t>
            </a:r>
            <a:r>
              <a:rPr lang="en-IN" sz="2400" b="1" dirty="0" smtClean="0">
                <a:solidFill>
                  <a:srgbClr val="002060"/>
                </a:solidFill>
              </a:rPr>
              <a:t>=:</a:t>
            </a:r>
            <a:r>
              <a:rPr lang="en-IN" sz="2400" b="1" dirty="0" err="1" smtClean="0">
                <a:solidFill>
                  <a:srgbClr val="002060"/>
                </a:solidFill>
              </a:rPr>
              <a:t>new.dept_name</a:t>
            </a:r>
            <a:r>
              <a:rPr lang="en-IN" sz="2400" b="1" dirty="0" smtClean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Now</a:t>
            </a:r>
            <a:r>
              <a:rPr lang="en-IN" sz="2400" dirty="0" smtClean="0"/>
              <a:t> if we </a:t>
            </a:r>
            <a:r>
              <a:rPr lang="en-IN" sz="2400" b="1" dirty="0" smtClean="0">
                <a:solidFill>
                  <a:schemeClr val="accent1"/>
                </a:solidFill>
              </a:rPr>
              <a:t>update the view </a:t>
            </a:r>
            <a:r>
              <a:rPr lang="en-IN" sz="2400" dirty="0" smtClean="0"/>
              <a:t>after </a:t>
            </a:r>
            <a:r>
              <a:rPr lang="en-IN" sz="2400" b="1" dirty="0" smtClean="0">
                <a:solidFill>
                  <a:srgbClr val="7030A0"/>
                </a:solidFill>
              </a:rPr>
              <a:t>instead-of trigger </a:t>
            </a:r>
            <a:r>
              <a:rPr lang="en-IN" sz="2400" dirty="0" smtClean="0"/>
              <a:t>then </a:t>
            </a:r>
            <a:r>
              <a:rPr lang="en-IN" sz="2400" b="1" dirty="0" smtClean="0">
                <a:solidFill>
                  <a:srgbClr val="00B050"/>
                </a:solidFill>
              </a:rPr>
              <a:t>error will not come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7030A0"/>
                </a:solidFill>
              </a:rPr>
              <a:t>"instead of trigger" </a:t>
            </a:r>
            <a:r>
              <a:rPr lang="en-IN" sz="2400" dirty="0" smtClean="0"/>
              <a:t>will </a:t>
            </a:r>
            <a:r>
              <a:rPr lang="en-IN" sz="2400" b="1" dirty="0" smtClean="0">
                <a:solidFill>
                  <a:srgbClr val="C00000"/>
                </a:solidFill>
              </a:rPr>
              <a:t>handle the update operation</a:t>
            </a:r>
            <a:r>
              <a:rPr lang="en-IN" sz="2400" dirty="0" smtClean="0"/>
              <a:t> of 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complex view.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And</a:t>
            </a:r>
            <a:r>
              <a:rPr lang="en-IN" sz="2400" dirty="0" smtClean="0"/>
              <a:t> when the </a:t>
            </a:r>
            <a:r>
              <a:rPr lang="en-IN" sz="2400" b="1" dirty="0" smtClean="0">
                <a:solidFill>
                  <a:srgbClr val="7030A0"/>
                </a:solidFill>
              </a:rPr>
              <a:t>code has executed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location</a:t>
            </a:r>
            <a:r>
              <a:rPr lang="en-IN" sz="2400" dirty="0" smtClean="0"/>
              <a:t> of employee ‘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ALLEN’</a:t>
            </a:r>
            <a:r>
              <a:rPr lang="en-IN" sz="2400" dirty="0" smtClean="0"/>
              <a:t> will be </a:t>
            </a:r>
            <a:r>
              <a:rPr lang="en-IN" sz="2400" b="1" dirty="0" smtClean="0">
                <a:solidFill>
                  <a:srgbClr val="0070C0"/>
                </a:solidFill>
              </a:rPr>
              <a:t>updated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‘FRANCE’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Disabling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Sometimes</a:t>
            </a:r>
            <a:r>
              <a:rPr lang="en-IN" sz="2400" dirty="0" smtClean="0"/>
              <a:t>, we </a:t>
            </a:r>
            <a:r>
              <a:rPr lang="en-IN" sz="2400" b="1" dirty="0" smtClean="0">
                <a:solidFill>
                  <a:schemeClr val="accent1"/>
                </a:solidFill>
              </a:rPr>
              <a:t>may want </a:t>
            </a:r>
            <a:r>
              <a:rPr lang="en-IN" sz="2400" dirty="0" smtClean="0"/>
              <a:t>to d</a:t>
            </a:r>
            <a:r>
              <a:rPr lang="en-IN" sz="2400" b="1" dirty="0" smtClean="0">
                <a:solidFill>
                  <a:srgbClr val="002060"/>
                </a:solidFill>
              </a:rPr>
              <a:t>isable</a:t>
            </a:r>
            <a:r>
              <a:rPr lang="en-IN" sz="2400" dirty="0" smtClean="0"/>
              <a:t> a </a:t>
            </a:r>
            <a:r>
              <a:rPr lang="en-IN" sz="2400" b="1" dirty="0" smtClean="0">
                <a:solidFill>
                  <a:srgbClr val="7030A0"/>
                </a:solidFill>
              </a:rPr>
              <a:t>trigger</a:t>
            </a:r>
            <a:r>
              <a:rPr lang="en-IN" sz="2400" dirty="0" smtClean="0"/>
              <a:t> for </a:t>
            </a:r>
            <a:r>
              <a:rPr lang="en-IN" sz="2400" b="1" dirty="0" smtClean="0">
                <a:solidFill>
                  <a:srgbClr val="00B050"/>
                </a:solidFill>
              </a:rPr>
              <a:t>testing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troubleshooting </a:t>
            </a:r>
            <a:r>
              <a:rPr lang="en-IN" sz="2400" dirty="0" smtClean="0"/>
              <a:t>purposes.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disable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trigger</a:t>
            </a:r>
            <a:r>
              <a:rPr lang="en-IN" sz="2400" dirty="0" smtClean="0"/>
              <a:t>, we use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TRIGGER DISABLE</a:t>
            </a:r>
            <a:r>
              <a:rPr lang="en-IN" sz="2400" dirty="0" smtClean="0"/>
              <a:t> statement: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TRIGGER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DISABLE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Disabling All Triggers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disable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all triggers </a:t>
            </a:r>
            <a:r>
              <a:rPr lang="en-IN" sz="2400" dirty="0" smtClean="0"/>
              <a:t>associated with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, we use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ATLER TABLE ... DISABLE ALL TRIGGERS</a:t>
            </a:r>
            <a:r>
              <a:rPr lang="en-IN" sz="2400" dirty="0" smtClean="0"/>
              <a:t> statement: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rgbClr val="002060"/>
                </a:solidFill>
              </a:rPr>
              <a:t>table_name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DISABLE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Disabling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2060"/>
                </a:solidFill>
              </a:rPr>
              <a:t>enable</a:t>
            </a:r>
            <a:r>
              <a:rPr lang="en-IN" sz="2400" dirty="0" smtClean="0"/>
              <a:t> a </a:t>
            </a:r>
            <a:r>
              <a:rPr lang="en-IN" sz="2400" b="1" dirty="0" smtClean="0">
                <a:solidFill>
                  <a:srgbClr val="7030A0"/>
                </a:solidFill>
              </a:rPr>
              <a:t>trigger</a:t>
            </a:r>
            <a:r>
              <a:rPr lang="en-IN" sz="2400" dirty="0" smtClean="0"/>
              <a:t> we use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command.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TRIGGER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 err="1" smtClean="0"/>
              <a:t>Similalrly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2060"/>
                </a:solidFill>
              </a:rPr>
              <a:t>enable</a:t>
            </a:r>
            <a:r>
              <a:rPr lang="en-IN" sz="2400" dirty="0" smtClean="0"/>
              <a:t> all </a:t>
            </a:r>
            <a:r>
              <a:rPr lang="en-IN" sz="2400" b="1" dirty="0" smtClean="0">
                <a:solidFill>
                  <a:srgbClr val="7030A0"/>
                </a:solidFill>
              </a:rPr>
              <a:t>triggers</a:t>
            </a:r>
            <a:r>
              <a:rPr lang="en-IN" sz="2400" dirty="0" smtClean="0"/>
              <a:t> we use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command.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rgbClr val="002060"/>
                </a:solidFill>
              </a:rPr>
              <a:t>table_name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Dropping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DROP TRIGGER</a:t>
            </a:r>
            <a:r>
              <a:rPr lang="en-IN" sz="2400" dirty="0" smtClean="0"/>
              <a:t> statement </a:t>
            </a:r>
            <a:r>
              <a:rPr lang="en-IN" sz="2400" b="1" dirty="0" smtClean="0">
                <a:solidFill>
                  <a:srgbClr val="0070C0"/>
                </a:solidFill>
              </a:rPr>
              <a:t>allows us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remove a trigger</a:t>
            </a:r>
            <a:r>
              <a:rPr lang="en-IN" sz="2400" dirty="0" smtClean="0"/>
              <a:t>` from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Here is the </a:t>
            </a:r>
            <a:r>
              <a:rPr lang="en-IN" sz="2400" b="1" dirty="0" smtClean="0">
                <a:solidFill>
                  <a:srgbClr val="0070C0"/>
                </a:solidFill>
              </a:rPr>
              <a:t>basic syntax </a:t>
            </a:r>
            <a:r>
              <a:rPr lang="en-IN" sz="2400" dirty="0" smtClean="0"/>
              <a:t>of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TRIGGER</a:t>
            </a:r>
            <a:r>
              <a:rPr lang="en-IN" sz="2400" dirty="0" smtClean="0"/>
              <a:t> statement:</a:t>
            </a:r>
          </a:p>
          <a:p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  </a:t>
            </a:r>
            <a:r>
              <a:rPr lang="en-IN" sz="24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2400" b="1" dirty="0" smtClean="0">
                <a:solidFill>
                  <a:srgbClr val="002060"/>
                </a:solidFill>
              </a:rPr>
              <a:t>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Statement Level Trigger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Creating A Statement Level Trigger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Instead Of Trigger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Removing/ Disabling/Enabling A Trigger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Statement Level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fired</a:t>
            </a:r>
            <a:r>
              <a:rPr lang="en-IN" sz="2400" dirty="0" smtClean="0"/>
              <a:t> whenever a </a:t>
            </a:r>
            <a:r>
              <a:rPr lang="en-IN" sz="2400" b="1" dirty="0" smtClean="0">
                <a:solidFill>
                  <a:srgbClr val="7030A0"/>
                </a:solidFill>
              </a:rPr>
              <a:t>triggering event </a:t>
            </a:r>
            <a:r>
              <a:rPr lang="en-IN" sz="2400" dirty="0" smtClean="0"/>
              <a:t>occurs on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regardless of how many rows are affected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 other words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b="1" dirty="0" smtClean="0">
                <a:solidFill>
                  <a:srgbClr val="7030A0"/>
                </a:solidFill>
              </a:rPr>
              <a:t>executes once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C00000"/>
                </a:solidFill>
              </a:rPr>
              <a:t>each transaction.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For example</a:t>
            </a:r>
            <a:r>
              <a:rPr lang="en-IN" sz="2400" dirty="0" smtClean="0"/>
              <a:t>, if we </a:t>
            </a:r>
            <a:r>
              <a:rPr lang="en-IN" sz="2400" b="1" dirty="0" smtClean="0">
                <a:solidFill>
                  <a:srgbClr val="7030A0"/>
                </a:solidFill>
              </a:rPr>
              <a:t>update 1000 rows in a table</a:t>
            </a:r>
            <a:r>
              <a:rPr lang="en-IN" sz="2400" dirty="0" smtClean="0"/>
              <a:t>, then 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dirty="0" smtClean="0"/>
              <a:t>on that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would </a:t>
            </a:r>
            <a:r>
              <a:rPr lang="en-IN" sz="2400" b="1" dirty="0" smtClean="0">
                <a:solidFill>
                  <a:srgbClr val="00B050"/>
                </a:solidFill>
              </a:rPr>
              <a:t>only be executed once.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Statement Level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Due to its features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not often used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002060"/>
                </a:solidFill>
              </a:rPr>
              <a:t>data-related activities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00B050"/>
                </a:solidFill>
              </a:rPr>
              <a:t>auditing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1"/>
                </a:solidFill>
              </a:rPr>
              <a:t>changes of the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associated table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b="1" dirty="0" smtClean="0">
              <a:solidFill>
                <a:schemeClr val="accent1"/>
              </a:solidFill>
            </a:endParaRPr>
          </a:p>
          <a:p>
            <a:endParaRPr lang="en-IN" sz="2400" b="1" dirty="0" smtClean="0">
              <a:solidFill>
                <a:schemeClr val="accent1"/>
              </a:solidFill>
            </a:endParaRPr>
          </a:p>
          <a:p>
            <a:r>
              <a:rPr lang="en-IN" sz="2400" b="1" dirty="0" smtClean="0">
                <a:solidFill>
                  <a:schemeClr val="accent1"/>
                </a:solidFill>
              </a:rPr>
              <a:t>It’s typically used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enforce extra security measures</a:t>
            </a:r>
            <a:r>
              <a:rPr lang="en-IN" sz="2400" dirty="0" smtClean="0"/>
              <a:t> on the </a:t>
            </a:r>
            <a:r>
              <a:rPr lang="en-IN" sz="2400" b="1" dirty="0" smtClean="0">
                <a:solidFill>
                  <a:srgbClr val="7030A0"/>
                </a:solidFill>
              </a:rPr>
              <a:t>kind of transaction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may be performed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rgbClr val="C00000"/>
                </a:solidFill>
              </a:rPr>
              <a:t>table.</a:t>
            </a: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How To Create A</a:t>
            </a:r>
            <a:br>
              <a:rPr lang="en-US" sz="3200" b="1" dirty="0" smtClean="0"/>
            </a:br>
            <a:r>
              <a:rPr lang="en-US" sz="3200" b="1" dirty="0" smtClean="0"/>
              <a:t>Statement Level Trigger 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By default</a:t>
            </a:r>
            <a:r>
              <a:rPr lang="en-IN" sz="2400" dirty="0" smtClean="0"/>
              <a:t>, the statement </a:t>
            </a:r>
            <a:r>
              <a:rPr lang="en-IN" sz="2400" b="1" dirty="0" smtClean="0">
                <a:solidFill>
                  <a:schemeClr val="accent1"/>
                </a:solidFill>
              </a:rPr>
              <a:t>CREATE TRIGGER</a:t>
            </a:r>
            <a:r>
              <a:rPr lang="en-IN" sz="2400" dirty="0" smtClean="0"/>
              <a:t> creates a </a:t>
            </a:r>
            <a:r>
              <a:rPr lang="en-IN" sz="2400" b="1" dirty="0" smtClean="0">
                <a:solidFill>
                  <a:srgbClr val="0070C0"/>
                </a:solidFill>
              </a:rPr>
              <a:t>statement-level trigger </a:t>
            </a:r>
            <a:r>
              <a:rPr lang="en-IN" sz="2400" dirty="0" smtClean="0"/>
              <a:t>when 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omit</a:t>
            </a:r>
            <a:r>
              <a:rPr lang="en-IN" sz="2400" dirty="0" smtClean="0"/>
              <a:t> the </a:t>
            </a:r>
            <a:r>
              <a:rPr lang="en-IN" sz="2400" b="1" dirty="0" smtClean="0">
                <a:solidFill>
                  <a:srgbClr val="7030A0"/>
                </a:solidFill>
              </a:rPr>
              <a:t>FOR EACH ROW</a:t>
            </a:r>
            <a:r>
              <a:rPr lang="en-IN" sz="2400" dirty="0" smtClean="0"/>
              <a:t> clause.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  <a:endParaRPr lang="en-IN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700" b="1" dirty="0" smtClean="0">
                <a:solidFill>
                  <a:schemeClr val="accent6">
                    <a:lumMod val="75000"/>
                  </a:schemeClr>
                </a:solidFill>
              </a:rPr>
              <a:t>CREATE OR REPLACE TRIGGER </a:t>
            </a:r>
            <a:r>
              <a:rPr lang="en-IN" sz="1700" b="1" dirty="0" err="1" smtClean="0">
                <a:solidFill>
                  <a:srgbClr val="002060"/>
                </a:solidFill>
              </a:rPr>
              <a:t>trigger_name</a:t>
            </a:r>
            <a:r>
              <a:rPr lang="en-IN" sz="17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70C0"/>
                </a:solidFill>
              </a:rPr>
              <a:t>BEFORE</a:t>
            </a:r>
            <a:r>
              <a:rPr lang="en-IN" sz="1700" dirty="0" smtClean="0"/>
              <a:t> | </a:t>
            </a:r>
            <a:r>
              <a:rPr lang="en-IN" sz="1700" b="1" dirty="0" smtClean="0">
                <a:solidFill>
                  <a:srgbClr val="0070C0"/>
                </a:solidFill>
              </a:rPr>
              <a:t>AFTER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INSERT</a:t>
            </a:r>
            <a:r>
              <a:rPr lang="en-IN" sz="1700" dirty="0" smtClean="0"/>
              <a:t>  | </a:t>
            </a:r>
            <a:r>
              <a:rPr lang="en-IN" sz="1700" b="1" dirty="0" smtClean="0">
                <a:solidFill>
                  <a:srgbClr val="C00000"/>
                </a:solidFill>
              </a:rPr>
              <a:t>UPDATE</a:t>
            </a:r>
            <a:r>
              <a:rPr lang="en-IN" sz="1700" dirty="0" smtClean="0"/>
              <a:t>  | </a:t>
            </a:r>
            <a:r>
              <a:rPr lang="en-IN" sz="1700" b="1" dirty="0" smtClean="0">
                <a:solidFill>
                  <a:srgbClr val="C00000"/>
                </a:solidFill>
              </a:rPr>
              <a:t>DELETE</a:t>
            </a:r>
          </a:p>
          <a:p>
            <a:pPr>
              <a:buNone/>
            </a:pPr>
            <a:r>
              <a:rPr lang="en-IN" sz="1700" dirty="0" smtClean="0"/>
              <a:t> </a:t>
            </a:r>
            <a:r>
              <a:rPr lang="en-IN" sz="1700" b="1" dirty="0" smtClean="0">
                <a:solidFill>
                  <a:srgbClr val="7030A0"/>
                </a:solidFill>
              </a:rPr>
              <a:t>ON </a:t>
            </a:r>
            <a:r>
              <a:rPr lang="en-IN" sz="1700" b="1" dirty="0" err="1" smtClean="0">
                <a:solidFill>
                  <a:srgbClr val="7030A0"/>
                </a:solidFill>
              </a:rPr>
              <a:t>table_name</a:t>
            </a:r>
            <a:r>
              <a:rPr lang="en-IN" sz="17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B050"/>
                </a:solidFill>
              </a:rPr>
              <a:t>DECLARE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chemeClr val="accent1"/>
                </a:solidFill>
              </a:rPr>
              <a:t>Declaration-statements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70C0"/>
                </a:solidFill>
              </a:rPr>
              <a:t>BEGIN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chemeClr val="accent1"/>
                </a:solidFill>
              </a:rPr>
              <a:t>Executable-statements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EXCEPTION 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b="1" dirty="0" smtClean="0">
                <a:solidFill>
                  <a:schemeClr val="accent1"/>
                </a:solidFill>
              </a:rPr>
              <a:t>Exception-handling-statements</a:t>
            </a:r>
            <a:r>
              <a:rPr lang="en-IN" sz="1700" dirty="0" smtClean="0"/>
              <a:t> 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END;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Assume</a:t>
            </a:r>
            <a:r>
              <a:rPr lang="en-US" sz="2400" dirty="0" smtClean="0"/>
              <a:t> we have a </a:t>
            </a:r>
            <a:r>
              <a:rPr lang="en-US" sz="2400" b="1" dirty="0" smtClean="0">
                <a:solidFill>
                  <a:srgbClr val="C00000"/>
                </a:solidFill>
              </a:rPr>
              <a:t>table</a:t>
            </a:r>
            <a:r>
              <a:rPr lang="en-US" sz="2400" dirty="0" smtClean="0"/>
              <a:t> called </a:t>
            </a:r>
            <a:r>
              <a:rPr lang="en-US" sz="2400" b="1" u="sng" dirty="0" smtClean="0">
                <a:solidFill>
                  <a:srgbClr val="7030A0"/>
                </a:solidFill>
              </a:rPr>
              <a:t>EMP</a:t>
            </a:r>
            <a:r>
              <a:rPr lang="en-US" sz="2400" dirty="0" smtClean="0"/>
              <a:t> with the columns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empno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 called </a:t>
            </a:r>
            <a:r>
              <a:rPr lang="en-IN" sz="2400" b="1" dirty="0" err="1" smtClean="0">
                <a:solidFill>
                  <a:schemeClr val="accent1"/>
                </a:solidFill>
              </a:rPr>
              <a:t>emptr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00B050"/>
                </a:solidFill>
              </a:rPr>
              <a:t>prevents</a:t>
            </a:r>
            <a:r>
              <a:rPr lang="en-IN" sz="2400" dirty="0" smtClean="0"/>
              <a:t> users from 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inserting </a:t>
            </a:r>
            <a:r>
              <a:rPr lang="en-IN" sz="2400" dirty="0" smtClean="0"/>
              <a:t>any record in </a:t>
            </a:r>
            <a:r>
              <a:rPr lang="en-IN" sz="2400" b="1" dirty="0" smtClean="0">
                <a:solidFill>
                  <a:srgbClr val="C00000"/>
                </a:solidFill>
              </a:rPr>
              <a:t>EMP table </a:t>
            </a:r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002060"/>
                </a:solidFill>
              </a:rPr>
              <a:t>current day </a:t>
            </a:r>
            <a:r>
              <a:rPr lang="en-IN" sz="2400" dirty="0" smtClean="0"/>
              <a:t>is from </a:t>
            </a:r>
            <a:r>
              <a:rPr lang="en-IN" sz="2400" b="1" dirty="0" smtClean="0">
                <a:solidFill>
                  <a:srgbClr val="00B050"/>
                </a:solidFill>
              </a:rPr>
              <a:t>28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31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t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Instead Of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 </a:t>
            </a:r>
            <a:r>
              <a:rPr lang="en-IN" sz="2400" b="1" dirty="0" smtClean="0">
                <a:solidFill>
                  <a:srgbClr val="0070C0"/>
                </a:solidFill>
              </a:rPr>
              <a:t>INSTEAD OF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trigger</a:t>
            </a:r>
            <a:r>
              <a:rPr lang="en-IN" sz="2400" dirty="0" smtClean="0"/>
              <a:t> is a 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 that </a:t>
            </a:r>
            <a:r>
              <a:rPr lang="en-IN" sz="2400" b="1" dirty="0" smtClean="0">
                <a:solidFill>
                  <a:srgbClr val="7030A0"/>
                </a:solidFill>
              </a:rPr>
              <a:t>allows us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B050"/>
                </a:solidFill>
              </a:rPr>
              <a:t>update data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chemeClr val="accent1"/>
                </a:solidFill>
              </a:rPr>
              <a:t>tables via their view</a:t>
            </a:r>
            <a:r>
              <a:rPr lang="en-IN" sz="2400" dirty="0" smtClean="0"/>
              <a:t> which </a:t>
            </a:r>
            <a:r>
              <a:rPr lang="en-IN" sz="2400" b="1" dirty="0" smtClean="0">
                <a:solidFill>
                  <a:srgbClr val="002060"/>
                </a:solidFill>
              </a:rPr>
              <a:t>cannot be modified directly </a:t>
            </a:r>
            <a:r>
              <a:rPr lang="en-IN" sz="2400" dirty="0" smtClean="0"/>
              <a:t>through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DML statements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issue a DML statement </a:t>
            </a:r>
            <a:r>
              <a:rPr lang="en-IN" sz="2400" dirty="0" smtClean="0"/>
              <a:t>such as </a:t>
            </a:r>
            <a:r>
              <a:rPr lang="en-IN" sz="2400" b="1" dirty="0" smtClean="0">
                <a:solidFill>
                  <a:srgbClr val="0070C0"/>
                </a:solidFill>
              </a:rPr>
              <a:t>INSERT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UPDATE</a:t>
            </a:r>
            <a:r>
              <a:rPr lang="en-IN" sz="2400" dirty="0" smtClean="0"/>
              <a:t>, or </a:t>
            </a:r>
            <a:r>
              <a:rPr lang="en-IN" sz="2400" b="1" dirty="0" smtClean="0">
                <a:solidFill>
                  <a:srgbClr val="0070C0"/>
                </a:solidFill>
              </a:rPr>
              <a:t>DELETE</a:t>
            </a:r>
            <a:r>
              <a:rPr lang="en-IN" sz="2400" dirty="0" smtClean="0"/>
              <a:t> to a </a:t>
            </a:r>
            <a:r>
              <a:rPr lang="en-IN" sz="2400" b="1" dirty="0" smtClean="0">
                <a:solidFill>
                  <a:srgbClr val="C00000"/>
                </a:solidFill>
              </a:rPr>
              <a:t>non-updatable view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will </a:t>
            </a:r>
            <a:r>
              <a:rPr lang="en-IN" sz="2400" b="1" dirty="0" smtClean="0">
                <a:solidFill>
                  <a:srgbClr val="7030A0"/>
                </a:solidFill>
              </a:rPr>
              <a:t>issue an error.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Instead Of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If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IN" sz="2400" dirty="0" smtClean="0"/>
              <a:t> has an </a:t>
            </a:r>
            <a:r>
              <a:rPr lang="en-IN" sz="2400" b="1" dirty="0" smtClean="0">
                <a:solidFill>
                  <a:srgbClr val="7030A0"/>
                </a:solidFill>
              </a:rPr>
              <a:t>INSTEAD OF trigger</a:t>
            </a:r>
            <a:r>
              <a:rPr lang="en-IN" sz="2400" dirty="0" smtClean="0"/>
              <a:t>, it will </a:t>
            </a:r>
            <a:r>
              <a:rPr lang="en-IN" sz="2400" b="1" dirty="0" smtClean="0">
                <a:solidFill>
                  <a:srgbClr val="00B050"/>
                </a:solidFill>
              </a:rPr>
              <a:t>automatically skip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DML statement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execute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DML statements </a:t>
            </a:r>
            <a:r>
              <a:rPr lang="en-IN" sz="2400" b="1" dirty="0" smtClean="0">
                <a:solidFill>
                  <a:srgbClr val="C00000"/>
                </a:solidFill>
              </a:rPr>
              <a:t>defined in trigger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Note </a:t>
            </a:r>
            <a:r>
              <a:rPr lang="en-IN" sz="2400" dirty="0" smtClean="0"/>
              <a:t>that an </a:t>
            </a:r>
            <a:r>
              <a:rPr lang="en-IN" sz="2400" b="1" dirty="0" smtClean="0">
                <a:solidFill>
                  <a:srgbClr val="7030A0"/>
                </a:solidFill>
              </a:rPr>
              <a:t>INSTEAD OF trigger </a:t>
            </a:r>
            <a:r>
              <a:rPr lang="en-IN" sz="2400" dirty="0" smtClean="0"/>
              <a:t>is fired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for each row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B050"/>
                </a:solidFill>
              </a:rPr>
              <a:t>view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C00000"/>
                </a:solidFill>
              </a:rPr>
              <a:t>gets modified.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0070C0"/>
                </a:solidFill>
              </a:rPr>
              <a:t>create</a:t>
            </a:r>
            <a:r>
              <a:rPr lang="en-IN" sz="2400" dirty="0" smtClean="0"/>
              <a:t> an </a:t>
            </a:r>
            <a:r>
              <a:rPr lang="en-IN" sz="2400" b="1" dirty="0" smtClean="0">
                <a:solidFill>
                  <a:srgbClr val="7030A0"/>
                </a:solidFill>
              </a:rPr>
              <a:t>INSTEAD OF trigger </a:t>
            </a:r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C00000"/>
                </a:solidFill>
              </a:rPr>
              <a:t>view only 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not for a table.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10797</TotalTime>
  <Words>368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 Statement Level Trigger</vt:lpstr>
      <vt:lpstr> Statement Level Trigger</vt:lpstr>
      <vt:lpstr> How To Create A Statement Level Trigger  ?</vt:lpstr>
      <vt:lpstr> Exercise</vt:lpstr>
      <vt:lpstr> Solution</vt:lpstr>
      <vt:lpstr> Instead Of Trigger</vt:lpstr>
      <vt:lpstr> Instead Of Trigger</vt:lpstr>
      <vt:lpstr> Syntax</vt:lpstr>
      <vt:lpstr> Example</vt:lpstr>
      <vt:lpstr> Example</vt:lpstr>
      <vt:lpstr> Example</vt:lpstr>
      <vt:lpstr> Example</vt:lpstr>
      <vt:lpstr> Disabling The Trigger</vt:lpstr>
      <vt:lpstr> Disabling All Triggers</vt:lpstr>
      <vt:lpstr> Disabling The Trigger</vt:lpstr>
      <vt:lpstr> Dropping The Trigger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938</cp:revision>
  <dcterms:created xsi:type="dcterms:W3CDTF">2015-12-21T13:46:48Z</dcterms:created>
  <dcterms:modified xsi:type="dcterms:W3CDTF">2021-04-16T10:30:41Z</dcterms:modified>
</cp:coreProperties>
</file>