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179" r:id="rId4"/>
    <p:sldId id="1198" r:id="rId5"/>
    <p:sldId id="1206" r:id="rId6"/>
    <p:sldId id="1200" r:id="rId7"/>
    <p:sldId id="1207" r:id="rId8"/>
    <p:sldId id="1199" r:id="rId9"/>
    <p:sldId id="1208" r:id="rId10"/>
    <p:sldId id="1209" r:id="rId11"/>
    <p:sldId id="1210" r:id="rId12"/>
    <p:sldId id="1181" r:id="rId13"/>
    <p:sldId id="1180" r:id="rId14"/>
    <p:sldId id="1211" r:id="rId15"/>
    <p:sldId id="1212" r:id="rId16"/>
    <p:sldId id="1213" r:id="rId17"/>
    <p:sldId id="1201" r:id="rId18"/>
    <p:sldId id="1214" r:id="rId19"/>
    <p:sldId id="1215" r:id="rId20"/>
    <p:sldId id="1216" r:id="rId21"/>
    <p:sldId id="1217" r:id="rId22"/>
    <p:sldId id="12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58848E0-393E-4F8C-B68B-79416B9F1817}"/>
    <pc:docChg chg="modSld">
      <pc:chgData name="Sharma Computer Academy" userId="08476b32c11f4418" providerId="LiveId" clId="{F58848E0-393E-4F8C-B68B-79416B9F1817}" dt="2021-04-19T08:35:49.974" v="25" actId="20577"/>
      <pc:docMkLst>
        <pc:docMk/>
      </pc:docMkLst>
      <pc:sldChg chg="modSp">
        <pc:chgData name="Sharma Computer Academy" userId="08476b32c11f4418" providerId="LiveId" clId="{F58848E0-393E-4F8C-B68B-79416B9F1817}" dt="2021-04-19T08:33:36.415" v="7" actId="20577"/>
        <pc:sldMkLst>
          <pc:docMk/>
          <pc:sldMk cId="0" sldId="1207"/>
        </pc:sldMkLst>
        <pc:spChg chg="mod">
          <ac:chgData name="Sharma Computer Academy" userId="08476b32c11f4418" providerId="LiveId" clId="{F58848E0-393E-4F8C-B68B-79416B9F1817}" dt="2021-04-19T08:33:36.415" v="7" actId="20577"/>
          <ac:spMkLst>
            <pc:docMk/>
            <pc:sldMk cId="0" sldId="120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58848E0-393E-4F8C-B68B-79416B9F1817}" dt="2021-04-19T08:35:49.974" v="25" actId="20577"/>
        <pc:sldMkLst>
          <pc:docMk/>
          <pc:sldMk cId="0" sldId="1208"/>
        </pc:sldMkLst>
        <pc:spChg chg="mod">
          <ac:chgData name="Sharma Computer Academy" userId="08476b32c11f4418" providerId="LiveId" clId="{F58848E0-393E-4F8C-B68B-79416B9F1817}" dt="2021-04-19T08:35:49.974" v="25" actId="20577"/>
          <ac:spMkLst>
            <pc:docMk/>
            <pc:sldMk cId="0" sldId="12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50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/>
              <a:t>Accessing An </a:t>
            </a:r>
            <a:br>
              <a:rPr lang="en-US" sz="3200" b="1" dirty="0"/>
            </a:br>
            <a:r>
              <a:rPr lang="en-US" sz="3200" b="1" dirty="0"/>
              <a:t>Associative Array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access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array element</a:t>
            </a:r>
            <a:r>
              <a:rPr lang="en-IN" sz="2400" dirty="0"/>
              <a:t>, we use this </a:t>
            </a:r>
            <a:r>
              <a:rPr lang="en-IN" sz="2400" b="1" dirty="0">
                <a:solidFill>
                  <a:srgbClr val="7030A0"/>
                </a:solidFill>
              </a:rPr>
              <a:t>syntax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 err="1">
                <a:solidFill>
                  <a:srgbClr val="002060"/>
                </a:solidFill>
              </a:rPr>
              <a:t>array_name</a:t>
            </a:r>
            <a:r>
              <a:rPr lang="en-IN" sz="2400" b="1" dirty="0">
                <a:solidFill>
                  <a:srgbClr val="002060"/>
                </a:solidFill>
              </a:rPr>
              <a:t>(index)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Note that </a:t>
            </a:r>
            <a:r>
              <a:rPr lang="en-IN" sz="2400" b="1" dirty="0">
                <a:solidFill>
                  <a:srgbClr val="0070C0"/>
                </a:solidFill>
              </a:rPr>
              <a:t>index</a:t>
            </a:r>
            <a:r>
              <a:rPr lang="en-IN" sz="2400" dirty="0"/>
              <a:t> can be a </a:t>
            </a:r>
            <a:r>
              <a:rPr lang="en-IN" sz="2400" b="1" dirty="0">
                <a:solidFill>
                  <a:schemeClr val="accent1"/>
                </a:solidFill>
              </a:rPr>
              <a:t>number</a:t>
            </a:r>
            <a:r>
              <a:rPr lang="en-IN" sz="2400" dirty="0"/>
              <a:t> or a </a:t>
            </a:r>
            <a:r>
              <a:rPr lang="en-IN" sz="2400" b="1" dirty="0">
                <a:solidFill>
                  <a:srgbClr val="002060"/>
                </a:solidFill>
              </a:rPr>
              <a:t>character string.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we </a:t>
            </a:r>
            <a:r>
              <a:rPr lang="en-US" sz="2400" b="1" dirty="0">
                <a:solidFill>
                  <a:srgbClr val="C00000"/>
                </a:solidFill>
              </a:rPr>
              <a:t>give an index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7030A0"/>
                </a:solidFill>
              </a:rPr>
              <a:t>not present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array </a:t>
            </a:r>
            <a:r>
              <a:rPr lang="en-US" sz="2400" dirty="0"/>
              <a:t>then </a:t>
            </a:r>
            <a:r>
              <a:rPr lang="en-US" sz="2400" b="1" dirty="0">
                <a:solidFill>
                  <a:srgbClr val="002060"/>
                </a:solidFill>
              </a:rPr>
              <a:t>NO_DATA_FOUND</a:t>
            </a:r>
            <a:r>
              <a:rPr lang="en-US" sz="2400" dirty="0"/>
              <a:t> exception will be </a:t>
            </a:r>
            <a:r>
              <a:rPr lang="en-US" sz="2400" b="1" dirty="0">
                <a:solidFill>
                  <a:schemeClr val="accent1"/>
                </a:solidFill>
              </a:rPr>
              <a:t>thrown</a:t>
            </a:r>
            <a:endParaRPr lang="en-IN" sz="2400" b="1" dirty="0">
              <a:solidFill>
                <a:schemeClr val="accent1"/>
              </a:solidFill>
            </a:endParaRPr>
          </a:p>
          <a:p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/>
              <a:t>Assigning Value To </a:t>
            </a:r>
            <a:br>
              <a:rPr lang="en-US" sz="3200" b="1" dirty="0"/>
            </a:br>
            <a:r>
              <a:rPr lang="en-US" sz="3200" b="1" dirty="0"/>
              <a:t>Associative Array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assign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value</a:t>
            </a:r>
            <a:r>
              <a:rPr lang="en-IN" sz="2400" dirty="0"/>
              <a:t> to an </a:t>
            </a:r>
            <a:r>
              <a:rPr lang="en-IN" sz="2400" b="1" dirty="0">
                <a:solidFill>
                  <a:srgbClr val="7030A0"/>
                </a:solidFill>
              </a:rPr>
              <a:t>associative array element</a:t>
            </a:r>
            <a:r>
              <a:rPr lang="en-IN" sz="2400" dirty="0"/>
              <a:t>, we use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assignment operation </a:t>
            </a:r>
            <a:r>
              <a:rPr lang="en-IN" sz="2400" b="1" dirty="0">
                <a:solidFill>
                  <a:srgbClr val="002060"/>
                </a:solidFill>
              </a:rPr>
              <a:t>(:=):</a:t>
            </a:r>
          </a:p>
          <a:p>
            <a:pPr>
              <a:buNone/>
            </a:pPr>
            <a:endParaRPr lang="en-IN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err="1">
                <a:solidFill>
                  <a:srgbClr val="002060"/>
                </a:solidFill>
              </a:rPr>
              <a:t>array_name</a:t>
            </a:r>
            <a:r>
              <a:rPr lang="en-IN" sz="2400" b="1" dirty="0">
                <a:solidFill>
                  <a:srgbClr val="002060"/>
                </a:solidFill>
              </a:rPr>
              <a:t>(index) := value;</a:t>
            </a:r>
          </a:p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t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WAP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fetch names of all the books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ALLBOOKS </a:t>
            </a:r>
            <a:r>
              <a:rPr lang="en-IN" sz="2400" dirty="0"/>
              <a:t>table , </a:t>
            </a:r>
            <a:r>
              <a:rPr lang="en-IN" sz="2400" b="1" dirty="0">
                <a:solidFill>
                  <a:srgbClr val="7030A0"/>
                </a:solidFill>
              </a:rPr>
              <a:t>store them </a:t>
            </a:r>
            <a:r>
              <a:rPr lang="en-IN" sz="2400" dirty="0"/>
              <a:t>in an </a:t>
            </a:r>
            <a:r>
              <a:rPr lang="en-IN" sz="2400" b="1" dirty="0">
                <a:solidFill>
                  <a:srgbClr val="00B050"/>
                </a:solidFill>
              </a:rPr>
              <a:t>associative array </a:t>
            </a:r>
            <a:r>
              <a:rPr lang="en-IN" sz="2400" dirty="0"/>
              <a:t>and then </a:t>
            </a:r>
            <a:r>
              <a:rPr lang="en-IN" sz="2400" b="1" dirty="0">
                <a:solidFill>
                  <a:srgbClr val="002060"/>
                </a:solidFill>
              </a:rPr>
              <a:t>print them</a:t>
            </a:r>
            <a:r>
              <a:rPr lang="en-IN" sz="2400" dirty="0"/>
              <a:t>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asso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/>
              <a:t>Using Varchar2 Index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As mentioned before </a:t>
            </a:r>
            <a:r>
              <a:rPr lang="en-IN" sz="2400" dirty="0"/>
              <a:t>, an </a:t>
            </a:r>
            <a:r>
              <a:rPr lang="en-IN" sz="2400" b="1" dirty="0">
                <a:solidFill>
                  <a:srgbClr val="C00000"/>
                </a:solidFill>
              </a:rPr>
              <a:t>associative array </a:t>
            </a:r>
            <a:r>
              <a:rPr lang="en-IN" sz="2400" dirty="0"/>
              <a:t>can have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varchar2 index </a:t>
            </a:r>
            <a:r>
              <a:rPr lang="en-IN" sz="2400" dirty="0"/>
              <a:t>also as </a:t>
            </a:r>
            <a:r>
              <a:rPr lang="en-IN" sz="2400" b="1" dirty="0">
                <a:solidFill>
                  <a:srgbClr val="00B050"/>
                </a:solidFill>
              </a:rPr>
              <a:t>shown below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TYPE </a:t>
            </a:r>
            <a:r>
              <a:rPr lang="en-IN" sz="2400" b="1" dirty="0">
                <a:solidFill>
                  <a:srgbClr val="002060"/>
                </a:solidFill>
              </a:rPr>
              <a:t>Names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IS TABLE OF </a:t>
            </a:r>
            <a:r>
              <a:rPr lang="en-IN" sz="2400" b="1" dirty="0">
                <a:solidFill>
                  <a:srgbClr val="002060"/>
                </a:solidFill>
              </a:rPr>
              <a:t>VARCHAR2(20)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INDEX BY </a:t>
            </a:r>
            <a:r>
              <a:rPr lang="en-IN" sz="2400" b="1" dirty="0">
                <a:solidFill>
                  <a:srgbClr val="002060"/>
                </a:solidFill>
              </a:rPr>
              <a:t>VARCHAR2(20)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IN" sz="2400" dirty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Now</a:t>
            </a:r>
            <a:r>
              <a:rPr lang="en-US" sz="2400" dirty="0"/>
              <a:t> each </a:t>
            </a:r>
            <a:r>
              <a:rPr lang="en-US" sz="2400" b="1" dirty="0">
                <a:solidFill>
                  <a:srgbClr val="C00000"/>
                </a:solidFill>
              </a:rPr>
              <a:t>index</a:t>
            </a:r>
            <a:r>
              <a:rPr lang="en-US" sz="2400" dirty="0"/>
              <a:t> of this </a:t>
            </a:r>
            <a:r>
              <a:rPr lang="en-US" sz="2400" b="1" dirty="0">
                <a:solidFill>
                  <a:srgbClr val="002060"/>
                </a:solidFill>
              </a:rPr>
              <a:t>array itself </a:t>
            </a:r>
            <a:r>
              <a:rPr lang="en-US" sz="2400" dirty="0"/>
              <a:t>will be a </a:t>
            </a:r>
            <a:r>
              <a:rPr lang="en-US" sz="2400" b="1" dirty="0">
                <a:solidFill>
                  <a:srgbClr val="7030A0"/>
                </a:solidFill>
              </a:rPr>
              <a:t>string</a:t>
            </a:r>
            <a:r>
              <a:rPr lang="en-US" sz="2400" dirty="0"/>
              <a:t> acting as the </a:t>
            </a:r>
            <a:r>
              <a:rPr lang="en-US" sz="2400" b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for its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  <a:p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asso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Associative Array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Associative arrays </a:t>
            </a:r>
            <a:r>
              <a:rPr lang="en-IN" sz="2400" dirty="0"/>
              <a:t>have a </a:t>
            </a:r>
            <a:r>
              <a:rPr lang="en-IN" sz="2400" b="1" dirty="0">
                <a:solidFill>
                  <a:srgbClr val="C00000"/>
                </a:solidFill>
              </a:rPr>
              <a:t>number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useful methods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chemeClr val="accent1"/>
                </a:solidFill>
              </a:rPr>
              <a:t>accessing array element </a:t>
            </a:r>
            <a:r>
              <a:rPr lang="en-IN" sz="2400" dirty="0"/>
              <a:t>index and </a:t>
            </a:r>
            <a:r>
              <a:rPr lang="en-IN" sz="2400" b="1" dirty="0">
                <a:solidFill>
                  <a:srgbClr val="7030A0"/>
                </a:solidFill>
              </a:rPr>
              <a:t>manipulating elements </a:t>
            </a:r>
            <a:r>
              <a:rPr lang="en-IN" sz="2400" dirty="0"/>
              <a:t>effectively.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Syntax Of Calling The </a:t>
            </a:r>
            <a:r>
              <a:rPr lang="en-US" sz="2400" b="1" u="sng" dirty="0" err="1">
                <a:solidFill>
                  <a:srgbClr val="0070C0"/>
                </a:solidFill>
              </a:rPr>
              <a:t>Methds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associative_array_var</a:t>
            </a:r>
            <a:r>
              <a:rPr lang="en-US" sz="2400" b="1" dirty="0">
                <a:solidFill>
                  <a:srgbClr val="002060"/>
                </a:solidFill>
              </a:rPr>
              <a:t>&gt;.&lt;</a:t>
            </a:r>
            <a:r>
              <a:rPr lang="en-US" sz="2400" b="1" dirty="0" err="1">
                <a:solidFill>
                  <a:srgbClr val="002060"/>
                </a:solidFill>
              </a:rPr>
              <a:t>method_name</a:t>
            </a:r>
            <a:r>
              <a:rPr lang="en-US" sz="2400" b="1" dirty="0">
                <a:solidFill>
                  <a:srgbClr val="002060"/>
                </a:solidFill>
              </a:rPr>
              <a:t>&gt;(&lt;arguments&gt;);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Associative Array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EXISTS</a:t>
            </a:r>
            <a:r>
              <a:rPr lang="en-IN" sz="2400" dirty="0"/>
              <a:t>(n) </a:t>
            </a:r>
            <a:r>
              <a:rPr lang="en-IN" sz="2400" b="1" dirty="0">
                <a:solidFill>
                  <a:srgbClr val="0070C0"/>
                </a:solidFill>
              </a:rPr>
              <a:t>Returns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 if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nth element </a:t>
            </a:r>
            <a:r>
              <a:rPr lang="en-IN" sz="2400" dirty="0"/>
              <a:t>exists in the </a:t>
            </a:r>
            <a:r>
              <a:rPr lang="en-IN" sz="2400" b="1" dirty="0">
                <a:solidFill>
                  <a:srgbClr val="7030A0"/>
                </a:solidFill>
              </a:rPr>
              <a:t>array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COUNT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Returns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number of elements </a:t>
            </a:r>
            <a:r>
              <a:rPr lang="en-IN" sz="2400" dirty="0"/>
              <a:t>that the </a:t>
            </a:r>
            <a:r>
              <a:rPr lang="en-IN" sz="2400" b="1" dirty="0">
                <a:solidFill>
                  <a:srgbClr val="7030A0"/>
                </a:solidFill>
              </a:rPr>
              <a:t>array </a:t>
            </a:r>
            <a:r>
              <a:rPr lang="en-IN" sz="2400" dirty="0"/>
              <a:t>currently </a:t>
            </a:r>
            <a:r>
              <a:rPr lang="en-IN" sz="2400" b="1" dirty="0">
                <a:solidFill>
                  <a:srgbClr val="00B050"/>
                </a:solidFill>
              </a:rPr>
              <a:t>contains</a:t>
            </a:r>
            <a:br>
              <a:rPr lang="en-IN" sz="2400" dirty="0"/>
            </a:br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FIRST</a:t>
            </a:r>
            <a:r>
              <a:rPr lang="en-IN" sz="2400" dirty="0"/>
              <a:t> | </a:t>
            </a:r>
            <a:r>
              <a:rPr lang="en-IN" sz="2400" dirty="0">
                <a:solidFill>
                  <a:srgbClr val="C00000"/>
                </a:solidFill>
              </a:rPr>
              <a:t>LAST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Returns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last</a:t>
            </a:r>
            <a:r>
              <a:rPr lang="en-IN" sz="2400" dirty="0"/>
              <a:t> (smallest and largest) </a:t>
            </a:r>
            <a:r>
              <a:rPr lang="en-IN" sz="2400" b="1" dirty="0">
                <a:solidFill>
                  <a:srgbClr val="7030A0"/>
                </a:solidFill>
              </a:rPr>
              <a:t>index number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00B050"/>
                </a:solidFill>
              </a:rPr>
              <a:t>PL/SQL table</a:t>
            </a:r>
            <a:r>
              <a:rPr lang="en-IN" sz="2400" dirty="0"/>
              <a:t>. Returns </a:t>
            </a:r>
            <a:r>
              <a:rPr lang="en-IN" sz="2400" b="1" dirty="0">
                <a:solidFill>
                  <a:srgbClr val="7030A0"/>
                </a:solidFill>
              </a:rPr>
              <a:t>NULL</a:t>
            </a:r>
            <a:r>
              <a:rPr lang="en-IN" sz="2400" dirty="0"/>
              <a:t> , if it is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empty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2060"/>
                </a:solidFill>
              </a:rPr>
              <a:t>no more elements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present</a:t>
            </a:r>
            <a:b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Associative Array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PRIOR (n)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Returns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index number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7030A0"/>
                </a:solidFill>
              </a:rPr>
              <a:t>precedes </a:t>
            </a:r>
            <a:r>
              <a:rPr lang="en-IN" sz="2400" dirty="0"/>
              <a:t>the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given index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2060"/>
                </a:solidFill>
              </a:rPr>
              <a:t>array</a:t>
            </a:r>
            <a:br>
              <a:rPr lang="en-IN" sz="2400" dirty="0"/>
            </a:br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NEXT (n)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Returns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index number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7030A0"/>
                </a:solidFill>
              </a:rPr>
              <a:t>succeeds</a:t>
            </a:r>
            <a:r>
              <a:rPr lang="en-IN" sz="2400" dirty="0"/>
              <a:t> the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given index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2060"/>
                </a:solidFill>
              </a:rPr>
              <a:t>array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DELETE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Removes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all elements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2060"/>
                </a:solidFill>
              </a:rPr>
              <a:t>array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rgbClr val="C00000"/>
                </a:solidFill>
              </a:rPr>
              <a:t>DELETE (n) </a:t>
            </a:r>
            <a:r>
              <a:rPr lang="en-IN" sz="2400" b="1" dirty="0">
                <a:solidFill>
                  <a:srgbClr val="0070C0"/>
                </a:solidFill>
              </a:rPr>
              <a:t>Removes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n elements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2060"/>
                </a:solidFill>
              </a:rPr>
              <a:t>array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rgbClr val="C00000"/>
                </a:solidFill>
              </a:rPr>
              <a:t>DELETE (</a:t>
            </a:r>
            <a:r>
              <a:rPr lang="en-IN" sz="2400" b="1" dirty="0" err="1">
                <a:solidFill>
                  <a:srgbClr val="C00000"/>
                </a:solidFill>
              </a:rPr>
              <a:t>m,n</a:t>
            </a:r>
            <a:r>
              <a:rPr lang="en-IN" sz="2400" b="1" dirty="0">
                <a:solidFill>
                  <a:srgbClr val="C00000"/>
                </a:solidFill>
              </a:rPr>
              <a:t>)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Removes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all elements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range</a:t>
            </a:r>
            <a:r>
              <a:rPr lang="en-IN" sz="2400" dirty="0"/>
              <a:t> from </a:t>
            </a:r>
            <a:r>
              <a:rPr lang="en-IN" sz="2400" b="1" dirty="0">
                <a:solidFill>
                  <a:srgbClr val="7030A0"/>
                </a:solidFill>
              </a:rPr>
              <a:t>m..n </a:t>
            </a:r>
            <a:r>
              <a:rPr lang="en-IN" sz="2400" dirty="0"/>
              <a:t>from </a:t>
            </a:r>
            <a:r>
              <a:rPr lang="en-IN" sz="2400" b="1" dirty="0">
                <a:solidFill>
                  <a:srgbClr val="002060"/>
                </a:solidFill>
              </a:rPr>
              <a:t>the array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Collections In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Collections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Introduction To Associative Array</a:t>
            </a: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Using Associative Array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Methods Of </a:t>
            </a:r>
            <a:r>
              <a:rPr lang="en-US" sz="2900" b="1">
                <a:solidFill>
                  <a:srgbClr val="7030A0"/>
                </a:solidFill>
                <a:latin typeface="Corbel" pitchFamily="34" charset="0"/>
              </a:rPr>
              <a:t>Associative Arrays</a:t>
            </a: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asso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7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WAP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fetch </a:t>
            </a:r>
            <a:r>
              <a:rPr lang="en-IN" sz="2400" b="1" dirty="0">
                <a:solidFill>
                  <a:srgbClr val="002060"/>
                </a:solidFill>
              </a:rPr>
              <a:t>names </a:t>
            </a:r>
            <a:r>
              <a:rPr lang="en-IN" sz="2400" dirty="0"/>
              <a:t>and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prices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of</a:t>
            </a:r>
            <a:r>
              <a:rPr lang="en-IN" sz="2400" b="1" dirty="0">
                <a:solidFill>
                  <a:srgbClr val="C00000"/>
                </a:solidFill>
              </a:rPr>
              <a:t> all the books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ALLBOOKS </a:t>
            </a:r>
            <a:r>
              <a:rPr lang="en-IN" sz="2400" dirty="0"/>
              <a:t>table , </a:t>
            </a:r>
            <a:r>
              <a:rPr lang="en-IN" sz="2400" b="1" dirty="0">
                <a:solidFill>
                  <a:srgbClr val="7030A0"/>
                </a:solidFill>
              </a:rPr>
              <a:t>store them </a:t>
            </a:r>
            <a:r>
              <a:rPr lang="en-IN" sz="2400" dirty="0"/>
              <a:t>in an </a:t>
            </a:r>
            <a:r>
              <a:rPr lang="en-IN" sz="2400" b="1" dirty="0">
                <a:solidFill>
                  <a:srgbClr val="00B050"/>
                </a:solidFill>
              </a:rPr>
              <a:t>associative array </a:t>
            </a:r>
            <a:r>
              <a:rPr lang="en-IN" sz="2400" dirty="0"/>
              <a:t>and then </a:t>
            </a:r>
            <a:r>
              <a:rPr lang="en-IN" sz="2400" b="1" dirty="0">
                <a:solidFill>
                  <a:srgbClr val="002060"/>
                </a:solidFill>
              </a:rPr>
              <a:t>print them</a:t>
            </a:r>
            <a:r>
              <a:rPr lang="en-IN" sz="2400" dirty="0"/>
              <a:t>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asso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73438"/>
            <a:ext cx="8715436" cy="4911255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Collections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 A </a:t>
            </a:r>
            <a:r>
              <a:rPr lang="en-IN" sz="2400" b="1" dirty="0">
                <a:solidFill>
                  <a:srgbClr val="0070C0"/>
                </a:solidFill>
              </a:rPr>
              <a:t>collection</a:t>
            </a:r>
            <a:r>
              <a:rPr lang="en-IN" sz="2400" dirty="0"/>
              <a:t> is an </a:t>
            </a:r>
            <a:r>
              <a:rPr lang="en-IN" sz="2400" b="1" dirty="0">
                <a:solidFill>
                  <a:srgbClr val="C00000"/>
                </a:solidFill>
              </a:rPr>
              <a:t>ordered group of elements </a:t>
            </a:r>
            <a:r>
              <a:rPr lang="en-IN" sz="2400" dirty="0"/>
              <a:t>having the </a:t>
            </a:r>
            <a:r>
              <a:rPr lang="en-IN" sz="2400" b="1" dirty="0">
                <a:solidFill>
                  <a:srgbClr val="7030A0"/>
                </a:solidFill>
              </a:rPr>
              <a:t>same data type. </a:t>
            </a:r>
          </a:p>
          <a:p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1"/>
                </a:solidFill>
              </a:rPr>
              <a:t>Each element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70C0"/>
                </a:solidFill>
              </a:rPr>
              <a:t>identified</a:t>
            </a:r>
            <a:r>
              <a:rPr lang="en-IN" sz="2400" dirty="0"/>
              <a:t> by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unique subscript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002060"/>
                </a:solidFill>
              </a:rPr>
              <a:t>represents </a:t>
            </a:r>
            <a:r>
              <a:rPr lang="en-IN" sz="2400" dirty="0"/>
              <a:t>its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position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0070C0"/>
                </a:solidFill>
              </a:rPr>
              <a:t>collection.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PL/SQL</a:t>
            </a:r>
            <a:r>
              <a:rPr lang="en-IN" sz="2400" dirty="0"/>
              <a:t> provides </a:t>
            </a:r>
            <a:r>
              <a:rPr lang="en-IN" sz="2400" b="1" dirty="0">
                <a:solidFill>
                  <a:srgbClr val="7030A0"/>
                </a:solidFill>
              </a:rPr>
              <a:t>three collection types </a:t>
            </a:r>
            <a:r>
              <a:rPr lang="en-IN" sz="2400" dirty="0"/>
              <a:t>−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Associative array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Nested table</a:t>
            </a:r>
          </a:p>
          <a:p>
            <a:pPr lvl="1"/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Varray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Associative 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Associative arrays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sets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7030A0"/>
                </a:solidFill>
              </a:rPr>
              <a:t>key-value pairs</a:t>
            </a:r>
            <a:r>
              <a:rPr lang="en-IN" sz="2400" dirty="0"/>
              <a:t>, where </a:t>
            </a:r>
            <a:r>
              <a:rPr lang="en-IN" sz="2400" b="1" dirty="0">
                <a:solidFill>
                  <a:srgbClr val="00B050"/>
                </a:solidFill>
              </a:rPr>
              <a:t>each key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2060"/>
                </a:solidFill>
              </a:rPr>
              <a:t>unique</a:t>
            </a:r>
            <a:r>
              <a:rPr lang="en-IN" sz="2400" dirty="0"/>
              <a:t> and is used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locate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corresponding value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array.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keys</a:t>
            </a:r>
            <a:r>
              <a:rPr lang="en-IN" sz="2400" dirty="0"/>
              <a:t> can be of type </a:t>
            </a:r>
            <a:r>
              <a:rPr lang="en-IN" sz="2400" b="1" dirty="0">
                <a:solidFill>
                  <a:srgbClr val="7030A0"/>
                </a:solidFill>
              </a:rPr>
              <a:t>PLS_INTEGER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BINARY_INTEGER</a:t>
            </a:r>
            <a:r>
              <a:rPr lang="en-IN" sz="2400" dirty="0"/>
              <a:t> or  </a:t>
            </a:r>
            <a:r>
              <a:rPr lang="en-IN" sz="2400" b="1" dirty="0">
                <a:solidFill>
                  <a:srgbClr val="7030A0"/>
                </a:solidFill>
              </a:rPr>
              <a:t>VARCHAR2.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Associative arrays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unbounded</a:t>
            </a:r>
            <a:r>
              <a:rPr lang="en-IN" sz="2400" dirty="0"/>
              <a:t> form of </a:t>
            </a:r>
            <a:r>
              <a:rPr lang="en-IN" sz="2400" b="1" dirty="0">
                <a:solidFill>
                  <a:srgbClr val="00B050"/>
                </a:solidFill>
              </a:rPr>
              <a:t>collection</a:t>
            </a:r>
            <a:r>
              <a:rPr lang="en-IN" sz="2400" b="1" i="1" dirty="0"/>
              <a:t>.</a:t>
            </a:r>
            <a:r>
              <a:rPr lang="en-IN" sz="2400" dirty="0"/>
              <a:t> 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This means </a:t>
            </a:r>
            <a:r>
              <a:rPr lang="en-IN" sz="2400" dirty="0"/>
              <a:t>there is </a:t>
            </a:r>
            <a:r>
              <a:rPr lang="en-IN" sz="2400" b="1" dirty="0">
                <a:solidFill>
                  <a:schemeClr val="accent1"/>
                </a:solidFill>
              </a:rPr>
              <a:t>no upper bound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0070C0"/>
                </a:solidFill>
              </a:rPr>
              <a:t>number of elements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7030A0"/>
                </a:solidFill>
              </a:rPr>
              <a:t>it can hold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Associative 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Assigning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7030A0"/>
                </a:solidFill>
              </a:rPr>
              <a:t>value</a:t>
            </a:r>
            <a:r>
              <a:rPr lang="en-IN" sz="2400" dirty="0"/>
              <a:t> using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key</a:t>
            </a:r>
            <a:r>
              <a:rPr lang="en-IN" sz="2400" dirty="0"/>
              <a:t> for the </a:t>
            </a:r>
            <a:r>
              <a:rPr lang="en-IN" sz="2400" b="1" dirty="0">
                <a:solidFill>
                  <a:srgbClr val="002060"/>
                </a:solidFill>
              </a:rPr>
              <a:t>first time </a:t>
            </a:r>
            <a:r>
              <a:rPr lang="en-IN" sz="2400" dirty="0"/>
              <a:t>adds that </a:t>
            </a:r>
            <a:r>
              <a:rPr lang="en-IN" sz="2400" b="1" dirty="0">
                <a:solidFill>
                  <a:srgbClr val="00B050"/>
                </a:solidFill>
              </a:rPr>
              <a:t>key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0070C0"/>
                </a:solidFill>
              </a:rPr>
              <a:t>associative array.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Subsequent assignments </a:t>
            </a:r>
            <a:r>
              <a:rPr lang="en-IN" sz="2400" dirty="0"/>
              <a:t>using the </a:t>
            </a:r>
            <a:r>
              <a:rPr lang="en-IN" sz="2400" b="1" dirty="0">
                <a:solidFill>
                  <a:schemeClr val="accent1"/>
                </a:solidFill>
              </a:rPr>
              <a:t>same key </a:t>
            </a:r>
            <a:r>
              <a:rPr lang="en-IN" sz="2400" dirty="0"/>
              <a:t>will </a:t>
            </a:r>
            <a:r>
              <a:rPr lang="en-IN" sz="2400" b="1" dirty="0">
                <a:solidFill>
                  <a:srgbClr val="0070C0"/>
                </a:solidFill>
              </a:rPr>
              <a:t>update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same entry.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Declaring An </a:t>
            </a:r>
            <a:br>
              <a:rPr lang="en-US" sz="3200" b="1" dirty="0"/>
            </a:br>
            <a:r>
              <a:rPr lang="en-US" sz="3200" b="1" dirty="0"/>
              <a:t>Associative 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Declaring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associative array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0070C0"/>
                </a:solidFill>
              </a:rPr>
              <a:t>two-step process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0070C0"/>
                </a:solidFill>
              </a:rPr>
              <a:t>declare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associative array type.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1"/>
                </a:solidFill>
              </a:rPr>
              <a:t>And then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0070C0"/>
                </a:solidFill>
              </a:rPr>
              <a:t>declare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7030A0"/>
                </a:solidFill>
              </a:rPr>
              <a:t>associative array variable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that type.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Declaring An </a:t>
            </a:r>
            <a:br>
              <a:rPr lang="en-US" sz="3200" b="1" dirty="0"/>
            </a:br>
            <a:r>
              <a:rPr lang="en-US" sz="3200" b="1" dirty="0"/>
              <a:t>Associative 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&lt;</a:t>
            </a:r>
            <a:r>
              <a:rPr lang="en-IN" sz="2400" b="1" dirty="0" err="1">
                <a:solidFill>
                  <a:srgbClr val="002060"/>
                </a:solidFill>
              </a:rPr>
              <a:t>associative_array_name</a:t>
            </a:r>
            <a:r>
              <a:rPr lang="en-IN" sz="2400" b="1" dirty="0">
                <a:solidFill>
                  <a:srgbClr val="002060"/>
                </a:solidFill>
              </a:rPr>
              <a:t>&gt;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IS TABLE OF </a:t>
            </a:r>
            <a:r>
              <a:rPr lang="en-IN" sz="2400" b="1" dirty="0">
                <a:solidFill>
                  <a:srgbClr val="002060"/>
                </a:solidFill>
              </a:rPr>
              <a:t>&lt;datatype&gt;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INDEX BY </a:t>
            </a:r>
            <a:r>
              <a:rPr lang="en-IN" sz="2400" b="1" dirty="0" err="1">
                <a:solidFill>
                  <a:srgbClr val="002060"/>
                </a:solidFill>
              </a:rPr>
              <a:t>index_type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this </a:t>
            </a:r>
            <a:r>
              <a:rPr lang="en-IN" sz="2400" b="1" dirty="0">
                <a:solidFill>
                  <a:srgbClr val="0070C0"/>
                </a:solidFill>
              </a:rPr>
              <a:t>syntax</a:t>
            </a:r>
            <a:r>
              <a:rPr lang="en-IN" sz="2400" dirty="0"/>
              <a:t>:</a:t>
            </a:r>
          </a:p>
          <a:p>
            <a:pPr lvl="1"/>
            <a:r>
              <a:rPr lang="en-IN" dirty="0"/>
              <a:t>The </a:t>
            </a:r>
            <a:r>
              <a:rPr lang="en-IN" b="1" dirty="0" err="1">
                <a:solidFill>
                  <a:srgbClr val="002060"/>
                </a:solidFill>
              </a:rPr>
              <a:t>associative_array_name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dirty="0"/>
              <a:t>is the </a:t>
            </a:r>
            <a:r>
              <a:rPr lang="en-IN" b="1" dirty="0">
                <a:solidFill>
                  <a:srgbClr val="0070C0"/>
                </a:solidFill>
              </a:rPr>
              <a:t>name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associative array type.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 </a:t>
            </a:r>
            <a:r>
              <a:rPr lang="en-IN" b="1" dirty="0" err="1">
                <a:solidFill>
                  <a:srgbClr val="002060"/>
                </a:solidFill>
              </a:rPr>
              <a:t>datatype</a:t>
            </a:r>
            <a:r>
              <a:rPr lang="en-IN" dirty="0"/>
              <a:t> is the </a:t>
            </a:r>
            <a:r>
              <a:rPr lang="en-IN" b="1" dirty="0">
                <a:solidFill>
                  <a:srgbClr val="0070C0"/>
                </a:solidFill>
              </a:rPr>
              <a:t>data type of the elements </a:t>
            </a:r>
            <a:r>
              <a:rPr lang="en-IN" dirty="0"/>
              <a:t>in the </a:t>
            </a:r>
            <a:r>
              <a:rPr lang="en-IN" b="1" dirty="0">
                <a:solidFill>
                  <a:srgbClr val="C00000"/>
                </a:solidFill>
              </a:rPr>
              <a:t>array.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 </a:t>
            </a:r>
            <a:r>
              <a:rPr lang="en-IN" b="1" dirty="0" err="1">
                <a:solidFill>
                  <a:srgbClr val="002060"/>
                </a:solidFill>
              </a:rPr>
              <a:t>index_type</a:t>
            </a:r>
            <a:r>
              <a:rPr lang="en-IN" dirty="0"/>
              <a:t> is the </a:t>
            </a:r>
            <a:r>
              <a:rPr lang="en-IN" b="1" dirty="0">
                <a:solidFill>
                  <a:srgbClr val="0070C0"/>
                </a:solidFill>
              </a:rPr>
              <a:t>data type of the index </a:t>
            </a:r>
            <a:r>
              <a:rPr lang="en-IN" dirty="0"/>
              <a:t>used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organize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elements</a:t>
            </a:r>
            <a:r>
              <a:rPr lang="en-IN" dirty="0"/>
              <a:t> in the </a:t>
            </a:r>
            <a:r>
              <a:rPr lang="en-IN" b="1" dirty="0">
                <a:solidFill>
                  <a:srgbClr val="7030A0"/>
                </a:solidFill>
              </a:rPr>
              <a:t>array.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TYPE </a:t>
            </a:r>
            <a:r>
              <a:rPr lang="en-IN" sz="2400" b="1" dirty="0">
                <a:solidFill>
                  <a:srgbClr val="002060"/>
                </a:solidFill>
              </a:rPr>
              <a:t>Names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IS TABLE OF </a:t>
            </a:r>
            <a:r>
              <a:rPr lang="en-IN" sz="2400" b="1" dirty="0">
                <a:solidFill>
                  <a:srgbClr val="002060"/>
                </a:solidFill>
              </a:rPr>
              <a:t>VARCHAR2(20)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INDEX BY </a:t>
            </a:r>
            <a:r>
              <a:rPr lang="en-IN" sz="2400" b="1" dirty="0">
                <a:solidFill>
                  <a:srgbClr val="002060"/>
                </a:solidFill>
              </a:rPr>
              <a:t>BINARY_INTEGER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above statement </a:t>
            </a:r>
            <a:r>
              <a:rPr lang="en-US" sz="2400" dirty="0"/>
              <a:t>declares an </a:t>
            </a:r>
            <a:r>
              <a:rPr lang="en-US" sz="2400" b="1" dirty="0">
                <a:solidFill>
                  <a:srgbClr val="C00000"/>
                </a:solidFill>
              </a:rPr>
              <a:t>associative array type</a:t>
            </a:r>
            <a:r>
              <a:rPr lang="en-US" sz="2400" dirty="0"/>
              <a:t> called </a:t>
            </a:r>
            <a:r>
              <a:rPr lang="en-IN" sz="2400" b="1" dirty="0">
                <a:solidFill>
                  <a:srgbClr val="002060"/>
                </a:solidFill>
              </a:rPr>
              <a:t>Names</a:t>
            </a:r>
            <a:r>
              <a:rPr lang="en-US" sz="2400" dirty="0"/>
              <a:t> , which will </a:t>
            </a:r>
            <a:r>
              <a:rPr lang="en-US" sz="2400" b="1" dirty="0">
                <a:solidFill>
                  <a:srgbClr val="0070C0"/>
                </a:solidFill>
              </a:rPr>
              <a:t>hold varchar2 values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their indexes </a:t>
            </a:r>
            <a:r>
              <a:rPr lang="en-US" sz="2400" dirty="0"/>
              <a:t>will also be of </a:t>
            </a:r>
            <a:r>
              <a:rPr lang="en-US" sz="2400" b="1" dirty="0">
                <a:solidFill>
                  <a:srgbClr val="C00000"/>
                </a:solidFill>
              </a:rPr>
              <a:t>BINARY_INTEGER type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Declaring An </a:t>
            </a:r>
            <a:br>
              <a:rPr lang="en-US" sz="3200" b="1" dirty="0"/>
            </a:br>
            <a:r>
              <a:rPr lang="en-US" sz="3200" b="1" dirty="0"/>
              <a:t>Associative Array Variable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After</a:t>
            </a:r>
            <a:r>
              <a:rPr lang="en-IN" sz="2400" dirty="0"/>
              <a:t> having the </a:t>
            </a:r>
            <a:r>
              <a:rPr lang="en-IN" sz="2400" b="1" dirty="0">
                <a:solidFill>
                  <a:srgbClr val="C00000"/>
                </a:solidFill>
              </a:rPr>
              <a:t>associative array type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7030A0"/>
                </a:solidFill>
              </a:rPr>
              <a:t>need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declare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associative array variable </a:t>
            </a:r>
            <a:r>
              <a:rPr lang="en-IN" sz="2400" dirty="0"/>
              <a:t>of that </a:t>
            </a:r>
            <a:r>
              <a:rPr lang="en-IN" sz="2400" b="1" dirty="0">
                <a:solidFill>
                  <a:srgbClr val="C00000"/>
                </a:solidFill>
              </a:rPr>
              <a:t>type</a:t>
            </a:r>
            <a:r>
              <a:rPr lang="en-IN" sz="2400" dirty="0"/>
              <a:t> by using this </a:t>
            </a:r>
            <a:r>
              <a:rPr lang="en-IN" sz="2400" b="1" dirty="0">
                <a:solidFill>
                  <a:srgbClr val="0070C0"/>
                </a:solidFill>
              </a:rPr>
              <a:t>syntax: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&lt;</a:t>
            </a:r>
            <a:r>
              <a:rPr lang="en-IN" sz="2400" b="1" dirty="0" err="1">
                <a:solidFill>
                  <a:srgbClr val="002060"/>
                </a:solidFill>
              </a:rPr>
              <a:t>var_name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associative_array_name</a:t>
            </a:r>
            <a:r>
              <a:rPr lang="en-IN" sz="2400" b="1" dirty="0">
                <a:solidFill>
                  <a:srgbClr val="002060"/>
                </a:solidFill>
              </a:rPr>
              <a:t>&gt;;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For example</a:t>
            </a:r>
            <a:r>
              <a:rPr lang="en-IN" sz="2400" dirty="0"/>
              <a:t>, this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statement</a:t>
            </a:r>
            <a:r>
              <a:rPr lang="en-IN" sz="2400" dirty="0"/>
              <a:t> declares an </a:t>
            </a:r>
            <a:r>
              <a:rPr lang="en-IN" sz="2400" b="1" dirty="0">
                <a:solidFill>
                  <a:srgbClr val="C00000"/>
                </a:solidFill>
              </a:rPr>
              <a:t>associative array variable</a:t>
            </a:r>
            <a:r>
              <a:rPr lang="en-IN" sz="2400" dirty="0"/>
              <a:t> called </a:t>
            </a:r>
            <a:r>
              <a:rPr lang="en-IN" sz="2400" b="1" dirty="0">
                <a:solidFill>
                  <a:srgbClr val="7030A0"/>
                </a:solidFill>
              </a:rPr>
              <a:t>Countries</a:t>
            </a:r>
            <a:r>
              <a:rPr lang="en-IN" sz="2400" dirty="0"/>
              <a:t> with the </a:t>
            </a:r>
            <a:r>
              <a:rPr lang="en-IN" sz="2400"/>
              <a:t>type </a:t>
            </a:r>
            <a:r>
              <a:rPr lang="en-IN" sz="2400" b="1">
                <a:solidFill>
                  <a:srgbClr val="002060"/>
                </a:solidFill>
              </a:rPr>
              <a:t>Names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Countries Names;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10907</TotalTime>
  <Words>770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Collections</vt:lpstr>
      <vt:lpstr> Associative Array</vt:lpstr>
      <vt:lpstr> Associative Array</vt:lpstr>
      <vt:lpstr> Declaring An  Associative Array</vt:lpstr>
      <vt:lpstr> Declaring An  Associative Array</vt:lpstr>
      <vt:lpstr> Example</vt:lpstr>
      <vt:lpstr> Declaring An  Associative Array Variable</vt:lpstr>
      <vt:lpstr>Accessing An  Associative Array </vt:lpstr>
      <vt:lpstr>Assigning Value To  Associative Array </vt:lpstr>
      <vt:lpstr> Example</vt:lpstr>
      <vt:lpstr> Exercise</vt:lpstr>
      <vt:lpstr> Solution</vt:lpstr>
      <vt:lpstr>Using Varchar2 Index</vt:lpstr>
      <vt:lpstr>Example</vt:lpstr>
      <vt:lpstr> Associative Array Methods</vt:lpstr>
      <vt:lpstr> Associative Array Methods</vt:lpstr>
      <vt:lpstr> Associative Array Methods</vt:lpstr>
      <vt:lpstr>Example</vt:lpstr>
      <vt:lpstr> Exercise</vt:lpstr>
      <vt:lpstr>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938</cp:revision>
  <dcterms:created xsi:type="dcterms:W3CDTF">2015-12-21T13:46:48Z</dcterms:created>
  <dcterms:modified xsi:type="dcterms:W3CDTF">2021-04-19T08:35:52Z</dcterms:modified>
</cp:coreProperties>
</file>