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1179" r:id="rId4"/>
    <p:sldId id="1198" r:id="rId5"/>
    <p:sldId id="1219" r:id="rId6"/>
    <p:sldId id="1220" r:id="rId7"/>
    <p:sldId id="1206" r:id="rId8"/>
    <p:sldId id="1200" r:id="rId9"/>
    <p:sldId id="1207" r:id="rId10"/>
    <p:sldId id="1180" r:id="rId11"/>
    <p:sldId id="1211" r:id="rId12"/>
    <p:sldId id="122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7830259-26D6-4C45-A4DB-663F07E2DA36}"/>
    <pc:docChg chg="addSld modSld sldOrd">
      <pc:chgData name="Sharma Computer Academy" userId="08476b32c11f4418" providerId="LiveId" clId="{A7830259-26D6-4C45-A4DB-663F07E2DA36}" dt="2021-04-21T08:29:46.033" v="172" actId="14100"/>
      <pc:docMkLst>
        <pc:docMk/>
      </pc:docMkLst>
      <pc:sldChg chg="modAnim">
        <pc:chgData name="Sharma Computer Academy" userId="08476b32c11f4418" providerId="LiveId" clId="{A7830259-26D6-4C45-A4DB-663F07E2DA36}" dt="2021-04-21T07:45:47.578" v="4"/>
        <pc:sldMkLst>
          <pc:docMk/>
          <pc:sldMk cId="0" sldId="1179"/>
        </pc:sldMkLst>
      </pc:sldChg>
      <pc:sldChg chg="modAnim">
        <pc:chgData name="Sharma Computer Academy" userId="08476b32c11f4418" providerId="LiveId" clId="{A7830259-26D6-4C45-A4DB-663F07E2DA36}" dt="2021-04-21T07:46:13.905" v="9"/>
        <pc:sldMkLst>
          <pc:docMk/>
          <pc:sldMk cId="0" sldId="1198"/>
        </pc:sldMkLst>
      </pc:sldChg>
      <pc:sldChg chg="modAnim">
        <pc:chgData name="Sharma Computer Academy" userId="08476b32c11f4418" providerId="LiveId" clId="{A7830259-26D6-4C45-A4DB-663F07E2DA36}" dt="2021-04-21T07:47:38.654" v="21"/>
        <pc:sldMkLst>
          <pc:docMk/>
          <pc:sldMk cId="0" sldId="1200"/>
        </pc:sldMkLst>
      </pc:sldChg>
      <pc:sldChg chg="modAnim">
        <pc:chgData name="Sharma Computer Academy" userId="08476b32c11f4418" providerId="LiveId" clId="{A7830259-26D6-4C45-A4DB-663F07E2DA36}" dt="2021-04-21T07:47:30.297" v="19"/>
        <pc:sldMkLst>
          <pc:docMk/>
          <pc:sldMk cId="0" sldId="1206"/>
        </pc:sldMkLst>
      </pc:sldChg>
      <pc:sldChg chg="modAnim">
        <pc:chgData name="Sharma Computer Academy" userId="08476b32c11f4418" providerId="LiveId" clId="{A7830259-26D6-4C45-A4DB-663F07E2DA36}" dt="2021-04-21T07:47:57.958" v="24"/>
        <pc:sldMkLst>
          <pc:docMk/>
          <pc:sldMk cId="0" sldId="1207"/>
        </pc:sldMkLst>
      </pc:sldChg>
      <pc:sldChg chg="ord">
        <pc:chgData name="Sharma Computer Academy" userId="08476b32c11f4418" providerId="LiveId" clId="{A7830259-26D6-4C45-A4DB-663F07E2DA36}" dt="2021-04-21T07:55:09.159" v="27"/>
        <pc:sldMkLst>
          <pc:docMk/>
          <pc:sldMk cId="0" sldId="1211"/>
        </pc:sldMkLst>
      </pc:sldChg>
      <pc:sldChg chg="modAnim">
        <pc:chgData name="Sharma Computer Academy" userId="08476b32c11f4418" providerId="LiveId" clId="{A7830259-26D6-4C45-A4DB-663F07E2DA36}" dt="2021-04-21T07:46:45.834" v="13"/>
        <pc:sldMkLst>
          <pc:docMk/>
          <pc:sldMk cId="0" sldId="1219"/>
        </pc:sldMkLst>
      </pc:sldChg>
      <pc:sldChg chg="modAnim">
        <pc:chgData name="Sharma Computer Academy" userId="08476b32c11f4418" providerId="LiveId" clId="{A7830259-26D6-4C45-A4DB-663F07E2DA36}" dt="2021-04-21T07:47:07.858" v="15"/>
        <pc:sldMkLst>
          <pc:docMk/>
          <pc:sldMk cId="0" sldId="1220"/>
        </pc:sldMkLst>
      </pc:sldChg>
      <pc:sldChg chg="addSp delSp modSp add mod">
        <pc:chgData name="Sharma Computer Academy" userId="08476b32c11f4418" providerId="LiveId" clId="{A7830259-26D6-4C45-A4DB-663F07E2DA36}" dt="2021-04-21T08:29:46.033" v="172" actId="14100"/>
        <pc:sldMkLst>
          <pc:docMk/>
          <pc:sldMk cId="2345054682" sldId="1221"/>
        </pc:sldMkLst>
        <pc:spChg chg="mod">
          <ac:chgData name="Sharma Computer Academy" userId="08476b32c11f4418" providerId="LiveId" clId="{A7830259-26D6-4C45-A4DB-663F07E2DA36}" dt="2021-04-21T07:55:25.508" v="63" actId="20577"/>
          <ac:spMkLst>
            <pc:docMk/>
            <pc:sldMk cId="2345054682" sldId="1221"/>
            <ac:spMk id="2" creationId="{00000000-0000-0000-0000-000000000000}"/>
          </ac:spMkLst>
        </pc:spChg>
        <pc:spChg chg="del mod">
          <ac:chgData name="Sharma Computer Academy" userId="08476b32c11f4418" providerId="LiveId" clId="{A7830259-26D6-4C45-A4DB-663F07E2DA36}" dt="2021-04-21T07:55:40.711" v="82" actId="3680"/>
          <ac:spMkLst>
            <pc:docMk/>
            <pc:sldMk cId="2345054682" sldId="1221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A7830259-26D6-4C45-A4DB-663F07E2DA36}" dt="2021-04-21T08:29:46.033" v="172" actId="14100"/>
          <ac:graphicFrameMkLst>
            <pc:docMk/>
            <pc:sldMk cId="2345054682" sldId="1221"/>
            <ac:graphicFrameMk id="4" creationId="{993F35D1-7377-4618-878C-75787AC55F6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51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WAP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fetch names of first 10 employees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EMP </a:t>
            </a:r>
            <a:r>
              <a:rPr lang="en-IN" sz="2400" dirty="0"/>
              <a:t>table , </a:t>
            </a:r>
            <a:r>
              <a:rPr lang="en-IN" sz="2400" b="1" dirty="0">
                <a:solidFill>
                  <a:srgbClr val="7030A0"/>
                </a:solidFill>
              </a:rPr>
              <a:t>store them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00B050"/>
                </a:solidFill>
              </a:rPr>
              <a:t>nested table </a:t>
            </a:r>
            <a:r>
              <a:rPr lang="en-IN" sz="2400" dirty="0"/>
              <a:t>and then </a:t>
            </a:r>
            <a:r>
              <a:rPr lang="en-IN" sz="2400" b="1" dirty="0">
                <a:solidFill>
                  <a:srgbClr val="002060"/>
                </a:solidFill>
              </a:rPr>
              <a:t>print them</a:t>
            </a:r>
            <a:r>
              <a:rPr lang="en-IN" sz="2400" dirty="0"/>
              <a:t>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asso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000659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Associative Array V/s </a:t>
            </a:r>
            <a:br>
              <a:rPr lang="en-US" sz="3200" b="1" dirty="0"/>
            </a:br>
            <a:r>
              <a:rPr lang="en-US" sz="3200" b="1" dirty="0"/>
              <a:t>Nested Tables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3F35D1-7377-4618-878C-75787AC55F6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50456236"/>
              </p:ext>
            </p:extLst>
          </p:nvPr>
        </p:nvGraphicFramePr>
        <p:xfrm>
          <a:off x="179512" y="1527174"/>
          <a:ext cx="8784976" cy="48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36033341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3774727357"/>
                    </a:ext>
                  </a:extLst>
                </a:gridCol>
              </a:tblGrid>
              <a:tr h="500428">
                <a:tc>
                  <a:txBody>
                    <a:bodyPr/>
                    <a:lstStyle/>
                    <a:p>
                      <a:r>
                        <a:rPr lang="en-US" sz="2400" dirty="0"/>
                        <a:t>Associative Array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Nested Tables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033000"/>
                  </a:ext>
                </a:extLst>
              </a:tr>
              <a:tr h="71728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n-lt"/>
                        </a:rPr>
                        <a:t>Unbounded i.e. the number of elements it can hold is not pre-defined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n-lt"/>
                        </a:rPr>
                        <a:t>Unbounded i.e. the number of elements it can hold is not pre-defined</a:t>
                      </a: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3495982878"/>
                  </a:ext>
                </a:extLst>
              </a:tr>
              <a:tr h="71728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n-lt"/>
                        </a:rPr>
                        <a:t>Index can be arbitrary numbers or strings. Need not be sequential.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n-lt"/>
                        </a:rPr>
                        <a:t>Indexes are sequential numbers, starting from one</a:t>
                      </a: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2186516689"/>
                  </a:ext>
                </a:extLst>
              </a:tr>
              <a:tr h="767323">
                <a:tc>
                  <a:txBody>
                    <a:bodyPr/>
                    <a:lstStyle/>
                    <a:p>
                      <a:r>
                        <a:rPr kumimoji="0"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Works as key-value pairs.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to one-column database tables.</a:t>
                      </a:r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57186"/>
                  </a:ext>
                </a:extLst>
              </a:tr>
              <a:tr h="1100942">
                <a:tc>
                  <a:txBody>
                    <a:bodyPr/>
                    <a:lstStyle/>
                    <a:p>
                      <a:r>
                        <a:rPr kumimoji="0"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flexible. Size can increase/ decrease dynamically.  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Almost like associative array, except that subscript values are not as flexible.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9018"/>
                  </a:ext>
                </a:extLst>
              </a:tr>
              <a:tr h="1050899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n-lt"/>
                        </a:rPr>
                        <a:t>They can be used in PL/SQL programs only, cannot be stored in the database.</a:t>
                      </a:r>
                    </a:p>
                  </a:txBody>
                  <a:tcPr marL="22860" marR="22860" marT="22860" marB="2286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n-lt"/>
                        </a:rPr>
                        <a:t>Can be stored in the database using equivalent SQL types, and manipulated through SQL.</a:t>
                      </a:r>
                    </a:p>
                  </a:txBody>
                  <a:tcPr marL="22860" marR="22860" marT="22860" marB="22860"/>
                </a:tc>
                <a:extLst>
                  <a:ext uri="{0D108BD9-81ED-4DB2-BD59-A6C34878D82A}">
                    <a16:rowId xmlns:a16="http://schemas.microsoft.com/office/drawing/2014/main" val="64583383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505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Nested Tables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Declaring &amp; Initializing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Adding Elements</a:t>
            </a:r>
            <a:endParaRPr lang="en-US" sz="29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Accessing Elements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>
                <a:solidFill>
                  <a:srgbClr val="7030A0"/>
                </a:solidFill>
                <a:latin typeface="Corbel" pitchFamily="34" charset="0"/>
              </a:rPr>
              <a:t>Example</a:t>
            </a: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Nested Tables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 </a:t>
            </a:r>
            <a:r>
              <a:rPr lang="en-IN" sz="2400" b="1" dirty="0">
                <a:solidFill>
                  <a:srgbClr val="0070C0"/>
                </a:solidFill>
              </a:rPr>
              <a:t>Nested tables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single-dimensional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unbounded collections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homogeneous elements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C00000"/>
                </a:solidFill>
              </a:rPr>
              <a:t>description</a:t>
            </a:r>
            <a:r>
              <a:rPr lang="en-US" sz="2400" dirty="0"/>
              <a:t> of each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term: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en-IN" sz="1900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Single-dimensional</a:t>
            </a:r>
            <a:r>
              <a:rPr lang="en-IN" dirty="0"/>
              <a:t>, means that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each row </a:t>
            </a:r>
            <a:r>
              <a:rPr lang="en-IN" dirty="0"/>
              <a:t>has a </a:t>
            </a:r>
            <a:r>
              <a:rPr lang="en-IN" b="1" dirty="0">
                <a:solidFill>
                  <a:srgbClr val="00B050"/>
                </a:solidFill>
              </a:rPr>
              <a:t>single column </a:t>
            </a:r>
            <a:r>
              <a:rPr lang="en-IN" dirty="0"/>
              <a:t>of </a:t>
            </a:r>
            <a:r>
              <a:rPr lang="en-IN" b="1" dirty="0">
                <a:solidFill>
                  <a:schemeClr val="accent1"/>
                </a:solidFill>
              </a:rPr>
              <a:t>data</a:t>
            </a:r>
            <a:r>
              <a:rPr lang="en-IN" dirty="0"/>
              <a:t> like a </a:t>
            </a:r>
            <a:r>
              <a:rPr lang="en-IN" b="1" dirty="0">
                <a:solidFill>
                  <a:srgbClr val="002060"/>
                </a:solidFill>
              </a:rPr>
              <a:t>one-dimension array.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Unbounded</a:t>
            </a:r>
            <a:r>
              <a:rPr lang="en-IN" dirty="0"/>
              <a:t> means that the </a:t>
            </a:r>
            <a:r>
              <a:rPr lang="en-IN" b="1" dirty="0">
                <a:solidFill>
                  <a:srgbClr val="00B050"/>
                </a:solidFill>
              </a:rPr>
              <a:t>number of elements </a:t>
            </a:r>
            <a:r>
              <a:rPr lang="en-IN" dirty="0"/>
              <a:t>of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nested table </a:t>
            </a:r>
            <a:r>
              <a:rPr lang="en-IN" dirty="0"/>
              <a:t>is </a:t>
            </a:r>
            <a:r>
              <a:rPr lang="en-IN" b="1" dirty="0">
                <a:solidFill>
                  <a:schemeClr val="accent1"/>
                </a:solidFill>
              </a:rPr>
              <a:t>not predetermined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Homogeneous </a:t>
            </a:r>
            <a:r>
              <a:rPr lang="en-IN" dirty="0"/>
              <a:t>elements mean that </a:t>
            </a:r>
            <a:r>
              <a:rPr lang="en-IN" b="1" dirty="0">
                <a:solidFill>
                  <a:srgbClr val="00B050"/>
                </a:solidFill>
              </a:rPr>
              <a:t>all elements </a:t>
            </a:r>
            <a:r>
              <a:rPr lang="en-IN" dirty="0"/>
              <a:t>of a </a:t>
            </a:r>
            <a:r>
              <a:rPr lang="en-IN" b="1" dirty="0">
                <a:solidFill>
                  <a:srgbClr val="7030A0"/>
                </a:solidFill>
              </a:rPr>
              <a:t>nested table </a:t>
            </a:r>
            <a:r>
              <a:rPr lang="en-IN" dirty="0"/>
              <a:t>have the </a:t>
            </a:r>
            <a:r>
              <a:rPr lang="en-IN" b="1" dirty="0">
                <a:solidFill>
                  <a:srgbClr val="C00000"/>
                </a:solidFill>
              </a:rPr>
              <a:t>same data type.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Declaring A Nested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Declaring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nested table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7030A0"/>
                </a:solidFill>
              </a:rPr>
              <a:t>two-step process.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First</a:t>
            </a:r>
            <a:r>
              <a:rPr lang="en-IN" sz="2400" dirty="0"/>
              <a:t>, declare the </a:t>
            </a:r>
            <a:r>
              <a:rPr lang="en-IN" sz="2400" b="1" dirty="0">
                <a:solidFill>
                  <a:srgbClr val="C00000"/>
                </a:solidFill>
              </a:rPr>
              <a:t>nested table type </a:t>
            </a:r>
            <a:r>
              <a:rPr lang="en-IN" sz="2400" dirty="0"/>
              <a:t>using this </a:t>
            </a:r>
            <a:r>
              <a:rPr lang="en-IN" sz="2400" b="1" dirty="0">
                <a:solidFill>
                  <a:srgbClr val="7030A0"/>
                </a:solidFill>
              </a:rPr>
              <a:t>syntax: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</a:rPr>
              <a:t>some_name</a:t>
            </a:r>
            <a:r>
              <a:rPr lang="en-IN" sz="2400" b="1" dirty="0">
                <a:solidFill>
                  <a:srgbClr val="0070C0"/>
                </a:solidFill>
              </a:rPr>
              <a:t>&gt;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IS TABLE OF </a:t>
            </a:r>
            <a:r>
              <a:rPr lang="en-IN" sz="2400" b="1" dirty="0">
                <a:solidFill>
                  <a:srgbClr val="0070C0"/>
                </a:solidFill>
              </a:rPr>
              <a:t>&lt;data type&gt;;</a:t>
            </a:r>
          </a:p>
          <a:p>
            <a:endParaRPr lang="en-IN" sz="2400" dirty="0"/>
          </a:p>
          <a:p>
            <a:r>
              <a:rPr lang="en-IN" sz="2400" dirty="0"/>
              <a:t>Then, </a:t>
            </a:r>
            <a:r>
              <a:rPr lang="en-IN" sz="2400" b="1" dirty="0">
                <a:solidFill>
                  <a:srgbClr val="7030A0"/>
                </a:solidFill>
              </a:rPr>
              <a:t>declare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nested table variable </a:t>
            </a:r>
            <a:r>
              <a:rPr lang="en-IN" sz="2400" dirty="0"/>
              <a:t>based on a </a:t>
            </a:r>
            <a:r>
              <a:rPr lang="en-IN" sz="2400" b="1" dirty="0">
                <a:solidFill>
                  <a:srgbClr val="C00000"/>
                </a:solidFill>
              </a:rPr>
              <a:t>nested table type</a:t>
            </a:r>
            <a:r>
              <a:rPr lang="en-IN" sz="2400" dirty="0"/>
              <a:t>:</a:t>
            </a: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</a:rPr>
              <a:t>var_name</a:t>
            </a:r>
            <a:r>
              <a:rPr lang="en-US" sz="2400" b="1" dirty="0">
                <a:solidFill>
                  <a:srgbClr val="0070C0"/>
                </a:solidFill>
              </a:rPr>
              <a:t>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nested_table_type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Initializing A Nested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When</a:t>
            </a:r>
            <a:r>
              <a:rPr lang="en-IN" sz="2400" dirty="0"/>
              <a:t> we </a:t>
            </a:r>
            <a:r>
              <a:rPr lang="en-IN" sz="2400" b="1" dirty="0">
                <a:solidFill>
                  <a:srgbClr val="0070C0"/>
                </a:solidFill>
              </a:rPr>
              <a:t>declare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nested table variable</a:t>
            </a:r>
            <a:r>
              <a:rPr lang="en-IN" sz="2400" dirty="0"/>
              <a:t>, it is </a:t>
            </a:r>
            <a:r>
              <a:rPr lang="en-IN" sz="2400" b="1" dirty="0">
                <a:solidFill>
                  <a:srgbClr val="7030A0"/>
                </a:solidFill>
              </a:rPr>
              <a:t>initialized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NULL.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initialize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nested table</a:t>
            </a:r>
            <a:r>
              <a:rPr lang="en-IN" sz="2400" dirty="0"/>
              <a:t>, we can use a </a:t>
            </a:r>
            <a:r>
              <a:rPr lang="en-IN" sz="2400" b="1" dirty="0">
                <a:solidFill>
                  <a:srgbClr val="00B050"/>
                </a:solidFill>
              </a:rPr>
              <a:t>constructor function. </a:t>
            </a:r>
          </a:p>
          <a:p>
            <a:endParaRPr lang="en-IN" sz="2400" b="1" dirty="0">
              <a:solidFill>
                <a:srgbClr val="00B050"/>
              </a:solidFill>
            </a:endParaRPr>
          </a:p>
          <a:p>
            <a:endParaRPr lang="en-IN" sz="2400" b="1" dirty="0">
              <a:solidFill>
                <a:srgbClr val="00B050"/>
              </a:solidFill>
            </a:endParaRPr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constructor function </a:t>
            </a:r>
            <a:r>
              <a:rPr lang="en-IN" sz="2400" dirty="0"/>
              <a:t>has the </a:t>
            </a:r>
            <a:r>
              <a:rPr lang="en-IN" sz="2400" b="1" dirty="0">
                <a:solidFill>
                  <a:srgbClr val="0070C0"/>
                </a:solidFill>
              </a:rPr>
              <a:t>same name </a:t>
            </a:r>
            <a:r>
              <a:rPr lang="en-IN" sz="2400" dirty="0"/>
              <a:t>as the </a:t>
            </a:r>
            <a:r>
              <a:rPr lang="en-IN" sz="2400" b="1" dirty="0">
                <a:solidFill>
                  <a:srgbClr val="C00000"/>
                </a:solidFill>
              </a:rPr>
              <a:t>type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</a:rPr>
              <a:t>var_name</a:t>
            </a:r>
            <a:r>
              <a:rPr lang="en-IN" sz="2400" b="1" dirty="0">
                <a:solidFill>
                  <a:srgbClr val="0070C0"/>
                </a:solidFill>
              </a:rPr>
              <a:t>&gt;</a:t>
            </a:r>
            <a:r>
              <a:rPr lang="en-IN" sz="2400" b="1" dirty="0">
                <a:solidFill>
                  <a:srgbClr val="C00000"/>
                </a:solidFill>
              </a:rPr>
              <a:t>:=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nested_table_type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&gt;();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Initializing A Nested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We</a:t>
            </a:r>
            <a:r>
              <a:rPr lang="en-IN" sz="2400" dirty="0"/>
              <a:t> can also </a:t>
            </a:r>
            <a:r>
              <a:rPr lang="en-IN" sz="2400" b="1" dirty="0">
                <a:solidFill>
                  <a:srgbClr val="7030A0"/>
                </a:solidFill>
              </a:rPr>
              <a:t>declare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nested table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B050"/>
                </a:solidFill>
              </a:rPr>
              <a:t>initialize it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one step </a:t>
            </a:r>
            <a:r>
              <a:rPr lang="en-IN" sz="2400" dirty="0"/>
              <a:t>using the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following syntax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</a:rPr>
              <a:t>var_name</a:t>
            </a:r>
            <a:r>
              <a:rPr lang="en-IN" sz="2400" b="1" dirty="0">
                <a:solidFill>
                  <a:srgbClr val="0070C0"/>
                </a:solidFill>
              </a:rPr>
              <a:t>&gt;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nested_table_type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IN" sz="2400" b="1" dirty="0">
                <a:solidFill>
                  <a:srgbClr val="C00000"/>
                </a:solidFill>
              </a:rPr>
              <a:t>:= </a:t>
            </a:r>
            <a:r>
              <a:rPr lang="en-IN" sz="2400" b="1" dirty="0">
                <a:solidFill>
                  <a:srgbClr val="00B050"/>
                </a:solidFill>
              </a:rPr>
              <a:t>&lt;</a:t>
            </a:r>
            <a:r>
              <a:rPr lang="en-IN" sz="2400" b="1" dirty="0" err="1">
                <a:solidFill>
                  <a:srgbClr val="00B050"/>
                </a:solidFill>
              </a:rPr>
              <a:t>nested_table_type</a:t>
            </a:r>
            <a:r>
              <a:rPr lang="en-IN" sz="2400" b="1" dirty="0">
                <a:solidFill>
                  <a:srgbClr val="00B050"/>
                </a:solidFill>
              </a:rPr>
              <a:t>&gt;();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Adding Elements To </a:t>
            </a:r>
            <a:br>
              <a:rPr lang="en-US" sz="3200" b="1" dirty="0"/>
            </a:br>
            <a:r>
              <a:rPr lang="en-US" sz="3200" b="1" dirty="0"/>
              <a:t>Nested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add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7030A0"/>
                </a:solidFill>
              </a:rPr>
              <a:t>element </a:t>
            </a:r>
            <a:r>
              <a:rPr lang="en-IN" sz="2400" dirty="0"/>
              <a:t>to a </a:t>
            </a:r>
            <a:r>
              <a:rPr lang="en-IN" sz="2400" b="1" dirty="0">
                <a:solidFill>
                  <a:srgbClr val="C00000"/>
                </a:solidFill>
              </a:rPr>
              <a:t>nested table</a:t>
            </a:r>
            <a:r>
              <a:rPr lang="en-IN" sz="2400" dirty="0"/>
              <a:t>, we </a:t>
            </a:r>
            <a:r>
              <a:rPr lang="en-IN" sz="2400" b="1" dirty="0">
                <a:solidFill>
                  <a:srgbClr val="00B050"/>
                </a:solidFill>
              </a:rPr>
              <a:t>first use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EXTEND </a:t>
            </a:r>
            <a:r>
              <a:rPr lang="en-IN" sz="2400" dirty="0"/>
              <a:t>method: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</a:rPr>
              <a:t>var_name</a:t>
            </a:r>
            <a:r>
              <a:rPr lang="en-IN" sz="2400" b="1" dirty="0">
                <a:solidFill>
                  <a:srgbClr val="0070C0"/>
                </a:solidFill>
              </a:rPr>
              <a:t>&gt;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. EXTEND;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Then, </a:t>
            </a:r>
            <a:r>
              <a:rPr lang="en-IN" sz="2400" b="1" dirty="0">
                <a:solidFill>
                  <a:srgbClr val="0070C0"/>
                </a:solidFill>
              </a:rPr>
              <a:t>use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assignment operator </a:t>
            </a:r>
            <a:r>
              <a:rPr lang="en-IN" sz="2400" dirty="0"/>
              <a:t>(:=) to </a:t>
            </a:r>
            <a:r>
              <a:rPr lang="en-IN" sz="2400" b="1" dirty="0">
                <a:solidFill>
                  <a:srgbClr val="00B050"/>
                </a:solidFill>
              </a:rPr>
              <a:t>add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002060"/>
                </a:solidFill>
              </a:rPr>
              <a:t>element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rgbClr val="C00000"/>
                </a:solidFill>
              </a:rPr>
              <a:t>nested table:</a:t>
            </a:r>
          </a:p>
          <a:p>
            <a:pPr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</a:rPr>
              <a:t>var_name</a:t>
            </a:r>
            <a:r>
              <a:rPr lang="en-IN" sz="2400" b="1" dirty="0">
                <a:solidFill>
                  <a:srgbClr val="0070C0"/>
                </a:solidFill>
              </a:rPr>
              <a:t>&gt;(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index_no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):=&lt;value&gt;;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Accessing Elements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access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00B050"/>
                </a:solidFill>
              </a:rPr>
              <a:t>element</a:t>
            </a:r>
            <a:r>
              <a:rPr lang="en-IN" sz="2400" dirty="0"/>
              <a:t> at a </a:t>
            </a:r>
            <a:r>
              <a:rPr lang="en-IN" sz="2400" b="1" dirty="0">
                <a:solidFill>
                  <a:srgbClr val="C00000"/>
                </a:solidFill>
              </a:rPr>
              <a:t>specified index</a:t>
            </a:r>
            <a:r>
              <a:rPr lang="en-IN" sz="2400" dirty="0"/>
              <a:t>, we use the </a:t>
            </a:r>
            <a:r>
              <a:rPr lang="en-IN" sz="2400" b="1" dirty="0">
                <a:solidFill>
                  <a:srgbClr val="7030A0"/>
                </a:solidFill>
              </a:rPr>
              <a:t>following syntax</a:t>
            </a:r>
            <a:r>
              <a:rPr lang="en-IN" sz="2400" dirty="0"/>
              <a:t>: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</a:rPr>
              <a:t>var_name</a:t>
            </a:r>
            <a:r>
              <a:rPr lang="en-IN" sz="2400" b="1" dirty="0">
                <a:solidFill>
                  <a:srgbClr val="0070C0"/>
                </a:solidFill>
              </a:rPr>
              <a:t>&gt;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(index);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Iterating Over Nested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Nested tables </a:t>
            </a:r>
            <a:r>
              <a:rPr lang="en-IN" sz="2400" dirty="0"/>
              <a:t>have the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LAST</a:t>
            </a:r>
            <a:r>
              <a:rPr lang="en-IN" sz="2400" dirty="0"/>
              <a:t> methods that return the </a:t>
            </a:r>
            <a:r>
              <a:rPr lang="en-IN" sz="2400" b="1" dirty="0">
                <a:solidFill>
                  <a:srgbClr val="7030A0"/>
                </a:solidFill>
              </a:rPr>
              <a:t>first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last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indexes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elements</a:t>
            </a:r>
            <a:r>
              <a:rPr lang="en-IN" sz="2400" dirty="0"/>
              <a:t> respectively.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Therefore</a:t>
            </a:r>
            <a:r>
              <a:rPr lang="en-IN" sz="2400" dirty="0"/>
              <a:t>, we can </a:t>
            </a:r>
            <a:r>
              <a:rPr lang="en-IN" sz="2400" b="1" dirty="0">
                <a:solidFill>
                  <a:srgbClr val="00B050"/>
                </a:solidFill>
              </a:rPr>
              <a:t>use these methods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iterate over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elements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C00000"/>
                </a:solidFill>
              </a:rPr>
              <a:t>nested table </a:t>
            </a:r>
            <a:r>
              <a:rPr lang="en-IN" sz="2400" dirty="0"/>
              <a:t>using a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IN" sz="2400" dirty="0"/>
              <a:t> loop:</a:t>
            </a:r>
          </a:p>
          <a:p>
            <a:pPr>
              <a:buNone/>
            </a:pPr>
            <a:endParaRPr lang="en-IN" sz="2200" dirty="0"/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IN" sz="2200" b="1" dirty="0" err="1">
                <a:solidFill>
                  <a:srgbClr val="002060"/>
                </a:solidFill>
              </a:rPr>
              <a:t>var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IN" sz="2200" b="1" dirty="0">
                <a:solidFill>
                  <a:srgbClr val="0070C0"/>
                </a:solidFill>
              </a:rPr>
              <a:t>&lt;</a:t>
            </a:r>
            <a:r>
              <a:rPr lang="en-IN" sz="2200" b="1" dirty="0" err="1">
                <a:solidFill>
                  <a:srgbClr val="0070C0"/>
                </a:solidFill>
              </a:rPr>
              <a:t>var_name</a:t>
            </a:r>
            <a:r>
              <a:rPr lang="en-IN" sz="2200" b="1" dirty="0">
                <a:solidFill>
                  <a:srgbClr val="0070C0"/>
                </a:solidFill>
              </a:rPr>
              <a:t>&gt;.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  <a:r>
              <a:rPr lang="en-IN" sz="2200" b="1" dirty="0">
                <a:solidFill>
                  <a:srgbClr val="0070C0"/>
                </a:solidFill>
              </a:rPr>
              <a:t>..&lt;</a:t>
            </a:r>
            <a:r>
              <a:rPr lang="en-IN" sz="2200" b="1" dirty="0" err="1">
                <a:solidFill>
                  <a:srgbClr val="0070C0"/>
                </a:solidFill>
              </a:rPr>
              <a:t>var_name</a:t>
            </a:r>
            <a:r>
              <a:rPr lang="en-IN" sz="2200" b="1" dirty="0">
                <a:solidFill>
                  <a:srgbClr val="0070C0"/>
                </a:solidFill>
              </a:rPr>
              <a:t>&gt;.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LAST </a:t>
            </a:r>
            <a:r>
              <a:rPr lang="en-IN" sz="2200" b="1" dirty="0">
                <a:solidFill>
                  <a:srgbClr val="00B050"/>
                </a:solidFill>
              </a:rPr>
              <a:t>LOOP </a:t>
            </a:r>
          </a:p>
          <a:p>
            <a:pPr>
              <a:buNone/>
            </a:pPr>
            <a:r>
              <a:rPr lang="en-IN" sz="2200" b="1" i="1" dirty="0">
                <a:solidFill>
                  <a:srgbClr val="7030A0"/>
                </a:solidFill>
              </a:rPr>
              <a:t>-- access element</a:t>
            </a:r>
            <a:r>
              <a:rPr lang="en-IN" sz="2200" b="1" dirty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END LOOP;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10999</TotalTime>
  <Words>561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Nested Tables</vt:lpstr>
      <vt:lpstr> Declaring A Nested Table</vt:lpstr>
      <vt:lpstr> Initializing A Nested Table</vt:lpstr>
      <vt:lpstr> Initializing A Nested Table</vt:lpstr>
      <vt:lpstr> Adding Elements To  Nested Table</vt:lpstr>
      <vt:lpstr> Accessing Elements</vt:lpstr>
      <vt:lpstr> Iterating Over Nested Table</vt:lpstr>
      <vt:lpstr> Exercise</vt:lpstr>
      <vt:lpstr> Solution</vt:lpstr>
      <vt:lpstr> Associative Array V/s  Nested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939</cp:revision>
  <dcterms:created xsi:type="dcterms:W3CDTF">2015-12-21T13:46:48Z</dcterms:created>
  <dcterms:modified xsi:type="dcterms:W3CDTF">2021-04-21T08:29:49Z</dcterms:modified>
</cp:coreProperties>
</file>