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1179" r:id="rId4"/>
    <p:sldId id="1198" r:id="rId5"/>
    <p:sldId id="1219" r:id="rId6"/>
    <p:sldId id="1221" r:id="rId7"/>
    <p:sldId id="1220" r:id="rId8"/>
    <p:sldId id="1206" r:id="rId9"/>
    <p:sldId id="1222" r:id="rId10"/>
    <p:sldId id="12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11274A3-1ADA-481D-828A-9FF2CCF42650}"/>
    <pc:docChg chg="modSld">
      <pc:chgData name="Sharma Computer Academy" userId="08476b32c11f4418" providerId="LiveId" clId="{311274A3-1ADA-481D-828A-9FF2CCF42650}" dt="2021-04-21T08:32:23.199" v="25"/>
      <pc:docMkLst>
        <pc:docMk/>
      </pc:docMkLst>
      <pc:sldChg chg="modAnim">
        <pc:chgData name="Sharma Computer Academy" userId="08476b32c11f4418" providerId="LiveId" clId="{311274A3-1ADA-481D-828A-9FF2CCF42650}" dt="2021-04-21T08:30:31.235" v="2"/>
        <pc:sldMkLst>
          <pc:docMk/>
          <pc:sldMk cId="0" sldId="1179"/>
        </pc:sldMkLst>
      </pc:sldChg>
      <pc:sldChg chg="modAnim">
        <pc:chgData name="Sharma Computer Academy" userId="08476b32c11f4418" providerId="LiveId" clId="{311274A3-1ADA-481D-828A-9FF2CCF42650}" dt="2021-04-21T08:30:39.499" v="4"/>
        <pc:sldMkLst>
          <pc:docMk/>
          <pc:sldMk cId="0" sldId="1198"/>
        </pc:sldMkLst>
      </pc:sldChg>
      <pc:sldChg chg="modSp mod modAnim">
        <pc:chgData name="Sharma Computer Academy" userId="08476b32c11f4418" providerId="LiveId" clId="{311274A3-1ADA-481D-828A-9FF2CCF42650}" dt="2021-04-21T08:32:23.199" v="25"/>
        <pc:sldMkLst>
          <pc:docMk/>
          <pc:sldMk cId="0" sldId="1206"/>
        </pc:sldMkLst>
        <pc:spChg chg="mod">
          <ac:chgData name="Sharma Computer Academy" userId="08476b32c11f4418" providerId="LiveId" clId="{311274A3-1ADA-481D-828A-9FF2CCF42650}" dt="2021-04-21T08:32:01.819" v="19" actId="1076"/>
          <ac:spMkLst>
            <pc:docMk/>
            <pc:sldMk cId="0" sldId="120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311274A3-1ADA-481D-828A-9FF2CCF42650}" dt="2021-04-21T08:30:53.309" v="7"/>
        <pc:sldMkLst>
          <pc:docMk/>
          <pc:sldMk cId="0" sldId="1219"/>
        </pc:sldMkLst>
      </pc:sldChg>
      <pc:sldChg chg="modAnim">
        <pc:chgData name="Sharma Computer Academy" userId="08476b32c11f4418" providerId="LiveId" clId="{311274A3-1ADA-481D-828A-9FF2CCF42650}" dt="2021-04-21T08:31:39.119" v="15"/>
        <pc:sldMkLst>
          <pc:docMk/>
          <pc:sldMk cId="0" sldId="1220"/>
        </pc:sldMkLst>
      </pc:sldChg>
      <pc:sldChg chg="modAnim">
        <pc:chgData name="Sharma Computer Academy" userId="08476b32c11f4418" providerId="LiveId" clId="{311274A3-1ADA-481D-828A-9FF2CCF42650}" dt="2021-04-21T08:31:17.688" v="11"/>
        <pc:sldMkLst>
          <pc:docMk/>
          <pc:sldMk cId="0" sldId="12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var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900" b="1" dirty="0" err="1">
                <a:solidFill>
                  <a:srgbClr val="0070C0"/>
                </a:solidFill>
                <a:latin typeface="Corbel" pitchFamily="34" charset="0"/>
              </a:rPr>
              <a:t>Varray</a:t>
            </a: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Declaring &amp; Initializing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Adding Elements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Accessing Elements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Varray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VARRAY</a:t>
            </a:r>
            <a:r>
              <a:rPr lang="en-IN" sz="2400" dirty="0"/>
              <a:t> stands for the </a:t>
            </a:r>
            <a:r>
              <a:rPr lang="en-IN" sz="2400" b="1" dirty="0">
                <a:solidFill>
                  <a:srgbClr val="C00000"/>
                </a:solidFill>
              </a:rPr>
              <a:t>variable-sized array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 </a:t>
            </a:r>
            <a:r>
              <a:rPr lang="en-IN" sz="2400" b="1" dirty="0">
                <a:solidFill>
                  <a:srgbClr val="0070C0"/>
                </a:solidFill>
              </a:rPr>
              <a:t>VARRAY 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single-dimensional collections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elements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same data type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Unlike an </a:t>
            </a:r>
            <a:r>
              <a:rPr lang="en-IN" sz="2400" b="1" dirty="0">
                <a:solidFill>
                  <a:srgbClr val="0070C0"/>
                </a:solidFill>
              </a:rPr>
              <a:t>associative array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nested table</a:t>
            </a:r>
            <a:r>
              <a:rPr lang="en-IN" sz="2400" dirty="0"/>
              <a:t>, a </a:t>
            </a:r>
            <a:r>
              <a:rPr lang="en-IN" sz="2400" b="1" dirty="0">
                <a:solidFill>
                  <a:srgbClr val="0070C0"/>
                </a:solidFill>
              </a:rPr>
              <a:t>VARRAY</a:t>
            </a:r>
            <a:r>
              <a:rPr lang="en-IN" sz="2400" dirty="0"/>
              <a:t> always has a </a:t>
            </a:r>
            <a:r>
              <a:rPr lang="en-IN" sz="2400" b="1" dirty="0">
                <a:solidFill>
                  <a:srgbClr val="C00000"/>
                </a:solidFill>
              </a:rPr>
              <a:t>fixed number of elements</a:t>
            </a:r>
            <a:r>
              <a:rPr lang="en-IN" sz="2400" dirty="0"/>
              <a:t>(bounded)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A </a:t>
            </a:r>
            <a:r>
              <a:rPr lang="en-US" sz="3200" b="1" dirty="0" err="1"/>
              <a:t>Varray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declare</a:t>
            </a:r>
            <a:r>
              <a:rPr lang="en-IN" sz="2400" dirty="0"/>
              <a:t> a </a:t>
            </a:r>
            <a:r>
              <a:rPr lang="en-IN" sz="2400" b="1" dirty="0">
                <a:solidFill>
                  <a:srgbClr val="0070C0"/>
                </a:solidFill>
              </a:rPr>
              <a:t>VARRAY</a:t>
            </a:r>
            <a:r>
              <a:rPr lang="en-IN" sz="2400" dirty="0"/>
              <a:t> type, we use </a:t>
            </a:r>
            <a:r>
              <a:rPr lang="en-IN" sz="2400" b="1" dirty="0">
                <a:solidFill>
                  <a:srgbClr val="C00000"/>
                </a:solidFill>
              </a:rPr>
              <a:t>this syntax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IN" sz="2400" b="1" dirty="0" err="1">
                <a:solidFill>
                  <a:srgbClr val="0070C0"/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IN" sz="2400" b="1" dirty="0">
                <a:solidFill>
                  <a:srgbClr val="00B050"/>
                </a:solidFill>
              </a:rPr>
              <a:t>VARRAY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max_elements</a:t>
            </a:r>
            <a:r>
              <a:rPr lang="en-IN" sz="2400" b="1" dirty="0">
                <a:solidFill>
                  <a:srgbClr val="002060"/>
                </a:solidFill>
              </a:rPr>
              <a:t>)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OF  </a:t>
            </a:r>
            <a:r>
              <a:rPr lang="en-IN" sz="2400" b="1" dirty="0">
                <a:solidFill>
                  <a:srgbClr val="7030A0"/>
                </a:solidFill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</a:rPr>
              <a:t>data_type</a:t>
            </a:r>
            <a:r>
              <a:rPr lang="en-IN" sz="2400" b="1" dirty="0">
                <a:solidFill>
                  <a:srgbClr val="7030A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&amp; Initializing</a:t>
            </a:r>
            <a:br>
              <a:rPr lang="en-US" sz="3200" b="1" dirty="0"/>
            </a:br>
            <a:r>
              <a:rPr lang="en-US" sz="3200" b="1" dirty="0" err="1"/>
              <a:t>Varray</a:t>
            </a:r>
            <a:r>
              <a:rPr lang="en-US" sz="3200" b="1" dirty="0"/>
              <a:t> Variable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Once</a:t>
            </a:r>
            <a:r>
              <a:rPr lang="en-IN" sz="2400" dirty="0"/>
              <a:t> we </a:t>
            </a:r>
            <a:r>
              <a:rPr lang="en-IN" sz="2400" b="1" dirty="0">
                <a:solidFill>
                  <a:srgbClr val="C00000"/>
                </a:solidFill>
              </a:rPr>
              <a:t>created</a:t>
            </a:r>
            <a:r>
              <a:rPr lang="en-IN" sz="2400" dirty="0"/>
              <a:t>  the </a:t>
            </a:r>
            <a:r>
              <a:rPr lang="en-IN" sz="2400" b="1" dirty="0">
                <a:solidFill>
                  <a:srgbClr val="7030A0"/>
                </a:solidFill>
              </a:rPr>
              <a:t>VARRAY type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00B050"/>
                </a:solidFill>
              </a:rPr>
              <a:t>declare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VARRAY instance </a:t>
            </a:r>
            <a:r>
              <a:rPr lang="en-IN" sz="2400" dirty="0"/>
              <a:t>of that type by </a:t>
            </a:r>
            <a:r>
              <a:rPr lang="en-IN" sz="2400" b="1" dirty="0">
                <a:solidFill>
                  <a:srgbClr val="002060"/>
                </a:solidFill>
              </a:rPr>
              <a:t>referencing</a:t>
            </a:r>
            <a:r>
              <a:rPr lang="en-IN" sz="2400" dirty="0"/>
              <a:t> the </a:t>
            </a:r>
            <a:r>
              <a:rPr lang="en-IN" sz="2400" b="1" dirty="0">
                <a:solidFill>
                  <a:srgbClr val="7030A0"/>
                </a:solidFill>
              </a:rPr>
              <a:t>VARRAY type.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basic syntax </a:t>
            </a:r>
            <a:r>
              <a:rPr lang="en-IN" sz="2400" dirty="0"/>
              <a:t>for </a:t>
            </a:r>
            <a:r>
              <a:rPr lang="en-IN" sz="2400" b="1" dirty="0">
                <a:solidFill>
                  <a:srgbClr val="7030A0"/>
                </a:solidFill>
              </a:rPr>
              <a:t>VARRAY declaration </a:t>
            </a:r>
            <a:r>
              <a:rPr lang="en-IN" sz="2400" dirty="0"/>
              <a:t>is: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varray_name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[:=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(...)];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&amp; Initializing</a:t>
            </a:r>
            <a:br>
              <a:rPr lang="en-US" sz="3200" b="1" dirty="0"/>
            </a:br>
            <a:r>
              <a:rPr lang="en-US" sz="3200" b="1" dirty="0" err="1"/>
              <a:t>Varray</a:t>
            </a:r>
            <a:r>
              <a:rPr lang="en-US" sz="3200" b="1" dirty="0"/>
              <a:t> Variable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initialize</a:t>
            </a:r>
            <a:r>
              <a:rPr lang="en-IN" sz="2400" dirty="0"/>
              <a:t> a </a:t>
            </a:r>
            <a:r>
              <a:rPr lang="en-IN" sz="2400" b="1" dirty="0">
                <a:solidFill>
                  <a:srgbClr val="0070C0"/>
                </a:solidFill>
              </a:rPr>
              <a:t>VARRAY variable </a:t>
            </a:r>
            <a:r>
              <a:rPr lang="en-IN" sz="2400" dirty="0"/>
              <a:t>to an </a:t>
            </a:r>
            <a:r>
              <a:rPr lang="en-IN" sz="2400" b="1" dirty="0">
                <a:solidFill>
                  <a:srgbClr val="00B050"/>
                </a:solidFill>
              </a:rPr>
              <a:t>empty collection </a:t>
            </a:r>
            <a:r>
              <a:rPr lang="en-IN" sz="2400" dirty="0"/>
              <a:t>(zero elements), we use the </a:t>
            </a:r>
            <a:r>
              <a:rPr lang="en-IN" sz="2400" b="1" dirty="0">
                <a:solidFill>
                  <a:srgbClr val="7030A0"/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varray_name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type_name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:=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we want to </a:t>
            </a:r>
            <a:r>
              <a:rPr lang="en-IN" sz="2400" b="1" dirty="0">
                <a:solidFill>
                  <a:srgbClr val="C00000"/>
                </a:solidFill>
              </a:rPr>
              <a:t>specify elements </a:t>
            </a:r>
            <a:r>
              <a:rPr lang="en-IN" sz="2400" dirty="0"/>
              <a:t>for the </a:t>
            </a:r>
            <a:r>
              <a:rPr lang="en-IN" sz="2400" b="1" dirty="0">
                <a:solidFill>
                  <a:srgbClr val="0070C0"/>
                </a:solidFill>
              </a:rPr>
              <a:t>VARRAY variable </a:t>
            </a:r>
            <a:r>
              <a:rPr lang="en-IN" sz="2400" dirty="0"/>
              <a:t>while </a:t>
            </a:r>
            <a:r>
              <a:rPr lang="en-IN" sz="2400" b="1" dirty="0">
                <a:solidFill>
                  <a:srgbClr val="00B050"/>
                </a:solidFill>
              </a:rPr>
              <a:t>initializing it</a:t>
            </a:r>
            <a:r>
              <a:rPr lang="en-IN" sz="2400" dirty="0"/>
              <a:t>, we can use this </a:t>
            </a:r>
            <a:r>
              <a:rPr lang="en-IN" sz="2400" b="1" dirty="0">
                <a:solidFill>
                  <a:srgbClr val="7030A0"/>
                </a:solidFill>
              </a:rPr>
              <a:t>syntax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</a:rPr>
              <a:t>varray_name</a:t>
            </a:r>
            <a:r>
              <a:rPr lang="en-IN" sz="2200" dirty="0"/>
              <a:t> </a:t>
            </a:r>
            <a:r>
              <a:rPr lang="en-IN" sz="2200" b="1" dirty="0" err="1">
                <a:solidFill>
                  <a:srgbClr val="C00000"/>
                </a:solidFill>
              </a:rPr>
              <a:t>type_name</a:t>
            </a:r>
            <a:r>
              <a:rPr lang="en-IN" sz="2200" dirty="0"/>
              <a:t> :=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type_name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(element1, element2, ...);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Accessing A </a:t>
            </a:r>
            <a:r>
              <a:rPr lang="en-US" sz="3200" b="1" dirty="0" err="1"/>
              <a:t>Varray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access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70C0"/>
                </a:solidFill>
              </a:rPr>
              <a:t>array element </a:t>
            </a:r>
            <a:r>
              <a:rPr lang="en-IN" sz="2400" dirty="0"/>
              <a:t>we  use the </a:t>
            </a:r>
            <a:r>
              <a:rPr lang="en-IN" sz="2400" b="1" dirty="0">
                <a:solidFill>
                  <a:srgbClr val="7030A0"/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pPr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varray_name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(n); </a:t>
            </a:r>
          </a:p>
          <a:p>
            <a:endParaRPr lang="en-IN" sz="2400" dirty="0"/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sz="2400" dirty="0"/>
              <a:t> is the </a:t>
            </a:r>
            <a:r>
              <a:rPr lang="en-IN" sz="2400" b="1" dirty="0">
                <a:solidFill>
                  <a:srgbClr val="0070C0"/>
                </a:solidFill>
              </a:rPr>
              <a:t>index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element</a:t>
            </a:r>
            <a:r>
              <a:rPr lang="en-IN" sz="2400" dirty="0"/>
              <a:t>, which </a:t>
            </a:r>
            <a:r>
              <a:rPr lang="en-IN" sz="2400" b="1" dirty="0">
                <a:solidFill>
                  <a:srgbClr val="C00000"/>
                </a:solidFill>
              </a:rPr>
              <a:t>begins with 1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ends with</a:t>
            </a:r>
            <a:r>
              <a:rPr lang="en-IN" sz="2400" dirty="0"/>
              <a:t> the </a:t>
            </a:r>
            <a:r>
              <a:rPr lang="en-IN" sz="2400" b="1" dirty="0" err="1">
                <a:solidFill>
                  <a:srgbClr val="7030A0"/>
                </a:solidFill>
              </a:rPr>
              <a:t>max_elements</a:t>
            </a:r>
            <a:r>
              <a:rPr lang="en-IN" sz="2400" dirty="0"/>
              <a:t> , that is the </a:t>
            </a:r>
            <a:r>
              <a:rPr lang="en-IN" sz="2400" b="1" dirty="0">
                <a:solidFill>
                  <a:srgbClr val="0070C0"/>
                </a:solidFill>
              </a:rPr>
              <a:t>maximum number of elements</a:t>
            </a:r>
            <a:r>
              <a:rPr lang="en-IN" sz="2400" dirty="0"/>
              <a:t> defined in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VARRAY type.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sz="2400" dirty="0"/>
              <a:t> is </a:t>
            </a:r>
            <a:r>
              <a:rPr lang="en-IN" sz="2400" b="1" dirty="0">
                <a:solidFill>
                  <a:srgbClr val="0070C0"/>
                </a:solidFill>
              </a:rPr>
              <a:t>not in the range</a:t>
            </a:r>
            <a:r>
              <a:rPr lang="en-IN" sz="2400" dirty="0"/>
              <a:t> (</a:t>
            </a:r>
            <a:r>
              <a:rPr lang="en-IN" sz="2400" b="1" dirty="0">
                <a:solidFill>
                  <a:srgbClr val="C00000"/>
                </a:solidFill>
              </a:rPr>
              <a:t>1, </a:t>
            </a:r>
            <a:r>
              <a:rPr lang="en-IN" sz="2400" b="1" dirty="0" err="1">
                <a:solidFill>
                  <a:srgbClr val="C00000"/>
                </a:solidFill>
              </a:rPr>
              <a:t>max_elements</a:t>
            </a:r>
            <a:r>
              <a:rPr lang="en-IN" sz="2400" b="1" dirty="0">
                <a:solidFill>
                  <a:srgbClr val="C00000"/>
                </a:solidFill>
              </a:rPr>
              <a:t>), </a:t>
            </a:r>
            <a:r>
              <a:rPr lang="en-IN" sz="2400" b="1" dirty="0">
                <a:solidFill>
                  <a:srgbClr val="7030A0"/>
                </a:solidFill>
              </a:rPr>
              <a:t>PL/SQL</a:t>
            </a:r>
            <a:r>
              <a:rPr lang="en-IN" sz="2400" dirty="0"/>
              <a:t> raises the </a:t>
            </a:r>
            <a:r>
              <a:rPr lang="en-IN" sz="2400" b="1" dirty="0">
                <a:solidFill>
                  <a:srgbClr val="0070C0"/>
                </a:solidFill>
              </a:rPr>
              <a:t>SUBSCRIPT_BEYOND_COUNT</a:t>
            </a:r>
            <a:r>
              <a:rPr lang="en-IN" sz="2400" dirty="0"/>
              <a:t> error.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1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624" y="1556792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DECLARE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</a:rPr>
              <a:t>TYPE    weekdays IS VARRAY(7) OF VARCHAR2(3);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rgbClr val="0070C0"/>
                </a:solidFill>
              </a:rPr>
              <a:t>dow</a:t>
            </a:r>
            <a:r>
              <a:rPr lang="en-IN" sz="2400" b="1" dirty="0">
                <a:solidFill>
                  <a:srgbClr val="0070C0"/>
                </a:solidFill>
              </a:rPr>
              <a:t>     weekdays := weekdays ('Sun', 'Mon', 'Tue', 'Wed', 'Thu', 'Fri', 'Sat');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BEGIN 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FOR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IN" sz="2400" b="1" dirty="0">
                <a:solidFill>
                  <a:srgbClr val="002060"/>
                </a:solidFill>
              </a:rPr>
              <a:t>1..weekdays.COUNT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LOOP     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DBMS_OUTPUT.PUT_LINE 	(</a:t>
            </a:r>
            <a:r>
              <a:rPr lang="en-IN" sz="2400" b="1" dirty="0">
                <a:solidFill>
                  <a:srgbClr val="002060"/>
                </a:solidFill>
              </a:rPr>
              <a:t>weekdays(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  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END LOOP;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WAP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fetch names of first 10 employees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EMP </a:t>
            </a:r>
            <a:r>
              <a:rPr lang="en-IN" sz="2400" dirty="0"/>
              <a:t>table , </a:t>
            </a:r>
            <a:r>
              <a:rPr lang="en-IN" sz="2400" b="1" dirty="0">
                <a:solidFill>
                  <a:srgbClr val="7030A0"/>
                </a:solidFill>
              </a:rPr>
              <a:t>store them </a:t>
            </a:r>
            <a:r>
              <a:rPr lang="en-IN" sz="2400" dirty="0"/>
              <a:t>in a </a:t>
            </a:r>
            <a:r>
              <a:rPr lang="en-IN" sz="2400" b="1" dirty="0" err="1">
                <a:solidFill>
                  <a:srgbClr val="00B050"/>
                </a:solidFill>
              </a:rPr>
              <a:t>varray</a:t>
            </a:r>
            <a:r>
              <a:rPr lang="en-IN" sz="2400" dirty="0" err="1"/>
              <a:t>and</a:t>
            </a:r>
            <a:r>
              <a:rPr lang="en-IN" sz="2400" dirty="0"/>
              <a:t> then </a:t>
            </a:r>
            <a:r>
              <a:rPr lang="en-IN" sz="2400" b="1" dirty="0">
                <a:solidFill>
                  <a:srgbClr val="002060"/>
                </a:solidFill>
              </a:rPr>
              <a:t>print them</a:t>
            </a:r>
            <a:r>
              <a:rPr lang="en-IN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11000</TotalTime>
  <Words>387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Varray</vt:lpstr>
      <vt:lpstr> Declaring A Varray</vt:lpstr>
      <vt:lpstr> Declaring &amp; Initializing Varray Variable</vt:lpstr>
      <vt:lpstr> Declaring &amp; Initializing Varray Variable</vt:lpstr>
      <vt:lpstr> Accessing A Varray</vt:lpstr>
      <vt:lpstr> Example 1</vt:lpstr>
      <vt:lpstr> Exercise</vt:lpstr>
      <vt:lpstr>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943</cp:revision>
  <dcterms:created xsi:type="dcterms:W3CDTF">2015-12-21T13:46:48Z</dcterms:created>
  <dcterms:modified xsi:type="dcterms:W3CDTF">2021-04-21T08:32:29Z</dcterms:modified>
</cp:coreProperties>
</file>