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256" r:id="rId2"/>
    <p:sldId id="257" r:id="rId3"/>
    <p:sldId id="1179" r:id="rId4"/>
    <p:sldId id="1198" r:id="rId5"/>
    <p:sldId id="1223" r:id="rId6"/>
    <p:sldId id="1224" r:id="rId7"/>
    <p:sldId id="1225" r:id="rId8"/>
    <p:sldId id="1226" r:id="rId9"/>
    <p:sldId id="1227" r:id="rId10"/>
    <p:sldId id="1228" r:id="rId11"/>
    <p:sldId id="1219" r:id="rId12"/>
    <p:sldId id="1221" r:id="rId13"/>
    <p:sldId id="1236" r:id="rId14"/>
    <p:sldId id="1229" r:id="rId15"/>
    <p:sldId id="1220" r:id="rId16"/>
    <p:sldId id="1230" r:id="rId17"/>
    <p:sldId id="1231" r:id="rId18"/>
    <p:sldId id="1237" r:id="rId19"/>
    <p:sldId id="1232" r:id="rId20"/>
    <p:sldId id="1233" r:id="rId21"/>
    <p:sldId id="1234" r:id="rId22"/>
    <p:sldId id="1206" r:id="rId23"/>
    <p:sldId id="1235" r:id="rId24"/>
    <p:sldId id="1238" r:id="rId25"/>
    <p:sldId id="1242" r:id="rId26"/>
    <p:sldId id="1239" r:id="rId27"/>
    <p:sldId id="1240" r:id="rId28"/>
    <p:sldId id="1241" r:id="rId29"/>
    <p:sldId id="1243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2" d="100"/>
          <a:sy n="82" d="100"/>
        </p:scale>
        <p:origin x="148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6D0C6789-EF17-42D7-8AE5-E6C0196A48C3}"/>
    <pc:docChg chg="modSld">
      <pc:chgData name="Sharma Computer Academy" userId="08476b32c11f4418" providerId="LiveId" clId="{6D0C6789-EF17-42D7-8AE5-E6C0196A48C3}" dt="2021-04-23T07:25:53.591" v="47" actId="6549"/>
      <pc:docMkLst>
        <pc:docMk/>
      </pc:docMkLst>
      <pc:sldChg chg="modAnim">
        <pc:chgData name="Sharma Computer Academy" userId="08476b32c11f4418" providerId="LiveId" clId="{6D0C6789-EF17-42D7-8AE5-E6C0196A48C3}" dt="2021-04-23T07:18:54.662" v="2"/>
        <pc:sldMkLst>
          <pc:docMk/>
          <pc:sldMk cId="0" sldId="1179"/>
        </pc:sldMkLst>
      </pc:sldChg>
      <pc:sldChg chg="modAnim">
        <pc:chgData name="Sharma Computer Academy" userId="08476b32c11f4418" providerId="LiveId" clId="{6D0C6789-EF17-42D7-8AE5-E6C0196A48C3}" dt="2021-04-23T07:19:10.386" v="5"/>
        <pc:sldMkLst>
          <pc:docMk/>
          <pc:sldMk cId="0" sldId="1198"/>
        </pc:sldMkLst>
      </pc:sldChg>
      <pc:sldChg chg="modAnim">
        <pc:chgData name="Sharma Computer Academy" userId="08476b32c11f4418" providerId="LiveId" clId="{6D0C6789-EF17-42D7-8AE5-E6C0196A48C3}" dt="2021-04-23T07:22:16.337" v="25"/>
        <pc:sldMkLst>
          <pc:docMk/>
          <pc:sldMk cId="0" sldId="1221"/>
        </pc:sldMkLst>
      </pc:sldChg>
      <pc:sldChg chg="modAnim">
        <pc:chgData name="Sharma Computer Academy" userId="08476b32c11f4418" providerId="LiveId" clId="{6D0C6789-EF17-42D7-8AE5-E6C0196A48C3}" dt="2021-04-23T07:19:35.339" v="8"/>
        <pc:sldMkLst>
          <pc:docMk/>
          <pc:sldMk cId="0" sldId="1223"/>
        </pc:sldMkLst>
      </pc:sldChg>
      <pc:sldChg chg="modAnim">
        <pc:chgData name="Sharma Computer Academy" userId="08476b32c11f4418" providerId="LiveId" clId="{6D0C6789-EF17-42D7-8AE5-E6C0196A48C3}" dt="2021-04-23T07:20:38.397" v="10"/>
        <pc:sldMkLst>
          <pc:docMk/>
          <pc:sldMk cId="0" sldId="1224"/>
        </pc:sldMkLst>
      </pc:sldChg>
      <pc:sldChg chg="modAnim">
        <pc:chgData name="Sharma Computer Academy" userId="08476b32c11f4418" providerId="LiveId" clId="{6D0C6789-EF17-42D7-8AE5-E6C0196A48C3}" dt="2021-04-23T07:20:53.539" v="12"/>
        <pc:sldMkLst>
          <pc:docMk/>
          <pc:sldMk cId="0" sldId="1225"/>
        </pc:sldMkLst>
      </pc:sldChg>
      <pc:sldChg chg="modAnim">
        <pc:chgData name="Sharma Computer Academy" userId="08476b32c11f4418" providerId="LiveId" clId="{6D0C6789-EF17-42D7-8AE5-E6C0196A48C3}" dt="2021-04-23T07:21:07.820" v="14"/>
        <pc:sldMkLst>
          <pc:docMk/>
          <pc:sldMk cId="0" sldId="1226"/>
        </pc:sldMkLst>
      </pc:sldChg>
      <pc:sldChg chg="modAnim">
        <pc:chgData name="Sharma Computer Academy" userId="08476b32c11f4418" providerId="LiveId" clId="{6D0C6789-EF17-42D7-8AE5-E6C0196A48C3}" dt="2021-04-23T07:21:27.089" v="17"/>
        <pc:sldMkLst>
          <pc:docMk/>
          <pc:sldMk cId="0" sldId="1227"/>
        </pc:sldMkLst>
      </pc:sldChg>
      <pc:sldChg chg="modAnim">
        <pc:chgData name="Sharma Computer Academy" userId="08476b32c11f4418" providerId="LiveId" clId="{6D0C6789-EF17-42D7-8AE5-E6C0196A48C3}" dt="2021-04-23T07:21:49.582" v="21"/>
        <pc:sldMkLst>
          <pc:docMk/>
          <pc:sldMk cId="0" sldId="1228"/>
        </pc:sldMkLst>
      </pc:sldChg>
      <pc:sldChg chg="modAnim">
        <pc:chgData name="Sharma Computer Academy" userId="08476b32c11f4418" providerId="LiveId" clId="{6D0C6789-EF17-42D7-8AE5-E6C0196A48C3}" dt="2021-04-23T07:23:11.306" v="27"/>
        <pc:sldMkLst>
          <pc:docMk/>
          <pc:sldMk cId="0" sldId="1230"/>
        </pc:sldMkLst>
      </pc:sldChg>
      <pc:sldChg chg="modAnim">
        <pc:chgData name="Sharma Computer Academy" userId="08476b32c11f4418" providerId="LiveId" clId="{6D0C6789-EF17-42D7-8AE5-E6C0196A48C3}" dt="2021-04-23T07:23:25.500" v="29"/>
        <pc:sldMkLst>
          <pc:docMk/>
          <pc:sldMk cId="0" sldId="1231"/>
        </pc:sldMkLst>
      </pc:sldChg>
      <pc:sldChg chg="modAnim">
        <pc:chgData name="Sharma Computer Academy" userId="08476b32c11f4418" providerId="LiveId" clId="{6D0C6789-EF17-42D7-8AE5-E6C0196A48C3}" dt="2021-04-23T07:24:05.410" v="31"/>
        <pc:sldMkLst>
          <pc:docMk/>
          <pc:sldMk cId="0" sldId="1233"/>
        </pc:sldMkLst>
      </pc:sldChg>
      <pc:sldChg chg="modAnim">
        <pc:chgData name="Sharma Computer Academy" userId="08476b32c11f4418" providerId="LiveId" clId="{6D0C6789-EF17-42D7-8AE5-E6C0196A48C3}" dt="2021-04-23T07:24:48.144" v="34"/>
        <pc:sldMkLst>
          <pc:docMk/>
          <pc:sldMk cId="0" sldId="1235"/>
        </pc:sldMkLst>
      </pc:sldChg>
      <pc:sldChg chg="modSp modAnim">
        <pc:chgData name="Sharma Computer Academy" userId="08476b32c11f4418" providerId="LiveId" clId="{6D0C6789-EF17-42D7-8AE5-E6C0196A48C3}" dt="2021-04-23T07:25:53.591" v="47" actId="6549"/>
        <pc:sldMkLst>
          <pc:docMk/>
          <pc:sldMk cId="0" sldId="1236"/>
        </pc:sldMkLst>
        <pc:spChg chg="mod">
          <ac:chgData name="Sharma Computer Academy" userId="08476b32c11f4418" providerId="LiveId" clId="{6D0C6789-EF17-42D7-8AE5-E6C0196A48C3}" dt="2021-04-23T07:25:53.591" v="47" actId="6549"/>
          <ac:spMkLst>
            <pc:docMk/>
            <pc:sldMk cId="0" sldId="123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23-04-2021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23-04-2021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23-04-2021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23-04-2021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23-04-2021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23-04-2021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23-04-2021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Lecture 53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Points To Remember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object type body </a:t>
            </a:r>
            <a:r>
              <a:rPr lang="en-IN" sz="2400" dirty="0"/>
              <a:t>is </a:t>
            </a:r>
            <a:r>
              <a:rPr lang="en-IN" sz="2400" b="1" dirty="0">
                <a:solidFill>
                  <a:srgbClr val="00B050"/>
                </a:solidFill>
              </a:rPr>
              <a:t>optional</a:t>
            </a:r>
            <a:r>
              <a:rPr lang="en-IN" sz="2400" dirty="0"/>
              <a:t> when </a:t>
            </a:r>
            <a:r>
              <a:rPr lang="en-IN" sz="2400" b="1" dirty="0">
                <a:solidFill>
                  <a:srgbClr val="0070C0"/>
                </a:solidFill>
              </a:rPr>
              <a:t>creating</a:t>
            </a:r>
            <a:r>
              <a:rPr lang="en-IN" sz="2400" dirty="0"/>
              <a:t> an </a:t>
            </a:r>
            <a:r>
              <a:rPr lang="en-IN" sz="2400" b="1" dirty="0">
                <a:solidFill>
                  <a:srgbClr val="C00000"/>
                </a:solidFill>
              </a:rPr>
              <a:t>object type. </a:t>
            </a:r>
          </a:p>
          <a:p>
            <a:endParaRPr lang="en-IN" sz="2400" dirty="0"/>
          </a:p>
          <a:p>
            <a:r>
              <a:rPr lang="en-IN" sz="2400" dirty="0"/>
              <a:t>It </a:t>
            </a:r>
            <a:r>
              <a:rPr lang="en-IN" sz="2400" b="1" dirty="0">
                <a:solidFill>
                  <a:srgbClr val="C00000"/>
                </a:solidFill>
              </a:rPr>
              <a:t>contains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rgbClr val="7030A0"/>
                </a:solidFill>
              </a:rPr>
              <a:t>bodies </a:t>
            </a:r>
            <a:r>
              <a:rPr lang="en-IN" sz="2400" dirty="0"/>
              <a:t>(executable statements) of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methods </a:t>
            </a:r>
            <a:r>
              <a:rPr lang="en-IN" sz="2400" dirty="0"/>
              <a:t>defined in the </a:t>
            </a:r>
            <a:r>
              <a:rPr lang="en-IN" sz="2400" b="1" dirty="0">
                <a:solidFill>
                  <a:srgbClr val="0070C0"/>
                </a:solidFill>
              </a:rPr>
              <a:t>object type specification. </a:t>
            </a:r>
          </a:p>
          <a:p>
            <a:endParaRPr lang="en-IN" sz="2400" dirty="0"/>
          </a:p>
          <a:p>
            <a:r>
              <a:rPr lang="en-IN" sz="2400" dirty="0"/>
              <a:t>In addition, the </a:t>
            </a:r>
            <a:r>
              <a:rPr lang="en-IN" sz="2400" b="1" dirty="0">
                <a:solidFill>
                  <a:srgbClr val="0070C0"/>
                </a:solidFill>
              </a:rPr>
              <a:t>object type body </a:t>
            </a:r>
            <a:r>
              <a:rPr lang="en-IN" sz="2400" dirty="0"/>
              <a:t>may contain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methods</a:t>
            </a:r>
            <a:r>
              <a:rPr lang="en-IN" sz="2400" dirty="0"/>
              <a:t> that have </a:t>
            </a:r>
            <a:r>
              <a:rPr lang="en-IN" sz="2400" b="1" dirty="0">
                <a:solidFill>
                  <a:srgbClr val="0070C0"/>
                </a:solidFill>
              </a:rPr>
              <a:t>not been defined </a:t>
            </a:r>
            <a:r>
              <a:rPr lang="en-IN" sz="2400" dirty="0"/>
              <a:t>in the </a:t>
            </a:r>
            <a:r>
              <a:rPr lang="en-IN" sz="2400" b="1" dirty="0">
                <a:solidFill>
                  <a:srgbClr val="7030A0"/>
                </a:solidFill>
              </a:rPr>
              <a:t>object type specification. </a:t>
            </a:r>
          </a:p>
          <a:p>
            <a:endParaRPr lang="en-IN" sz="2400" dirty="0"/>
          </a:p>
          <a:p>
            <a:r>
              <a:rPr lang="en-IN" sz="2400" dirty="0"/>
              <a:t>These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methods </a:t>
            </a:r>
            <a:r>
              <a:rPr lang="en-IN" sz="2400" dirty="0"/>
              <a:t>are </a:t>
            </a:r>
            <a:r>
              <a:rPr lang="en-IN" sz="2400" b="1" u="sng" dirty="0">
                <a:solidFill>
                  <a:schemeClr val="accent6">
                    <a:lumMod val="50000"/>
                  </a:schemeClr>
                </a:solidFill>
              </a:rPr>
              <a:t>private</a:t>
            </a:r>
            <a:r>
              <a:rPr lang="en-IN" sz="2400" dirty="0"/>
              <a:t>—that is, they are </a:t>
            </a:r>
            <a:r>
              <a:rPr lang="en-IN" sz="2400" b="1" dirty="0">
                <a:solidFill>
                  <a:srgbClr val="00B050"/>
                </a:solidFill>
              </a:rPr>
              <a:t>not visible</a:t>
            </a:r>
            <a:r>
              <a:rPr lang="en-IN" sz="2400" b="1" dirty="0">
                <a:solidFill>
                  <a:schemeClr val="accent1"/>
                </a:solidFill>
              </a:rPr>
              <a:t> </a:t>
            </a:r>
            <a:r>
              <a:rPr lang="en-IN" sz="2400" dirty="0"/>
              <a:t>to the </a:t>
            </a:r>
            <a:r>
              <a:rPr lang="en-IN" sz="2400" b="1" dirty="0">
                <a:solidFill>
                  <a:srgbClr val="7030A0"/>
                </a:solidFill>
              </a:rPr>
              <a:t>outside world</a:t>
            </a:r>
            <a:r>
              <a:rPr lang="en-IN" sz="2400" dirty="0"/>
              <a:t>(such as a </a:t>
            </a:r>
            <a:r>
              <a:rPr lang="en-IN" sz="2400" b="1" dirty="0">
                <a:solidFill>
                  <a:schemeClr val="accent1"/>
                </a:solidFill>
              </a:rPr>
              <a:t>PL/SQL block</a:t>
            </a:r>
            <a:r>
              <a:rPr lang="en-IN" sz="2400" dirty="0"/>
              <a:t>, </a:t>
            </a:r>
            <a:r>
              <a:rPr lang="en-IN" sz="2400" b="1" dirty="0">
                <a:solidFill>
                  <a:schemeClr val="accent1"/>
                </a:solidFill>
              </a:rPr>
              <a:t>subprogram</a:t>
            </a:r>
            <a:r>
              <a:rPr lang="en-IN" sz="2400" dirty="0"/>
              <a:t>, or </a:t>
            </a:r>
            <a:r>
              <a:rPr lang="en-IN" sz="2400" b="1" dirty="0">
                <a:solidFill>
                  <a:schemeClr val="accent1"/>
                </a:solidFill>
              </a:rPr>
              <a:t>Java application</a:t>
            </a:r>
            <a:r>
              <a:rPr lang="en-IN" sz="2400" dirty="0"/>
              <a:t>).</a:t>
            </a:r>
            <a:endParaRPr lang="en-IN" sz="2400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obj1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8"/>
            <a:ext cx="8858312" cy="5072098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Using Object Types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Defining</a:t>
            </a:r>
            <a:r>
              <a:rPr lang="en-IN" sz="2400" dirty="0"/>
              <a:t> an </a:t>
            </a:r>
            <a:r>
              <a:rPr lang="en-IN" sz="2400" b="1" dirty="0">
                <a:solidFill>
                  <a:srgbClr val="C00000"/>
                </a:solidFill>
              </a:rPr>
              <a:t>object type </a:t>
            </a:r>
            <a:r>
              <a:rPr lang="en-IN" sz="2400" dirty="0"/>
              <a:t>provides a </a:t>
            </a:r>
            <a:r>
              <a:rPr lang="en-IN" sz="2400" b="1" dirty="0">
                <a:solidFill>
                  <a:srgbClr val="7030A0"/>
                </a:solidFill>
              </a:rPr>
              <a:t>blueprint</a:t>
            </a:r>
            <a:r>
              <a:rPr lang="en-IN" sz="2400" dirty="0"/>
              <a:t> for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object.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To </a:t>
            </a:r>
            <a:r>
              <a:rPr lang="en-IN" sz="2400" b="1" dirty="0">
                <a:solidFill>
                  <a:schemeClr val="accent1"/>
                </a:solidFill>
              </a:rPr>
              <a:t>use</a:t>
            </a:r>
            <a:r>
              <a:rPr lang="en-IN" sz="2400" dirty="0"/>
              <a:t> this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object</a:t>
            </a:r>
            <a:r>
              <a:rPr lang="en-IN" sz="2400" dirty="0"/>
              <a:t>, we need to do </a:t>
            </a:r>
            <a:r>
              <a:rPr lang="en-IN" sz="2400" b="1" dirty="0">
                <a:solidFill>
                  <a:srgbClr val="7030A0"/>
                </a:solidFill>
              </a:rPr>
              <a:t>2 things</a:t>
            </a:r>
            <a:r>
              <a:rPr lang="en-IN" sz="2400" dirty="0"/>
              <a:t>:</a:t>
            </a:r>
          </a:p>
          <a:p>
            <a:pPr lvl="1"/>
            <a:endParaRPr lang="en-IN" b="1" dirty="0"/>
          </a:p>
          <a:p>
            <a:pPr lvl="1"/>
            <a:r>
              <a:rPr lang="en-IN" b="1" dirty="0">
                <a:solidFill>
                  <a:srgbClr val="0070C0"/>
                </a:solidFill>
              </a:rPr>
              <a:t>Create</a:t>
            </a:r>
            <a:r>
              <a:rPr lang="en-IN" b="1" dirty="0"/>
              <a:t> </a:t>
            </a:r>
            <a:r>
              <a:rPr lang="en-IN" b="1" dirty="0">
                <a:solidFill>
                  <a:srgbClr val="00B050"/>
                </a:solidFill>
              </a:rPr>
              <a:t>instance</a:t>
            </a:r>
            <a:r>
              <a:rPr lang="en-IN" b="1" dirty="0"/>
              <a:t> of this </a:t>
            </a:r>
            <a:r>
              <a:rPr lang="en-IN" b="1" dirty="0">
                <a:solidFill>
                  <a:schemeClr val="accent6">
                    <a:lumMod val="75000"/>
                  </a:schemeClr>
                </a:solidFill>
              </a:rPr>
              <a:t>object</a:t>
            </a:r>
          </a:p>
          <a:p>
            <a:pPr lvl="1"/>
            <a:endParaRPr lang="en-US" b="1" dirty="0"/>
          </a:p>
          <a:p>
            <a:pPr lvl="1"/>
            <a:r>
              <a:rPr lang="en-US" b="1" dirty="0">
                <a:solidFill>
                  <a:srgbClr val="0070C0"/>
                </a:solidFill>
              </a:rPr>
              <a:t>Initialize</a:t>
            </a:r>
            <a:r>
              <a:rPr lang="en-US" b="1" dirty="0"/>
              <a:t> this </a:t>
            </a:r>
            <a:r>
              <a:rPr lang="en-US" b="1" dirty="0">
                <a:solidFill>
                  <a:srgbClr val="00B050"/>
                </a:solidFill>
              </a:rPr>
              <a:t>instance</a:t>
            </a:r>
            <a:endParaRPr lang="en-IN" sz="17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How To Initialize An Object ?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Variables </a:t>
            </a:r>
            <a:r>
              <a:rPr lang="en-IN" sz="2400" dirty="0"/>
              <a:t> which are </a:t>
            </a:r>
            <a:r>
              <a:rPr lang="en-IN" sz="2400" b="1" dirty="0">
                <a:solidFill>
                  <a:srgbClr val="C00000"/>
                </a:solidFill>
              </a:rPr>
              <a:t>declared</a:t>
            </a:r>
            <a:r>
              <a:rPr lang="en-IN" sz="2400" dirty="0"/>
              <a:t> as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objects </a:t>
            </a:r>
            <a:r>
              <a:rPr lang="en-IN" sz="2400" dirty="0"/>
              <a:t>begin their </a:t>
            </a:r>
            <a:r>
              <a:rPr lang="en-IN" sz="2400" b="1" dirty="0">
                <a:solidFill>
                  <a:srgbClr val="00B050"/>
                </a:solidFill>
              </a:rPr>
              <a:t>life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atomically</a:t>
            </a:r>
            <a:r>
              <a:rPr lang="en-IN" sz="2400" dirty="0"/>
              <a:t> as </a:t>
            </a:r>
            <a:r>
              <a:rPr lang="en-IN" sz="2400" b="1" dirty="0">
                <a:solidFill>
                  <a:srgbClr val="7030A0"/>
                </a:solidFill>
              </a:rPr>
              <a:t>null</a:t>
            </a:r>
          </a:p>
          <a:p>
            <a:endParaRPr lang="en-IN" sz="2400" dirty="0"/>
          </a:p>
          <a:p>
            <a:r>
              <a:rPr lang="en-IN" sz="2400" b="1" dirty="0">
                <a:solidFill>
                  <a:srgbClr val="00B050"/>
                </a:solidFill>
              </a:rPr>
              <a:t>Attempting</a:t>
            </a:r>
            <a:r>
              <a:rPr lang="en-IN" sz="2400" dirty="0"/>
              <a:t> to </a:t>
            </a:r>
            <a:r>
              <a:rPr lang="en-IN" sz="2400" b="1" dirty="0">
                <a:solidFill>
                  <a:srgbClr val="0070C0"/>
                </a:solidFill>
              </a:rPr>
              <a:t>assign values </a:t>
            </a:r>
            <a:r>
              <a:rPr lang="en-IN" sz="2400" dirty="0"/>
              <a:t>to the </a:t>
            </a:r>
            <a:r>
              <a:rPr lang="en-IN" sz="2400" b="1" dirty="0">
                <a:solidFill>
                  <a:schemeClr val="accent1"/>
                </a:solidFill>
              </a:rPr>
              <a:t>attributes</a:t>
            </a:r>
            <a:r>
              <a:rPr lang="en-IN" sz="2400" dirty="0"/>
              <a:t> of an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atomically null object </a:t>
            </a:r>
            <a:r>
              <a:rPr lang="en-IN" sz="2400" dirty="0"/>
              <a:t>will return an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ACCESS_INTO_NULL</a:t>
            </a:r>
            <a:r>
              <a:rPr lang="en-IN" sz="2400" dirty="0"/>
              <a:t> exception. </a:t>
            </a:r>
          </a:p>
          <a:p>
            <a:endParaRPr lang="en-IN" sz="2400" dirty="0"/>
          </a:p>
          <a:p>
            <a:r>
              <a:rPr lang="en-IN" sz="2400" b="1" dirty="0">
                <a:solidFill>
                  <a:srgbClr val="C00000"/>
                </a:solidFill>
              </a:rPr>
              <a:t>Instead</a:t>
            </a:r>
            <a:r>
              <a:rPr lang="en-IN" sz="2400" dirty="0"/>
              <a:t>, we must </a:t>
            </a:r>
            <a:r>
              <a:rPr lang="en-IN" sz="2400" b="1" dirty="0">
                <a:solidFill>
                  <a:srgbClr val="0070C0"/>
                </a:solidFill>
              </a:rPr>
              <a:t>initialize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object</a:t>
            </a:r>
            <a:r>
              <a:rPr lang="en-IN" sz="2400" dirty="0"/>
              <a:t>, in one of </a:t>
            </a:r>
            <a:r>
              <a:rPr lang="en-IN" sz="2400" b="1" dirty="0">
                <a:solidFill>
                  <a:srgbClr val="7030A0"/>
                </a:solidFill>
              </a:rPr>
              <a:t>these ways:</a:t>
            </a:r>
          </a:p>
          <a:p>
            <a:pPr lvl="1"/>
            <a:endParaRPr lang="en-IN" dirty="0"/>
          </a:p>
          <a:p>
            <a:pPr lvl="1"/>
            <a:r>
              <a:rPr lang="en-IN"/>
              <a:t>Use the </a:t>
            </a:r>
            <a:r>
              <a:rPr lang="en-IN" b="1" dirty="0">
                <a:solidFill>
                  <a:srgbClr val="0070C0"/>
                </a:solidFill>
              </a:rPr>
              <a:t>default constructor </a:t>
            </a:r>
            <a:r>
              <a:rPr lang="en-IN" dirty="0"/>
              <a:t>method </a:t>
            </a:r>
          </a:p>
          <a:p>
            <a:pPr lvl="1"/>
            <a:r>
              <a:rPr lang="en-IN" dirty="0"/>
              <a:t>Use </a:t>
            </a:r>
            <a:r>
              <a:rPr lang="en-IN" b="1" dirty="0">
                <a:solidFill>
                  <a:srgbClr val="7030A0"/>
                </a:solidFill>
              </a:rPr>
              <a:t>user-defined constructor</a:t>
            </a:r>
          </a:p>
          <a:p>
            <a:pPr lvl="1"/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Assign</a:t>
            </a:r>
            <a:r>
              <a:rPr lang="en-IN" dirty="0"/>
              <a:t> to it the </a:t>
            </a:r>
            <a:r>
              <a:rPr lang="en-IN" b="1" dirty="0">
                <a:solidFill>
                  <a:srgbClr val="0070C0"/>
                </a:solidFill>
              </a:rPr>
              <a:t>value</a:t>
            </a:r>
            <a:r>
              <a:rPr lang="en-IN" dirty="0"/>
              <a:t> of an </a:t>
            </a:r>
            <a:r>
              <a:rPr lang="en-IN" b="1" dirty="0">
                <a:solidFill>
                  <a:srgbClr val="C00000"/>
                </a:solidFill>
              </a:rPr>
              <a:t>existing object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Using Object Types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obj2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786874" cy="4929222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More On Constructor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A </a:t>
            </a:r>
            <a:r>
              <a:rPr lang="en-IN" sz="2400" b="1" dirty="0">
                <a:solidFill>
                  <a:srgbClr val="0070C0"/>
                </a:solidFill>
              </a:rPr>
              <a:t>constructor method </a:t>
            </a:r>
            <a:r>
              <a:rPr lang="en-IN" sz="2400" dirty="0"/>
              <a:t>is a </a:t>
            </a:r>
            <a:r>
              <a:rPr lang="en-IN" sz="2400" b="1" dirty="0">
                <a:solidFill>
                  <a:srgbClr val="C00000"/>
                </a:solidFill>
              </a:rPr>
              <a:t>default method </a:t>
            </a:r>
            <a:r>
              <a:rPr lang="en-IN" sz="2400" dirty="0"/>
              <a:t>that is </a:t>
            </a:r>
            <a:r>
              <a:rPr lang="en-IN" sz="2400" b="1" dirty="0">
                <a:solidFill>
                  <a:srgbClr val="7030A0"/>
                </a:solidFill>
              </a:rPr>
              <a:t>implicitly created</a:t>
            </a:r>
            <a:r>
              <a:rPr lang="en-IN" sz="2400" dirty="0"/>
              <a:t> by the </a:t>
            </a:r>
            <a:r>
              <a:rPr lang="en-IN" sz="2400" b="1" dirty="0">
                <a:solidFill>
                  <a:srgbClr val="00B050"/>
                </a:solidFill>
              </a:rPr>
              <a:t>Oracle</a:t>
            </a:r>
            <a:r>
              <a:rPr lang="en-IN" sz="2400" dirty="0"/>
              <a:t> whenever a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new object type </a:t>
            </a:r>
            <a:r>
              <a:rPr lang="en-IN" sz="2400" dirty="0"/>
              <a:t>is </a:t>
            </a:r>
            <a:r>
              <a:rPr lang="en-IN" sz="2400" b="1" dirty="0">
                <a:solidFill>
                  <a:srgbClr val="002060"/>
                </a:solidFill>
              </a:rPr>
              <a:t>created. </a:t>
            </a:r>
          </a:p>
          <a:p>
            <a:endParaRPr lang="en-IN" sz="2400" dirty="0"/>
          </a:p>
          <a:p>
            <a:r>
              <a:rPr lang="en-US" sz="2400" b="1" dirty="0">
                <a:solidFill>
                  <a:srgbClr val="C00000"/>
                </a:solidFill>
              </a:rPr>
              <a:t>Following</a:t>
            </a:r>
            <a:r>
              <a:rPr lang="en-US" sz="2400" dirty="0"/>
              <a:t> are its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important features: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/>
            <a:r>
              <a:rPr lang="en-IN" dirty="0"/>
              <a:t>This </a:t>
            </a:r>
            <a:r>
              <a:rPr lang="en-IN" b="1" dirty="0">
                <a:solidFill>
                  <a:srgbClr val="0070C0"/>
                </a:solidFill>
              </a:rPr>
              <a:t>method</a:t>
            </a:r>
            <a:r>
              <a:rPr lang="en-IN" dirty="0"/>
              <a:t> has the </a:t>
            </a:r>
            <a:r>
              <a:rPr lang="en-IN" b="1" dirty="0">
                <a:solidFill>
                  <a:srgbClr val="7030A0"/>
                </a:solidFill>
              </a:rPr>
              <a:t>same name </a:t>
            </a:r>
            <a:r>
              <a:rPr lang="en-IN" dirty="0"/>
              <a:t>as its </a:t>
            </a:r>
            <a:r>
              <a:rPr lang="en-IN" b="1" dirty="0">
                <a:solidFill>
                  <a:srgbClr val="C00000"/>
                </a:solidFill>
              </a:rPr>
              <a:t>object type</a:t>
            </a:r>
            <a:r>
              <a:rPr lang="en-IN" dirty="0"/>
              <a:t>. </a:t>
            </a:r>
          </a:p>
          <a:p>
            <a:pPr lvl="1"/>
            <a:r>
              <a:rPr lang="en-IN" dirty="0"/>
              <a:t>Its </a:t>
            </a:r>
            <a:r>
              <a:rPr lang="en-IN" b="1" dirty="0">
                <a:solidFill>
                  <a:srgbClr val="0070C0"/>
                </a:solidFill>
              </a:rPr>
              <a:t>input parameters </a:t>
            </a:r>
            <a:r>
              <a:rPr lang="en-IN" dirty="0"/>
              <a:t>have the </a:t>
            </a:r>
            <a:r>
              <a:rPr lang="en-IN" b="1" dirty="0">
                <a:solidFill>
                  <a:srgbClr val="C00000"/>
                </a:solidFill>
              </a:rPr>
              <a:t>same names </a:t>
            </a:r>
            <a:r>
              <a:rPr lang="en-IN" dirty="0"/>
              <a:t>and </a:t>
            </a:r>
            <a:r>
              <a:rPr lang="en-IN" b="1" dirty="0">
                <a:solidFill>
                  <a:srgbClr val="00B050"/>
                </a:solidFill>
              </a:rPr>
              <a:t>data types </a:t>
            </a:r>
            <a:r>
              <a:rPr lang="en-IN" dirty="0"/>
              <a:t>as the </a:t>
            </a:r>
            <a:r>
              <a:rPr lang="en-IN" b="1" dirty="0">
                <a:solidFill>
                  <a:srgbClr val="7030A0"/>
                </a:solidFill>
              </a:rPr>
              <a:t>object type attributes </a:t>
            </a:r>
            <a:r>
              <a:rPr lang="en-IN" dirty="0"/>
              <a:t>and are </a:t>
            </a:r>
            <a:r>
              <a:rPr lang="en-IN" b="1" dirty="0">
                <a:solidFill>
                  <a:schemeClr val="accent1"/>
                </a:solidFill>
              </a:rPr>
              <a:t>listed in </a:t>
            </a:r>
            <a:r>
              <a:rPr lang="en-IN" dirty="0"/>
              <a:t>the </a:t>
            </a:r>
            <a:r>
              <a:rPr lang="en-IN" b="1" dirty="0">
                <a:solidFill>
                  <a:srgbClr val="00B050"/>
                </a:solidFill>
              </a:rPr>
              <a:t>same order </a:t>
            </a:r>
            <a:r>
              <a:rPr lang="en-IN" dirty="0"/>
              <a:t>as the </a:t>
            </a:r>
            <a:r>
              <a:rPr lang="en-IN" b="1" dirty="0">
                <a:solidFill>
                  <a:srgbClr val="7030A0"/>
                </a:solidFill>
              </a:rPr>
              <a:t>object type attributes. </a:t>
            </a:r>
          </a:p>
          <a:p>
            <a:pPr lvl="1"/>
            <a:r>
              <a:rPr lang="en-IN" dirty="0"/>
              <a:t>A </a:t>
            </a:r>
            <a:r>
              <a:rPr lang="en-IN" b="1" dirty="0">
                <a:solidFill>
                  <a:srgbClr val="0070C0"/>
                </a:solidFill>
              </a:rPr>
              <a:t>constructor method </a:t>
            </a:r>
            <a:r>
              <a:rPr lang="en-IN" b="1" dirty="0">
                <a:solidFill>
                  <a:srgbClr val="00B050"/>
                </a:solidFill>
              </a:rPr>
              <a:t>returns a new instance </a:t>
            </a:r>
            <a:r>
              <a:rPr lang="en-IN" dirty="0"/>
              <a:t>of the </a:t>
            </a:r>
            <a:r>
              <a:rPr lang="en-IN" b="1" dirty="0">
                <a:solidFill>
                  <a:srgbClr val="C00000"/>
                </a:solidFill>
              </a:rPr>
              <a:t>object type. </a:t>
            </a:r>
          </a:p>
          <a:p>
            <a:endParaRPr lang="en-IN" sz="2400" dirty="0"/>
          </a:p>
          <a:p>
            <a:r>
              <a:rPr lang="en-IN" sz="2400" dirty="0"/>
              <a:t>In </a:t>
            </a:r>
            <a:r>
              <a:rPr lang="en-IN" sz="2400" b="1" dirty="0">
                <a:solidFill>
                  <a:srgbClr val="002060"/>
                </a:solidFill>
              </a:rPr>
              <a:t>other words</a:t>
            </a:r>
            <a:r>
              <a:rPr lang="en-IN" sz="2400" dirty="0"/>
              <a:t>, it </a:t>
            </a:r>
            <a:r>
              <a:rPr lang="en-IN" sz="2400" b="1" dirty="0">
                <a:solidFill>
                  <a:srgbClr val="00B050"/>
                </a:solidFill>
              </a:rPr>
              <a:t>initializes</a:t>
            </a:r>
            <a:r>
              <a:rPr lang="en-IN" sz="2400" dirty="0"/>
              <a:t>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new object instance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0070C0"/>
                </a:solidFill>
              </a:rPr>
              <a:t>assigns values </a:t>
            </a:r>
            <a:r>
              <a:rPr lang="en-IN" sz="2400" dirty="0"/>
              <a:t>to the </a:t>
            </a:r>
            <a:r>
              <a:rPr lang="en-IN" sz="2400" b="1" dirty="0">
                <a:solidFill>
                  <a:srgbClr val="7030A0"/>
                </a:solidFill>
              </a:rPr>
              <a:t>object attributes.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Creating Our Own </a:t>
            </a:r>
            <a:br>
              <a:rPr lang="en-US" sz="3200" b="1" dirty="0"/>
            </a:br>
            <a:r>
              <a:rPr lang="en-US" sz="3200" b="1" dirty="0"/>
              <a:t>Constructor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PL/SQL</a:t>
            </a:r>
            <a:r>
              <a:rPr lang="en-IN" sz="2400" dirty="0"/>
              <a:t> also </a:t>
            </a:r>
            <a:r>
              <a:rPr lang="en-IN" sz="2400" b="1" dirty="0">
                <a:solidFill>
                  <a:srgbClr val="C00000"/>
                </a:solidFill>
              </a:rPr>
              <a:t>provides us </a:t>
            </a:r>
            <a:r>
              <a:rPr lang="en-IN" sz="2400" dirty="0"/>
              <a:t>with the </a:t>
            </a:r>
            <a:r>
              <a:rPr lang="en-IN" sz="2400" b="1" dirty="0">
                <a:solidFill>
                  <a:srgbClr val="00B050"/>
                </a:solidFill>
              </a:rPr>
              <a:t>ability</a:t>
            </a:r>
            <a:r>
              <a:rPr lang="en-IN" sz="2400" dirty="0"/>
              <a:t> to create </a:t>
            </a:r>
            <a:r>
              <a:rPr lang="en-IN" sz="2400" b="1" dirty="0">
                <a:solidFill>
                  <a:srgbClr val="7030A0"/>
                </a:solidFill>
              </a:rPr>
              <a:t>our own constructors </a:t>
            </a:r>
            <a:r>
              <a:rPr lang="en-IN" sz="2400" dirty="0"/>
              <a:t>called</a:t>
            </a:r>
            <a:r>
              <a:rPr lang="en-IN" sz="2400" b="1" dirty="0">
                <a:solidFill>
                  <a:srgbClr val="7030A0"/>
                </a:solidFill>
              </a:rPr>
              <a:t> </a:t>
            </a:r>
            <a:r>
              <a:rPr lang="en-IN" sz="2400" b="1" dirty="0">
                <a:solidFill>
                  <a:srgbClr val="0070C0"/>
                </a:solidFill>
              </a:rPr>
              <a:t>user defined constructors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70C0"/>
                </a:solidFill>
              </a:rPr>
              <a:t>User-defined constructors </a:t>
            </a:r>
            <a:r>
              <a:rPr lang="en-IN" sz="2400" dirty="0"/>
              <a:t>offer </a:t>
            </a:r>
            <a:r>
              <a:rPr lang="en-IN" sz="2400" b="1" dirty="0">
                <a:solidFill>
                  <a:srgbClr val="00B050"/>
                </a:solidFill>
              </a:rPr>
              <a:t>flexibility</a:t>
            </a:r>
            <a:r>
              <a:rPr lang="en-IN" sz="2400" dirty="0"/>
              <a:t> that the </a:t>
            </a:r>
            <a:r>
              <a:rPr lang="en-IN" sz="2400" b="1" dirty="0">
                <a:solidFill>
                  <a:srgbClr val="7030A0"/>
                </a:solidFill>
              </a:rPr>
              <a:t>default constructors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C00000"/>
                </a:solidFill>
              </a:rPr>
              <a:t>lack. </a:t>
            </a:r>
          </a:p>
          <a:p>
            <a:endParaRPr lang="en-IN" sz="2400" dirty="0"/>
          </a:p>
          <a:p>
            <a:endParaRPr lang="en-IN" sz="2400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Creating Our Own </a:t>
            </a:r>
            <a:br>
              <a:rPr lang="en-US" sz="3200" b="1" dirty="0"/>
            </a:br>
            <a:r>
              <a:rPr lang="en-US" sz="3200" b="1" dirty="0"/>
              <a:t>Constructor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For example</a:t>
            </a:r>
            <a:r>
              <a:rPr lang="en-IN" sz="2400" dirty="0"/>
              <a:t>, we </a:t>
            </a:r>
            <a:r>
              <a:rPr lang="en-IN" sz="2400" b="1" dirty="0">
                <a:solidFill>
                  <a:srgbClr val="00B050"/>
                </a:solidFill>
              </a:rPr>
              <a:t>might want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7030A0"/>
                </a:solidFill>
              </a:rPr>
              <a:t>define</a:t>
            </a:r>
            <a:r>
              <a:rPr lang="en-IN" sz="2400" dirty="0"/>
              <a:t> a </a:t>
            </a:r>
            <a:r>
              <a:rPr lang="en-IN" sz="2400" b="1" dirty="0">
                <a:solidFill>
                  <a:srgbClr val="C00000"/>
                </a:solidFill>
              </a:rPr>
              <a:t>constructor</a:t>
            </a:r>
            <a:r>
              <a:rPr lang="en-IN" sz="2400" dirty="0"/>
              <a:t> on the 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book_obj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dirty="0"/>
              <a:t>that </a:t>
            </a:r>
            <a:r>
              <a:rPr lang="en-IN" sz="2400" b="1" dirty="0">
                <a:solidFill>
                  <a:schemeClr val="tx2"/>
                </a:solidFill>
              </a:rPr>
              <a:t>initializes </a:t>
            </a:r>
            <a:r>
              <a:rPr lang="en-IN" sz="2400" dirty="0"/>
              <a:t>only </a:t>
            </a:r>
            <a:r>
              <a:rPr lang="en-IN" sz="2400" b="1" dirty="0">
                <a:solidFill>
                  <a:srgbClr val="002060"/>
                </a:solidFill>
              </a:rPr>
              <a:t>some of the attributes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rgbClr val="C00000"/>
                </a:solidFill>
              </a:rPr>
              <a:t>newly created object instance.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In this case,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any attributes </a:t>
            </a:r>
            <a:r>
              <a:rPr lang="en-IN" sz="2400" dirty="0"/>
              <a:t>for which we </a:t>
            </a:r>
            <a:r>
              <a:rPr lang="en-IN" sz="2400" b="1" dirty="0">
                <a:solidFill>
                  <a:srgbClr val="0070C0"/>
                </a:solidFill>
              </a:rPr>
              <a:t>do not specify values </a:t>
            </a:r>
            <a:r>
              <a:rPr lang="en-IN" sz="2400" dirty="0"/>
              <a:t>will be </a:t>
            </a:r>
            <a:r>
              <a:rPr lang="en-IN" sz="2400" b="1" dirty="0">
                <a:solidFill>
                  <a:srgbClr val="C00000"/>
                </a:solidFill>
              </a:rPr>
              <a:t>initialized</a:t>
            </a:r>
            <a:r>
              <a:rPr lang="en-IN" sz="2400" dirty="0"/>
              <a:t> to </a:t>
            </a:r>
            <a:r>
              <a:rPr lang="en-IN" sz="2400" b="1" dirty="0">
                <a:solidFill>
                  <a:srgbClr val="7030A0"/>
                </a:solidFill>
              </a:rPr>
              <a:t>NULL</a:t>
            </a:r>
            <a:r>
              <a:rPr lang="en-IN" sz="2400" dirty="0"/>
              <a:t> by the system</a:t>
            </a:r>
            <a:endParaRPr lang="en-IN" sz="2400" b="1" dirty="0">
              <a:solidFill>
                <a:srgbClr val="7030A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Creating Our Own </a:t>
            </a:r>
            <a:br>
              <a:rPr lang="en-US" sz="3200" b="1" dirty="0"/>
            </a:br>
            <a:r>
              <a:rPr lang="en-US" sz="3200" b="1" dirty="0"/>
              <a:t>Constructor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70C0"/>
                </a:solidFill>
              </a:rPr>
              <a:t>Syntax: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Constructor function </a:t>
            </a:r>
            <a:r>
              <a:rPr lang="en-US" sz="2400" b="1" dirty="0">
                <a:solidFill>
                  <a:srgbClr val="002060"/>
                </a:solidFill>
              </a:rPr>
              <a:t>&lt;</a:t>
            </a:r>
            <a:r>
              <a:rPr lang="en-US" sz="2400" b="1" dirty="0" err="1">
                <a:solidFill>
                  <a:srgbClr val="002060"/>
                </a:solidFill>
              </a:rPr>
              <a:t>name_of_object_type</a:t>
            </a:r>
            <a:r>
              <a:rPr lang="en-US" sz="2400" b="1" dirty="0">
                <a:solidFill>
                  <a:srgbClr val="002060"/>
                </a:solidFill>
              </a:rPr>
              <a:t>&gt;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b="1" dirty="0">
                <a:solidFill>
                  <a:srgbClr val="00B050"/>
                </a:solidFill>
              </a:rPr>
              <a:t>&lt;</a:t>
            </a:r>
            <a:r>
              <a:rPr lang="en-US" sz="2400" b="1" dirty="0" err="1">
                <a:solidFill>
                  <a:srgbClr val="00B050"/>
                </a:solidFill>
              </a:rPr>
              <a:t>arg_list</a:t>
            </a:r>
            <a:r>
              <a:rPr lang="en-US" sz="2400" b="1" dirty="0">
                <a:solidFill>
                  <a:srgbClr val="00B050"/>
                </a:solidFill>
              </a:rPr>
              <a:t>&gt;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return self as result</a:t>
            </a:r>
          </a:p>
          <a:p>
            <a:endParaRPr lang="en-IN" sz="2400" b="1" u="sng" dirty="0">
              <a:solidFill>
                <a:srgbClr val="0070C0"/>
              </a:solidFill>
            </a:endParaRPr>
          </a:p>
          <a:p>
            <a:r>
              <a:rPr lang="en-IN" sz="2400" b="1" u="sng" dirty="0">
                <a:solidFill>
                  <a:srgbClr val="0070C0"/>
                </a:solidFill>
              </a:rPr>
              <a:t>Example: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Constructor function </a:t>
            </a:r>
            <a:r>
              <a:rPr lang="en-US" sz="2400" b="1" dirty="0" err="1">
                <a:solidFill>
                  <a:srgbClr val="002060"/>
                </a:solidFill>
              </a:rPr>
              <a:t>book_obj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(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book_name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 in 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varchar2,book_price in number ) return self as result</a:t>
            </a:r>
          </a:p>
          <a:p>
            <a:pPr>
              <a:buNone/>
            </a:pPr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obj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8"/>
            <a:ext cx="8858312" cy="5000659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70C0"/>
                </a:solidFill>
                <a:latin typeface="Corbel" pitchFamily="34" charset="0"/>
              </a:rPr>
              <a:t>PL-SQL Object Oriented Programming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What Are Object Types ?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B050"/>
                </a:solidFill>
                <a:latin typeface="Corbel" pitchFamily="34" charset="0"/>
              </a:rPr>
              <a:t>Creating And Initializing Object Types</a:t>
            </a:r>
            <a:endParaRPr lang="en-US" sz="2900" b="1" dirty="0">
              <a:solidFill>
                <a:srgbClr val="00206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C00000"/>
                </a:solidFill>
                <a:latin typeface="Corbel" pitchFamily="34" charset="0"/>
              </a:rPr>
              <a:t>Adding </a:t>
            </a:r>
            <a:r>
              <a:rPr lang="en-US" sz="2900" b="1" dirty="0" err="1">
                <a:solidFill>
                  <a:srgbClr val="C00000"/>
                </a:solidFill>
                <a:latin typeface="Corbel" pitchFamily="34" charset="0"/>
              </a:rPr>
              <a:t>Constrcutor</a:t>
            </a:r>
            <a:endParaRPr lang="en-US" sz="2900" b="1" dirty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C0000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7030A0"/>
                </a:solidFill>
                <a:latin typeface="Corbel" pitchFamily="34" charset="0"/>
              </a:rPr>
              <a:t>Example</a:t>
            </a:r>
            <a:endParaRPr lang="en-US" sz="2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What Is Self ?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"SELF" </a:t>
            </a:r>
            <a:r>
              <a:rPr lang="en-IN" sz="2400" dirty="0"/>
              <a:t>is a </a:t>
            </a:r>
            <a:r>
              <a:rPr lang="en-IN" sz="2400" b="1" dirty="0">
                <a:solidFill>
                  <a:srgbClr val="C00000"/>
                </a:solidFill>
              </a:rPr>
              <a:t>keyword</a:t>
            </a:r>
            <a:r>
              <a:rPr lang="en-IN" sz="2400" dirty="0"/>
              <a:t> that </a:t>
            </a:r>
            <a:r>
              <a:rPr lang="en-IN" sz="2400" b="1" dirty="0">
                <a:solidFill>
                  <a:srgbClr val="7030A0"/>
                </a:solidFill>
              </a:rPr>
              <a:t>indicates</a:t>
            </a:r>
            <a:r>
              <a:rPr lang="en-IN" sz="2400" dirty="0"/>
              <a:t> we are </a:t>
            </a:r>
            <a:r>
              <a:rPr lang="en-IN" sz="2400" b="1" dirty="0">
                <a:solidFill>
                  <a:srgbClr val="00B050"/>
                </a:solidFill>
              </a:rPr>
              <a:t>working with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attributes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002060"/>
                </a:solidFill>
              </a:rPr>
              <a:t>methods </a:t>
            </a:r>
            <a:r>
              <a:rPr lang="en-IN" sz="2400" dirty="0"/>
              <a:t>of the </a:t>
            </a:r>
            <a:r>
              <a:rPr lang="en-IN" sz="2400" b="1" dirty="0">
                <a:solidFill>
                  <a:srgbClr val="0070C0"/>
                </a:solidFill>
              </a:rPr>
              <a:t>instance</a:t>
            </a:r>
            <a:r>
              <a:rPr lang="en-IN" sz="2400" dirty="0"/>
              <a:t> that is being "</a:t>
            </a:r>
            <a:r>
              <a:rPr lang="en-IN" sz="2400" b="1" dirty="0">
                <a:solidFill>
                  <a:schemeClr val="accent1"/>
                </a:solidFill>
              </a:rPr>
              <a:t>constructed</a:t>
            </a:r>
            <a:r>
              <a:rPr lang="en-IN" sz="2400" dirty="0"/>
              <a:t>" by the </a:t>
            </a:r>
            <a:r>
              <a:rPr lang="en-IN" sz="2400" b="1" dirty="0">
                <a:solidFill>
                  <a:srgbClr val="002060"/>
                </a:solidFill>
              </a:rPr>
              <a:t>function</a:t>
            </a:r>
            <a:r>
              <a:rPr lang="en-IN" sz="2400" dirty="0"/>
              <a:t>.</a:t>
            </a: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dirty="0"/>
              <a:t>It is </a:t>
            </a:r>
            <a:r>
              <a:rPr lang="en-US" sz="2400" b="1" dirty="0">
                <a:solidFill>
                  <a:srgbClr val="0070C0"/>
                </a:solidFill>
              </a:rPr>
              <a:t>compulsor</a:t>
            </a:r>
            <a:r>
              <a:rPr lang="en-US" sz="2400" dirty="0"/>
              <a:t>y for a </a:t>
            </a:r>
            <a:r>
              <a:rPr lang="en-US" sz="2400" b="1" dirty="0">
                <a:solidFill>
                  <a:srgbClr val="C00000"/>
                </a:solidFill>
              </a:rPr>
              <a:t>constructor</a:t>
            </a:r>
            <a:r>
              <a:rPr lang="en-US" sz="2400" dirty="0"/>
              <a:t> to be a </a:t>
            </a:r>
            <a:r>
              <a:rPr lang="en-US" sz="2400" b="1" dirty="0">
                <a:solidFill>
                  <a:srgbClr val="7030A0"/>
                </a:solidFill>
              </a:rPr>
              <a:t>function</a:t>
            </a:r>
            <a:r>
              <a:rPr lang="en-US" sz="2400" dirty="0"/>
              <a:t> and return the </a:t>
            </a:r>
            <a:r>
              <a:rPr lang="en-US" sz="2400" b="1" dirty="0">
                <a:solidFill>
                  <a:schemeClr val="accent1"/>
                </a:solidFill>
              </a:rPr>
              <a:t>instance</a:t>
            </a:r>
            <a:r>
              <a:rPr lang="en-US" sz="2400" dirty="0"/>
              <a:t> which is </a:t>
            </a:r>
            <a:r>
              <a:rPr lang="en-US" sz="2400" b="1" dirty="0">
                <a:solidFill>
                  <a:srgbClr val="00B050"/>
                </a:solidFill>
              </a:rPr>
              <a:t>indicated</a:t>
            </a:r>
            <a:r>
              <a:rPr lang="en-US" sz="2400" dirty="0"/>
              <a:t> by </a:t>
            </a:r>
            <a:r>
              <a:rPr lang="en-US" sz="2400" b="1" dirty="0">
                <a:solidFill>
                  <a:srgbClr val="0070C0"/>
                </a:solidFill>
              </a:rPr>
              <a:t>mentioning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return self as result 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Writing The Body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obj4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786874" cy="4929222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Calling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obj7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428736"/>
            <a:ext cx="8643997" cy="4929222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Adding Member Methods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A </a:t>
            </a:r>
            <a:r>
              <a:rPr lang="en-IN" sz="2400" b="1" dirty="0">
                <a:solidFill>
                  <a:srgbClr val="0070C0"/>
                </a:solidFill>
              </a:rPr>
              <a:t>member</a:t>
            </a:r>
            <a:r>
              <a:rPr lang="en-IN" sz="2400" dirty="0"/>
              <a:t> method is a </a:t>
            </a:r>
            <a:r>
              <a:rPr lang="en-IN" sz="2400" b="1" dirty="0">
                <a:solidFill>
                  <a:srgbClr val="C00000"/>
                </a:solidFill>
              </a:rPr>
              <a:t>procedure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rgbClr val="7030A0"/>
                </a:solidFill>
              </a:rPr>
              <a:t>function</a:t>
            </a:r>
            <a:r>
              <a:rPr lang="en-IN" sz="2400" dirty="0"/>
              <a:t> designated with the keyword </a:t>
            </a:r>
            <a:r>
              <a:rPr lang="en-IN" sz="2400" b="1" dirty="0">
                <a:solidFill>
                  <a:srgbClr val="00B050"/>
                </a:solidFill>
              </a:rPr>
              <a:t>MEMBER.</a:t>
            </a:r>
            <a:r>
              <a:rPr lang="en-IN" sz="2400" dirty="0"/>
              <a:t> </a:t>
            </a:r>
            <a:endParaRPr lang="en-IN" sz="2400" b="1" dirty="0"/>
          </a:p>
          <a:p>
            <a:endParaRPr lang="en-IN" sz="2400" b="1" dirty="0"/>
          </a:p>
          <a:p>
            <a:endParaRPr lang="en-IN" sz="2400" b="1" dirty="0"/>
          </a:p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Member methods</a:t>
            </a:r>
            <a:r>
              <a:rPr lang="en-IN" sz="2400" dirty="0"/>
              <a:t> are used for </a:t>
            </a:r>
            <a:r>
              <a:rPr lang="en-IN" sz="2400" b="1" dirty="0">
                <a:solidFill>
                  <a:srgbClr val="0070C0"/>
                </a:solidFill>
              </a:rPr>
              <a:t>manipulating</a:t>
            </a:r>
            <a:r>
              <a:rPr lang="en-IN" sz="2400" dirty="0"/>
              <a:t> the </a:t>
            </a:r>
            <a:r>
              <a:rPr lang="en-IN" sz="2400" b="1" dirty="0">
                <a:solidFill>
                  <a:schemeClr val="accent1"/>
                </a:solidFill>
              </a:rPr>
              <a:t>attributes</a:t>
            </a:r>
            <a:r>
              <a:rPr lang="en-IN" sz="2400" dirty="0"/>
              <a:t> of the </a:t>
            </a:r>
            <a:r>
              <a:rPr lang="en-IN" sz="2400" b="1" dirty="0">
                <a:solidFill>
                  <a:srgbClr val="C00000"/>
                </a:solidFill>
              </a:rPr>
              <a:t>object</a:t>
            </a:r>
          </a:p>
          <a:p>
            <a:endParaRPr lang="en-US" sz="2400" b="1" dirty="0">
              <a:solidFill>
                <a:srgbClr val="7030A0"/>
              </a:solidFill>
            </a:endParaRPr>
          </a:p>
          <a:p>
            <a:endParaRPr lang="en-US" sz="2400" b="1" dirty="0">
              <a:solidFill>
                <a:srgbClr val="7030A0"/>
              </a:solidFill>
            </a:endParaRPr>
          </a:p>
          <a:p>
            <a:r>
              <a:rPr lang="en-IN" sz="2400" b="1" dirty="0">
                <a:solidFill>
                  <a:srgbClr val="002060"/>
                </a:solidFill>
              </a:rPr>
              <a:t>Calling programs </a:t>
            </a:r>
            <a:r>
              <a:rPr lang="en-IN" sz="2400" dirty="0"/>
              <a:t>may </a:t>
            </a:r>
            <a:r>
              <a:rPr lang="en-IN" sz="2400" b="1" dirty="0">
                <a:solidFill>
                  <a:srgbClr val="00B050"/>
                </a:solidFill>
              </a:rPr>
              <a:t>invoke</a:t>
            </a:r>
            <a:r>
              <a:rPr lang="en-IN" sz="2400" dirty="0"/>
              <a:t> such a </a:t>
            </a:r>
            <a:r>
              <a:rPr lang="en-IN" sz="2400" b="1" dirty="0">
                <a:solidFill>
                  <a:srgbClr val="7030A0"/>
                </a:solidFill>
              </a:rPr>
              <a:t>method</a:t>
            </a:r>
            <a:r>
              <a:rPr lang="en-IN" sz="2400" dirty="0"/>
              <a:t> only on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objects </a:t>
            </a:r>
            <a:r>
              <a:rPr lang="en-IN" sz="2400" dirty="0"/>
              <a:t>that have been </a:t>
            </a:r>
            <a:r>
              <a:rPr lang="en-IN" sz="2400" b="1" dirty="0">
                <a:solidFill>
                  <a:srgbClr val="0070C0"/>
                </a:solidFill>
              </a:rPr>
              <a:t>instantiated.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Creating Our Own </a:t>
            </a:r>
            <a:br>
              <a:rPr lang="en-US" sz="3200" b="1" dirty="0"/>
            </a:br>
            <a:r>
              <a:rPr lang="en-US" sz="3200" b="1" dirty="0"/>
              <a:t>Methods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u="sng" dirty="0">
                <a:solidFill>
                  <a:srgbClr val="0070C0"/>
                </a:solidFill>
              </a:rPr>
              <a:t>Syntax:</a:t>
            </a:r>
          </a:p>
          <a:p>
            <a:endParaRPr lang="en-US" sz="2400" b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Member function </a:t>
            </a:r>
            <a:r>
              <a:rPr lang="en-US" sz="2400" b="1" dirty="0">
                <a:solidFill>
                  <a:srgbClr val="002060"/>
                </a:solidFill>
              </a:rPr>
              <a:t>&lt;</a:t>
            </a:r>
            <a:r>
              <a:rPr lang="en-US" sz="2400" b="1" dirty="0" err="1">
                <a:solidFill>
                  <a:srgbClr val="002060"/>
                </a:solidFill>
              </a:rPr>
              <a:t>name_of_function</a:t>
            </a:r>
            <a:r>
              <a:rPr lang="en-US" sz="2400" b="1" dirty="0">
                <a:solidFill>
                  <a:srgbClr val="002060"/>
                </a:solidFill>
              </a:rPr>
              <a:t>&gt;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b="1" dirty="0">
                <a:solidFill>
                  <a:srgbClr val="002060"/>
                </a:solidFill>
              </a:rPr>
              <a:t>&lt;</a:t>
            </a:r>
            <a:r>
              <a:rPr lang="en-US" sz="2400" b="1" dirty="0" err="1">
                <a:solidFill>
                  <a:srgbClr val="002060"/>
                </a:solidFill>
              </a:rPr>
              <a:t>arg_list</a:t>
            </a:r>
            <a:r>
              <a:rPr lang="en-US" sz="2400" b="1" dirty="0">
                <a:solidFill>
                  <a:srgbClr val="002060"/>
                </a:solidFill>
              </a:rPr>
              <a:t>&gt;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) </a:t>
            </a:r>
          </a:p>
          <a:p>
            <a:pPr>
              <a:buNone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return </a:t>
            </a:r>
            <a:r>
              <a:rPr lang="en-US" sz="2400" b="1" dirty="0">
                <a:solidFill>
                  <a:srgbClr val="002060"/>
                </a:solidFill>
              </a:rPr>
              <a:t>&lt;</a:t>
            </a:r>
            <a:r>
              <a:rPr lang="en-US" sz="2400" b="1" dirty="0" err="1">
                <a:solidFill>
                  <a:srgbClr val="002060"/>
                </a:solidFill>
              </a:rPr>
              <a:t>data_type</a:t>
            </a:r>
            <a:r>
              <a:rPr lang="en-US" sz="2400" b="1" dirty="0">
                <a:solidFill>
                  <a:srgbClr val="002060"/>
                </a:solidFill>
              </a:rPr>
              <a:t>&gt;</a:t>
            </a:r>
          </a:p>
          <a:p>
            <a:pPr>
              <a:buNone/>
            </a:pPr>
            <a:endParaRPr lang="en-IN" sz="2400" b="1" u="sng" dirty="0">
              <a:solidFill>
                <a:srgbClr val="0070C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Exercise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Create</a:t>
            </a:r>
            <a:r>
              <a:rPr lang="en-US" sz="2400" dirty="0"/>
              <a:t> an </a:t>
            </a:r>
            <a:r>
              <a:rPr lang="en-US" sz="2400" b="1" dirty="0">
                <a:solidFill>
                  <a:srgbClr val="C00000"/>
                </a:solidFill>
              </a:rPr>
              <a:t>object type </a:t>
            </a:r>
            <a:r>
              <a:rPr lang="en-US" sz="2400" dirty="0"/>
              <a:t>called </a:t>
            </a:r>
            <a:r>
              <a:rPr lang="en-US" sz="2400" b="1" dirty="0" err="1">
                <a:solidFill>
                  <a:srgbClr val="7030A0"/>
                </a:solidFill>
              </a:rPr>
              <a:t>book_obj</a:t>
            </a:r>
            <a:r>
              <a:rPr lang="en-US" sz="2400" dirty="0"/>
              <a:t> containing </a:t>
            </a:r>
            <a:r>
              <a:rPr lang="en-US" sz="2400" b="1" dirty="0">
                <a:solidFill>
                  <a:srgbClr val="00B050"/>
                </a:solidFill>
              </a:rPr>
              <a:t>members</a:t>
            </a:r>
            <a:r>
              <a:rPr lang="en-US" sz="2400" dirty="0"/>
              <a:t> as </a:t>
            </a:r>
            <a:r>
              <a:rPr lang="en-US" sz="2400" b="1" dirty="0" err="1">
                <a:solidFill>
                  <a:srgbClr val="002060"/>
                </a:solidFill>
              </a:rPr>
              <a:t>book_no</a:t>
            </a:r>
            <a:r>
              <a:rPr lang="en-US" sz="2400" dirty="0"/>
              <a:t> , </a:t>
            </a:r>
            <a:r>
              <a:rPr lang="en-US" sz="2400" b="1" dirty="0" err="1">
                <a:solidFill>
                  <a:srgbClr val="002060"/>
                </a:solidFill>
              </a:rPr>
              <a:t>book_name</a:t>
            </a:r>
            <a:r>
              <a:rPr lang="en-US" sz="2400" dirty="0"/>
              <a:t> , </a:t>
            </a:r>
            <a:r>
              <a:rPr lang="en-US" sz="2400" b="1" dirty="0" err="1">
                <a:solidFill>
                  <a:srgbClr val="002060"/>
                </a:solidFill>
              </a:rPr>
              <a:t>book_price</a:t>
            </a:r>
            <a:r>
              <a:rPr lang="en-US" sz="2400" dirty="0"/>
              <a:t> and </a:t>
            </a:r>
            <a:r>
              <a:rPr lang="en-US" sz="2400" b="1" dirty="0" err="1">
                <a:solidFill>
                  <a:srgbClr val="002060"/>
                </a:solidFill>
              </a:rPr>
              <a:t>book_subject</a:t>
            </a:r>
            <a:r>
              <a:rPr lang="en-US" sz="2400" dirty="0"/>
              <a:t> .</a:t>
            </a:r>
          </a:p>
          <a:p>
            <a:endParaRPr lang="en-US" sz="2400" dirty="0"/>
          </a:p>
          <a:p>
            <a:r>
              <a:rPr lang="en-US" sz="2400" dirty="0"/>
              <a:t>Also provide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two member methods </a:t>
            </a:r>
            <a:r>
              <a:rPr lang="en-US" sz="2400" dirty="0"/>
              <a:t>in your type called </a:t>
            </a:r>
            <a:r>
              <a:rPr lang="en-US" sz="2400" b="1" dirty="0" err="1">
                <a:solidFill>
                  <a:srgbClr val="7030A0"/>
                </a:solidFill>
              </a:rPr>
              <a:t>get_category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7030A0"/>
                </a:solidFill>
              </a:rPr>
              <a:t>display.</a:t>
            </a:r>
          </a:p>
          <a:p>
            <a:endParaRPr lang="en-US" sz="2400" dirty="0"/>
          </a:p>
          <a:p>
            <a:r>
              <a:rPr lang="en-US" sz="2400" dirty="0"/>
              <a:t>The method </a:t>
            </a:r>
            <a:r>
              <a:rPr lang="en-US" sz="2400" b="1" dirty="0" err="1">
                <a:solidFill>
                  <a:srgbClr val="7030A0"/>
                </a:solidFill>
              </a:rPr>
              <a:t>get_category</a:t>
            </a:r>
            <a:r>
              <a:rPr lang="en-US" sz="2400" dirty="0"/>
              <a:t> should return </a:t>
            </a:r>
            <a:r>
              <a:rPr lang="en-US" sz="2400" b="1" dirty="0">
                <a:solidFill>
                  <a:srgbClr val="C00000"/>
                </a:solidFill>
              </a:rPr>
              <a:t>“Low”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C00000"/>
                </a:solidFill>
              </a:rPr>
              <a:t>“High”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depending on </a:t>
            </a:r>
            <a:r>
              <a:rPr lang="en-US" sz="2400" dirty="0"/>
              <a:t>whether the </a:t>
            </a:r>
            <a:r>
              <a:rPr lang="en-US" sz="2400" b="1" dirty="0">
                <a:solidFill>
                  <a:srgbClr val="0070C0"/>
                </a:solidFill>
              </a:rPr>
              <a:t>book price </a:t>
            </a:r>
            <a:r>
              <a:rPr lang="en-US" sz="2400" dirty="0"/>
              <a:t>is less than </a:t>
            </a:r>
            <a:r>
              <a:rPr lang="en-US" sz="2400" b="1" dirty="0">
                <a:solidFill>
                  <a:schemeClr val="accent1"/>
                </a:solidFill>
              </a:rPr>
              <a:t>501</a:t>
            </a:r>
            <a:r>
              <a:rPr lang="en-US" sz="2400" dirty="0"/>
              <a:t> or above it.</a:t>
            </a:r>
          </a:p>
          <a:p>
            <a:endParaRPr lang="en-US" sz="2400" dirty="0"/>
          </a:p>
          <a:p>
            <a:r>
              <a:rPr lang="en-US" sz="2400" dirty="0"/>
              <a:t>Then </a:t>
            </a:r>
            <a:r>
              <a:rPr lang="en-US" sz="2400" b="1" dirty="0">
                <a:solidFill>
                  <a:srgbClr val="7030A0"/>
                </a:solidFill>
              </a:rPr>
              <a:t>define</a:t>
            </a:r>
            <a:r>
              <a:rPr lang="en-US" sz="2400" dirty="0"/>
              <a:t> the </a:t>
            </a:r>
            <a:r>
              <a:rPr lang="en-US" sz="2400" b="1" dirty="0">
                <a:solidFill>
                  <a:srgbClr val="0070C0"/>
                </a:solidFill>
              </a:rPr>
              <a:t>body</a:t>
            </a:r>
            <a:r>
              <a:rPr lang="en-US" sz="2400" dirty="0"/>
              <a:t> of the type.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0070C0"/>
                </a:solidFill>
              </a:rPr>
              <a:t>Finally</a:t>
            </a:r>
            <a:r>
              <a:rPr lang="en-US" sz="2400" dirty="0"/>
              <a:t> create </a:t>
            </a:r>
            <a:r>
              <a:rPr lang="en-US" sz="2400" b="1" dirty="0">
                <a:solidFill>
                  <a:srgbClr val="C00000"/>
                </a:solidFill>
              </a:rPr>
              <a:t>2 objects </a:t>
            </a:r>
            <a:r>
              <a:rPr lang="en-US" sz="2400" dirty="0"/>
              <a:t>of the </a:t>
            </a:r>
            <a:r>
              <a:rPr lang="en-US" sz="2400" b="1" dirty="0" err="1">
                <a:solidFill>
                  <a:srgbClr val="7030A0"/>
                </a:solidFill>
              </a:rPr>
              <a:t>book_obj</a:t>
            </a:r>
            <a:r>
              <a:rPr lang="en-US" sz="2400" dirty="0"/>
              <a:t> called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book1 </a:t>
            </a:r>
            <a:r>
              <a:rPr lang="en-US" sz="2400" dirty="0"/>
              <a:t>and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book2  </a:t>
            </a:r>
            <a:endParaRPr lang="en-IN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obj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6"/>
            <a:ext cx="8858312" cy="5000660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obj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428737"/>
            <a:ext cx="8858312" cy="4929222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pic>
        <p:nvPicPr>
          <p:cNvPr id="7" name="Content Placeholder 6" descr="obj3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2844" y="1357298"/>
            <a:ext cx="8858312" cy="5000659"/>
          </a:xfr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Exercise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Create</a:t>
            </a:r>
            <a:r>
              <a:rPr lang="en-US" sz="2400" dirty="0"/>
              <a:t> an </a:t>
            </a:r>
            <a:r>
              <a:rPr lang="en-US" sz="2400" b="1" dirty="0">
                <a:solidFill>
                  <a:srgbClr val="C00000"/>
                </a:solidFill>
              </a:rPr>
              <a:t>object type </a:t>
            </a:r>
            <a:r>
              <a:rPr lang="en-US" sz="2400" dirty="0"/>
              <a:t>called </a:t>
            </a:r>
            <a:r>
              <a:rPr lang="en-US" sz="2400" b="1" dirty="0" err="1">
                <a:solidFill>
                  <a:srgbClr val="7030A0"/>
                </a:solidFill>
              </a:rPr>
              <a:t>itax</a:t>
            </a:r>
            <a:r>
              <a:rPr lang="en-US" sz="2400" dirty="0"/>
              <a:t> for </a:t>
            </a:r>
            <a:r>
              <a:rPr lang="en-US" sz="2400" b="1" dirty="0">
                <a:solidFill>
                  <a:srgbClr val="002060"/>
                </a:solidFill>
              </a:rPr>
              <a:t>calculating income tax </a:t>
            </a:r>
            <a:r>
              <a:rPr lang="en-US" sz="2400" dirty="0"/>
              <a:t>of 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person.</a:t>
            </a:r>
          </a:p>
          <a:p>
            <a:endParaRPr lang="en-US" sz="2400" dirty="0"/>
          </a:p>
          <a:p>
            <a:r>
              <a:rPr lang="en-US" sz="2400" dirty="0"/>
              <a:t>It should have </a:t>
            </a:r>
            <a:r>
              <a:rPr lang="en-US" sz="2400" b="1" dirty="0">
                <a:solidFill>
                  <a:srgbClr val="0070C0"/>
                </a:solidFill>
              </a:rPr>
              <a:t>following members</a:t>
            </a:r>
            <a:r>
              <a:rPr lang="en-US" sz="2400" dirty="0"/>
              <a:t>: </a:t>
            </a:r>
            <a:r>
              <a:rPr lang="en-US" sz="2400" b="1" dirty="0" err="1">
                <a:solidFill>
                  <a:srgbClr val="00B050"/>
                </a:solidFill>
              </a:rPr>
              <a:t>pname</a:t>
            </a:r>
            <a:r>
              <a:rPr lang="en-US" sz="2400" dirty="0"/>
              <a:t>, </a:t>
            </a:r>
            <a:r>
              <a:rPr lang="en-US" sz="2400" b="1" dirty="0" err="1">
                <a:solidFill>
                  <a:srgbClr val="00B050"/>
                </a:solidFill>
              </a:rPr>
              <a:t>bsal</a:t>
            </a:r>
            <a:r>
              <a:rPr lang="en-US" sz="2400" dirty="0" err="1"/>
              <a:t>,</a:t>
            </a:r>
            <a:r>
              <a:rPr lang="en-US" sz="2400" b="1" dirty="0" err="1">
                <a:solidFill>
                  <a:srgbClr val="00B050"/>
                </a:solidFill>
              </a:rPr>
              <a:t>da</a:t>
            </a:r>
            <a:r>
              <a:rPr lang="en-US" sz="2400" dirty="0" err="1"/>
              <a:t>,</a:t>
            </a:r>
            <a:r>
              <a:rPr lang="en-US" sz="2400" b="1" dirty="0" err="1">
                <a:solidFill>
                  <a:srgbClr val="00B050"/>
                </a:solidFill>
              </a:rPr>
              <a:t>savings,taxp</a:t>
            </a:r>
            <a:endParaRPr lang="en-US" sz="2400" b="1" dirty="0">
              <a:solidFill>
                <a:srgbClr val="00B050"/>
              </a:solidFill>
            </a:endParaRPr>
          </a:p>
          <a:p>
            <a:endParaRPr lang="en-US" sz="2400" dirty="0"/>
          </a:p>
          <a:p>
            <a:r>
              <a:rPr lang="en-US" sz="2400" dirty="0"/>
              <a:t>Also provide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following  member methods </a:t>
            </a:r>
            <a:r>
              <a:rPr lang="en-US" sz="2400" dirty="0"/>
              <a:t>in your type :</a:t>
            </a:r>
          </a:p>
          <a:p>
            <a:pPr lvl="1"/>
            <a:r>
              <a:rPr lang="en-US" b="1" dirty="0" err="1">
                <a:solidFill>
                  <a:srgbClr val="7030A0"/>
                </a:solidFill>
              </a:rPr>
              <a:t>Gross_sal</a:t>
            </a:r>
            <a:r>
              <a:rPr lang="en-US" b="1" dirty="0">
                <a:solidFill>
                  <a:srgbClr val="7030A0"/>
                </a:solidFill>
              </a:rPr>
              <a:t>(): </a:t>
            </a:r>
            <a:r>
              <a:rPr lang="en-US" dirty="0"/>
              <a:t>This method </a:t>
            </a:r>
            <a:r>
              <a:rPr lang="en-US" b="1" dirty="0">
                <a:solidFill>
                  <a:srgbClr val="0070C0"/>
                </a:solidFill>
              </a:rPr>
              <a:t>should calculate </a:t>
            </a:r>
            <a:r>
              <a:rPr lang="en-US" dirty="0"/>
              <a:t>and </a:t>
            </a:r>
            <a:r>
              <a:rPr lang="en-US" b="1" dirty="0">
                <a:solidFill>
                  <a:srgbClr val="0070C0"/>
                </a:solidFill>
              </a:rPr>
              <a:t>return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gross salary</a:t>
            </a:r>
            <a:r>
              <a:rPr lang="en-US" dirty="0"/>
              <a:t> of the </a:t>
            </a:r>
            <a:r>
              <a:rPr lang="en-US" b="1" dirty="0">
                <a:solidFill>
                  <a:srgbClr val="002060"/>
                </a:solidFill>
              </a:rPr>
              <a:t>person</a:t>
            </a:r>
            <a:r>
              <a:rPr lang="en-US" dirty="0"/>
              <a:t> , which is his </a:t>
            </a:r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yearly salary </a:t>
            </a:r>
            <a:r>
              <a:rPr lang="en-US" dirty="0"/>
              <a:t>calculated by adding </a:t>
            </a:r>
            <a:r>
              <a:rPr lang="en-US" b="1" dirty="0" err="1">
                <a:solidFill>
                  <a:srgbClr val="00B050"/>
                </a:solidFill>
              </a:rPr>
              <a:t>da</a:t>
            </a:r>
            <a:r>
              <a:rPr lang="en-US" dirty="0"/>
              <a:t> in </a:t>
            </a:r>
            <a:r>
              <a:rPr lang="en-US" b="1" dirty="0" err="1">
                <a:solidFill>
                  <a:srgbClr val="00B050"/>
                </a:solidFill>
              </a:rPr>
              <a:t>bsal</a:t>
            </a:r>
            <a:endParaRPr lang="en-US" b="1" dirty="0">
              <a:solidFill>
                <a:srgbClr val="00B050"/>
              </a:solidFill>
            </a:endParaRPr>
          </a:p>
          <a:p>
            <a:pPr lvl="1"/>
            <a:endParaRPr lang="en-US" dirty="0"/>
          </a:p>
          <a:p>
            <a:pPr lvl="1"/>
            <a:r>
              <a:rPr lang="en-US" b="1" dirty="0" err="1">
                <a:solidFill>
                  <a:srgbClr val="7030A0"/>
                </a:solidFill>
              </a:rPr>
              <a:t>Taxable_amt</a:t>
            </a:r>
            <a:r>
              <a:rPr lang="en-US" b="1" dirty="0">
                <a:solidFill>
                  <a:srgbClr val="7030A0"/>
                </a:solidFill>
              </a:rPr>
              <a:t>(): </a:t>
            </a:r>
            <a:r>
              <a:rPr lang="en-US" dirty="0"/>
              <a:t>This method </a:t>
            </a:r>
            <a:r>
              <a:rPr lang="en-US" b="1" dirty="0">
                <a:solidFill>
                  <a:srgbClr val="0070C0"/>
                </a:solidFill>
              </a:rPr>
              <a:t>should return </a:t>
            </a:r>
            <a:r>
              <a:rPr lang="en-US" dirty="0"/>
              <a:t>the </a:t>
            </a:r>
            <a:r>
              <a:rPr lang="en-US" b="1" dirty="0">
                <a:solidFill>
                  <a:srgbClr val="C00000"/>
                </a:solidFill>
              </a:rPr>
              <a:t>taxable amount </a:t>
            </a:r>
            <a:r>
              <a:rPr lang="en-US" dirty="0"/>
              <a:t>of the </a:t>
            </a:r>
            <a:r>
              <a:rPr lang="en-US" b="1" dirty="0">
                <a:solidFill>
                  <a:srgbClr val="002060"/>
                </a:solidFill>
              </a:rPr>
              <a:t>person</a:t>
            </a:r>
            <a:r>
              <a:rPr lang="en-US" dirty="0"/>
              <a:t> , which is </a:t>
            </a:r>
            <a:r>
              <a:rPr lang="en-US" b="1" dirty="0">
                <a:solidFill>
                  <a:srgbClr val="00B050"/>
                </a:solidFill>
              </a:rPr>
              <a:t>gross salary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–</a:t>
            </a:r>
            <a:r>
              <a:rPr lang="en-US" b="1" dirty="0">
                <a:solidFill>
                  <a:srgbClr val="00B050"/>
                </a:solidFill>
              </a:rPr>
              <a:t>yearly savings</a:t>
            </a:r>
          </a:p>
          <a:p>
            <a:pPr lvl="1"/>
            <a:endParaRPr lang="en-US" dirty="0"/>
          </a:p>
          <a:p>
            <a:pPr lvl="1"/>
            <a:r>
              <a:rPr lang="en-US" b="1" dirty="0">
                <a:solidFill>
                  <a:srgbClr val="7030A0"/>
                </a:solidFill>
              </a:rPr>
              <a:t>Tax():  </a:t>
            </a:r>
            <a:r>
              <a:rPr lang="en-US" dirty="0"/>
              <a:t>This method </a:t>
            </a:r>
            <a:r>
              <a:rPr lang="en-US" b="1" dirty="0">
                <a:solidFill>
                  <a:srgbClr val="0070C0"/>
                </a:solidFill>
              </a:rPr>
              <a:t>should calculate </a:t>
            </a:r>
            <a:r>
              <a:rPr lang="en-US" dirty="0"/>
              <a:t>and </a:t>
            </a:r>
            <a:r>
              <a:rPr lang="en-US" b="1" dirty="0">
                <a:solidFill>
                  <a:srgbClr val="0070C0"/>
                </a:solidFill>
              </a:rPr>
              <a:t>return</a:t>
            </a:r>
            <a:r>
              <a:rPr lang="en-US" dirty="0"/>
              <a:t> the </a:t>
            </a:r>
            <a:r>
              <a:rPr lang="en-US" b="1" dirty="0">
                <a:solidFill>
                  <a:srgbClr val="C00000"/>
                </a:solidFill>
              </a:rPr>
              <a:t>income tax </a:t>
            </a:r>
            <a:r>
              <a:rPr lang="en-US" dirty="0"/>
              <a:t>the person has to </a:t>
            </a:r>
            <a:r>
              <a:rPr lang="en-US" b="1" dirty="0">
                <a:solidFill>
                  <a:srgbClr val="002060"/>
                </a:solidFill>
              </a:rPr>
              <a:t>pay </a:t>
            </a:r>
            <a:endParaRPr lang="en-IN" b="1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Object Oriented PL-SQL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PL/SQL</a:t>
            </a:r>
            <a:r>
              <a:rPr lang="en-IN" sz="2400" dirty="0"/>
              <a:t> is a </a:t>
            </a:r>
            <a:r>
              <a:rPr lang="en-IN" sz="2400" b="1" dirty="0">
                <a:solidFill>
                  <a:srgbClr val="C00000"/>
                </a:solidFill>
              </a:rPr>
              <a:t>procedural language </a:t>
            </a:r>
            <a:r>
              <a:rPr lang="en-IN" sz="2400" dirty="0"/>
              <a:t>- </a:t>
            </a:r>
            <a:r>
              <a:rPr lang="en-IN" sz="2400" b="1" dirty="0">
                <a:solidFill>
                  <a:srgbClr val="00B050"/>
                </a:solidFill>
              </a:rPr>
              <a:t>mostly.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70C0"/>
                </a:solidFill>
              </a:rPr>
              <a:t>But</a:t>
            </a:r>
            <a:r>
              <a:rPr lang="en-IN" sz="2400" dirty="0"/>
              <a:t> it can </a:t>
            </a:r>
            <a:r>
              <a:rPr lang="en-IN" sz="2400" b="1" dirty="0">
                <a:solidFill>
                  <a:srgbClr val="7030A0"/>
                </a:solidFill>
              </a:rPr>
              <a:t>also be used </a:t>
            </a:r>
            <a:r>
              <a:rPr lang="en-IN" sz="2400" dirty="0"/>
              <a:t>to </a:t>
            </a:r>
            <a:r>
              <a:rPr lang="en-IN" sz="2400" b="1" dirty="0">
                <a:solidFill>
                  <a:srgbClr val="C00000"/>
                </a:solidFill>
              </a:rPr>
              <a:t>implement</a:t>
            </a:r>
            <a:r>
              <a:rPr lang="en-IN" sz="2400" dirty="0"/>
              <a:t>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object-oriented features </a:t>
            </a:r>
            <a:r>
              <a:rPr lang="en-IN" sz="2400" dirty="0"/>
              <a:t>in </a:t>
            </a:r>
            <a:r>
              <a:rPr lang="en-IN" sz="2400" b="1" dirty="0">
                <a:solidFill>
                  <a:srgbClr val="00B050"/>
                </a:solidFill>
              </a:rPr>
              <a:t>Oracle Database.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In other </a:t>
            </a:r>
            <a:r>
              <a:rPr lang="en-IN" sz="2400" b="1" dirty="0">
                <a:solidFill>
                  <a:srgbClr val="0070C0"/>
                </a:solidFill>
              </a:rPr>
              <a:t>object-oriented languages </a:t>
            </a:r>
            <a:r>
              <a:rPr lang="en-IN" sz="2400" dirty="0"/>
              <a:t>like </a:t>
            </a:r>
            <a:r>
              <a:rPr lang="en-IN" sz="2400" b="1" dirty="0">
                <a:solidFill>
                  <a:srgbClr val="7030A0"/>
                </a:solidFill>
              </a:rPr>
              <a:t>Java</a:t>
            </a:r>
            <a:r>
              <a:rPr lang="en-IN" sz="2400" dirty="0"/>
              <a:t>, everything is </a:t>
            </a:r>
            <a:r>
              <a:rPr lang="en-IN" sz="2400" b="1" dirty="0">
                <a:solidFill>
                  <a:srgbClr val="C00000"/>
                </a:solidFill>
              </a:rPr>
              <a:t>defined</a:t>
            </a:r>
            <a:r>
              <a:rPr lang="en-IN" sz="2400" dirty="0"/>
              <a:t> in </a:t>
            </a:r>
            <a:r>
              <a:rPr lang="en-IN" sz="2400" b="1" dirty="0">
                <a:solidFill>
                  <a:srgbClr val="7030A0"/>
                </a:solidFill>
              </a:rPr>
              <a:t>classes</a:t>
            </a:r>
            <a:r>
              <a:rPr lang="en-IN" sz="2400" dirty="0"/>
              <a:t>, but in </a:t>
            </a:r>
            <a:r>
              <a:rPr lang="en-IN" sz="2400" b="1" dirty="0">
                <a:solidFill>
                  <a:srgbClr val="00B050"/>
                </a:solidFill>
              </a:rPr>
              <a:t>Oracle Database</a:t>
            </a:r>
            <a:r>
              <a:rPr lang="en-IN" sz="2400" dirty="0"/>
              <a:t>, we have </a:t>
            </a:r>
            <a:r>
              <a:rPr lang="en-IN" sz="2400" b="1" u="sng" dirty="0">
                <a:solidFill>
                  <a:srgbClr val="002060"/>
                </a:solidFill>
              </a:rPr>
              <a:t>object types.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What Are Object Types ?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An </a:t>
            </a:r>
            <a:r>
              <a:rPr lang="en-IN" sz="2400" b="1" dirty="0">
                <a:solidFill>
                  <a:srgbClr val="0070C0"/>
                </a:solidFill>
              </a:rPr>
              <a:t>object type </a:t>
            </a:r>
            <a:r>
              <a:rPr lang="en-IN" sz="2400" dirty="0"/>
              <a:t>allows us to </a:t>
            </a:r>
            <a:r>
              <a:rPr lang="en-IN" sz="2400" b="1" dirty="0">
                <a:solidFill>
                  <a:srgbClr val="7030A0"/>
                </a:solidFill>
              </a:rPr>
              <a:t>create</a:t>
            </a:r>
            <a:r>
              <a:rPr lang="en-IN" sz="2400" dirty="0"/>
              <a:t> </a:t>
            </a:r>
            <a:r>
              <a:rPr lang="en-IN" sz="2400" b="1" dirty="0">
                <a:solidFill>
                  <a:srgbClr val="C00000"/>
                </a:solidFill>
              </a:rPr>
              <a:t>composite</a:t>
            </a:r>
            <a:r>
              <a:rPr lang="en-IN" sz="2400" dirty="0"/>
              <a:t> types.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Using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objects</a:t>
            </a:r>
            <a:r>
              <a:rPr lang="en-IN" sz="2400" dirty="0"/>
              <a:t> allow us to implement </a:t>
            </a:r>
            <a:r>
              <a:rPr lang="en-IN" sz="2400" b="1" dirty="0">
                <a:solidFill>
                  <a:srgbClr val="7030A0"/>
                </a:solidFill>
              </a:rPr>
              <a:t>real world objects</a:t>
            </a:r>
            <a:r>
              <a:rPr lang="en-IN" sz="2400" dirty="0"/>
              <a:t> which have </a:t>
            </a:r>
            <a:r>
              <a:rPr lang="en-IN" sz="2400" b="1" dirty="0">
                <a:solidFill>
                  <a:srgbClr val="00B050"/>
                </a:solidFill>
              </a:rPr>
              <a:t>attributes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0070C0"/>
                </a:solidFill>
              </a:rPr>
              <a:t>methods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B050"/>
                </a:solidFill>
              </a:rPr>
              <a:t>Attributes</a:t>
            </a:r>
            <a:r>
              <a:rPr lang="en-IN" sz="2400" dirty="0"/>
              <a:t> are </a:t>
            </a:r>
            <a:r>
              <a:rPr lang="en-IN" sz="2400" b="1" dirty="0">
                <a:solidFill>
                  <a:srgbClr val="C00000"/>
                </a:solidFill>
              </a:rPr>
              <a:t>properties</a:t>
            </a:r>
            <a:r>
              <a:rPr lang="en-IN" sz="2400" dirty="0"/>
              <a:t> of an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object </a:t>
            </a:r>
            <a:r>
              <a:rPr lang="en-IN" sz="2400" dirty="0"/>
              <a:t>and are </a:t>
            </a:r>
            <a:r>
              <a:rPr lang="en-IN" sz="2400" b="1" dirty="0">
                <a:solidFill>
                  <a:srgbClr val="002060"/>
                </a:solidFill>
              </a:rPr>
              <a:t>used for storing data</a:t>
            </a:r>
            <a:r>
              <a:rPr lang="en-IN" sz="2400" dirty="0"/>
              <a:t> ; and </a:t>
            </a:r>
            <a:r>
              <a:rPr lang="en-IN" sz="2400" b="1" dirty="0">
                <a:solidFill>
                  <a:srgbClr val="0070C0"/>
                </a:solidFill>
              </a:rPr>
              <a:t>methods </a:t>
            </a:r>
            <a:r>
              <a:rPr lang="en-IN" sz="2400" dirty="0"/>
              <a:t>are used for </a:t>
            </a:r>
            <a:r>
              <a:rPr lang="en-IN" sz="2400" b="1" dirty="0" err="1">
                <a:solidFill>
                  <a:schemeClr val="accent1"/>
                </a:solidFill>
              </a:rPr>
              <a:t>behavior</a:t>
            </a:r>
            <a:r>
              <a:rPr lang="en-IN" sz="2400" dirty="0"/>
              <a:t> i.e.  </a:t>
            </a:r>
            <a:r>
              <a:rPr lang="en-IN" sz="2400" b="1" dirty="0">
                <a:solidFill>
                  <a:srgbClr val="7030A0"/>
                </a:solidFill>
              </a:rPr>
              <a:t>operations</a:t>
            </a:r>
            <a:r>
              <a:rPr lang="en-IN" sz="2400" dirty="0"/>
              <a:t> on </a:t>
            </a:r>
            <a:r>
              <a:rPr lang="en-IN" sz="2400" b="1" dirty="0">
                <a:solidFill>
                  <a:srgbClr val="002060"/>
                </a:solidFill>
              </a:rPr>
              <a:t>data.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Creating Object Types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In </a:t>
            </a:r>
            <a:r>
              <a:rPr lang="en-IN" sz="2400" b="1" dirty="0">
                <a:solidFill>
                  <a:srgbClr val="00B050"/>
                </a:solidFill>
              </a:rPr>
              <a:t>Oracle</a:t>
            </a:r>
            <a:r>
              <a:rPr lang="en-IN" sz="2400" dirty="0"/>
              <a:t>, an </a:t>
            </a:r>
            <a:r>
              <a:rPr lang="en-IN" sz="2400" b="1" dirty="0">
                <a:solidFill>
                  <a:srgbClr val="C00000"/>
                </a:solidFill>
              </a:rPr>
              <a:t>object type </a:t>
            </a:r>
            <a:r>
              <a:rPr lang="en-IN" sz="2400" dirty="0"/>
              <a:t>is </a:t>
            </a:r>
            <a:r>
              <a:rPr lang="en-IN" sz="2400" b="1" dirty="0">
                <a:solidFill>
                  <a:srgbClr val="0070C0"/>
                </a:solidFill>
              </a:rPr>
              <a:t>created</a:t>
            </a:r>
            <a:r>
              <a:rPr lang="en-IN" sz="2400" dirty="0"/>
              <a:t> with the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 CREATE OR REPLACE TYPE</a:t>
            </a:r>
            <a:r>
              <a:rPr lang="en-IN" sz="2400" dirty="0"/>
              <a:t> clause and is </a:t>
            </a:r>
            <a:r>
              <a:rPr lang="en-IN" sz="2400" b="1" dirty="0">
                <a:solidFill>
                  <a:srgbClr val="7030A0"/>
                </a:solidFill>
              </a:rPr>
              <a:t>stored</a:t>
            </a:r>
            <a:r>
              <a:rPr lang="en-IN" sz="2400" dirty="0"/>
              <a:t> in the </a:t>
            </a:r>
            <a:r>
              <a:rPr lang="en-IN" sz="2400" b="1" u="sng" dirty="0">
                <a:solidFill>
                  <a:schemeClr val="accent6">
                    <a:lumMod val="50000"/>
                  </a:schemeClr>
                </a:solidFill>
              </a:rPr>
              <a:t>database schema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70C0"/>
                </a:solidFill>
              </a:rPr>
              <a:t>Remember 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C00000"/>
                </a:solidFill>
              </a:rPr>
              <a:t>object types </a:t>
            </a:r>
            <a:r>
              <a:rPr lang="en-IN" sz="2400" b="1" dirty="0">
                <a:solidFill>
                  <a:srgbClr val="7030A0"/>
                </a:solidFill>
              </a:rPr>
              <a:t>cannot be created </a:t>
            </a:r>
            <a:r>
              <a:rPr lang="en-IN" sz="2400" dirty="0"/>
              <a:t>within a </a:t>
            </a:r>
            <a:r>
              <a:rPr lang="en-IN" sz="2400" b="1" dirty="0">
                <a:solidFill>
                  <a:schemeClr val="accent1"/>
                </a:solidFill>
              </a:rPr>
              <a:t>PL/SQL block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rgbClr val="0070C0"/>
                </a:solidFill>
              </a:rPr>
              <a:t>stored subprogram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0070C0"/>
                </a:solidFill>
              </a:rPr>
              <a:t>Once</a:t>
            </a:r>
            <a:r>
              <a:rPr lang="en-IN" sz="2400" dirty="0"/>
              <a:t> an </a:t>
            </a:r>
            <a:r>
              <a:rPr lang="en-IN" sz="2400" b="1" dirty="0">
                <a:solidFill>
                  <a:srgbClr val="C00000"/>
                </a:solidFill>
              </a:rPr>
              <a:t>object type </a:t>
            </a:r>
            <a:r>
              <a:rPr lang="en-IN" sz="2400" dirty="0"/>
              <a:t>has been </a:t>
            </a:r>
            <a:r>
              <a:rPr lang="en-IN" sz="2400" b="1" dirty="0">
                <a:solidFill>
                  <a:srgbClr val="00B050"/>
                </a:solidFill>
              </a:rPr>
              <a:t>created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002060"/>
                </a:solidFill>
              </a:rPr>
              <a:t>stored</a:t>
            </a:r>
            <a:r>
              <a:rPr lang="en-IN" sz="2400" dirty="0"/>
              <a:t> in the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database schema</a:t>
            </a:r>
            <a:r>
              <a:rPr lang="en-IN" sz="2400" dirty="0"/>
              <a:t>, a </a:t>
            </a:r>
            <a:r>
              <a:rPr lang="en-IN" sz="2400" b="1" dirty="0">
                <a:solidFill>
                  <a:schemeClr val="accent1"/>
                </a:solidFill>
              </a:rPr>
              <a:t>PL/SQL block </a:t>
            </a:r>
            <a:r>
              <a:rPr lang="en-IN" sz="2400" dirty="0"/>
              <a:t>or </a:t>
            </a:r>
            <a:r>
              <a:rPr lang="en-IN" sz="2400" b="1" dirty="0">
                <a:solidFill>
                  <a:srgbClr val="0070C0"/>
                </a:solidFill>
              </a:rPr>
              <a:t>subprogram</a:t>
            </a:r>
            <a:r>
              <a:rPr lang="en-IN" sz="2400" dirty="0"/>
              <a:t> may use that </a:t>
            </a:r>
            <a:r>
              <a:rPr lang="en-IN" sz="2400" b="1" dirty="0">
                <a:solidFill>
                  <a:srgbClr val="C00000"/>
                </a:solidFill>
              </a:rPr>
              <a:t>object type.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Creating Object Types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lnSpcReduction="10000"/>
          </a:bodyPr>
          <a:lstStyle/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CREATE [OR REPLACE] TYPE </a:t>
            </a:r>
            <a:r>
              <a:rPr lang="en-IN" sz="2400" b="1" i="1" dirty="0" err="1">
                <a:solidFill>
                  <a:srgbClr val="0070C0"/>
                </a:solidFill>
              </a:rPr>
              <a:t>type_name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AS </a:t>
            </a:r>
            <a:r>
              <a:rPr lang="en-IN" sz="2400" b="1" dirty="0">
                <a:solidFill>
                  <a:srgbClr val="002060"/>
                </a:solidFill>
              </a:rPr>
              <a:t>OBJECT</a:t>
            </a:r>
            <a:br>
              <a:rPr lang="en-IN" sz="2400" b="1" dirty="0">
                <a:solidFill>
                  <a:srgbClr val="002060"/>
                </a:solidFill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  (</a:t>
            </a:r>
            <a:r>
              <a:rPr lang="en-IN" sz="2400" b="1" i="1" dirty="0">
                <a:solidFill>
                  <a:srgbClr val="0070C0"/>
                </a:solidFill>
              </a:rPr>
              <a:t>attribute_name1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IN" sz="2400" b="1" i="1" dirty="0" err="1">
                <a:solidFill>
                  <a:srgbClr val="002060"/>
                </a:solidFill>
              </a:rPr>
              <a:t>attribute_type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,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  </a:t>
            </a:r>
            <a:r>
              <a:rPr lang="en-IN" sz="2400" b="1" dirty="0">
                <a:solidFill>
                  <a:srgbClr val="0070C0"/>
                </a:solidFill>
              </a:rPr>
              <a:t> </a:t>
            </a:r>
            <a:r>
              <a:rPr lang="en-IN" sz="2400" b="1" i="1" dirty="0">
                <a:solidFill>
                  <a:srgbClr val="0070C0"/>
                </a:solidFill>
              </a:rPr>
              <a:t>attribute_name2</a:t>
            </a:r>
            <a:r>
              <a:rPr lang="en-IN" sz="2400" b="1" dirty="0">
                <a:solidFill>
                  <a:srgbClr val="0070C0"/>
                </a:solidFill>
              </a:rPr>
              <a:t> </a:t>
            </a:r>
            <a:r>
              <a:rPr lang="en-IN" sz="2400" b="1" i="1" dirty="0" err="1">
                <a:solidFill>
                  <a:srgbClr val="002060"/>
                </a:solidFill>
              </a:rPr>
              <a:t>attribute_type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,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   ...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en-IN" sz="2400" b="1" dirty="0">
                <a:solidFill>
                  <a:srgbClr val="00B050"/>
                </a:solidFill>
              </a:rPr>
              <a:t> </a:t>
            </a:r>
            <a:r>
              <a:rPr lang="en-IN" sz="2400" b="1" i="1" dirty="0">
                <a:solidFill>
                  <a:srgbClr val="00B050"/>
                </a:solidFill>
              </a:rPr>
              <a:t>method1 specification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,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   </a:t>
            </a:r>
            <a:r>
              <a:rPr lang="en-IN" sz="2400" b="1" i="1" dirty="0">
                <a:solidFill>
                  <a:srgbClr val="00B050"/>
                </a:solidFill>
              </a:rPr>
              <a:t>method2 specification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,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   ...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  );</a:t>
            </a:r>
          </a:p>
          <a:p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CREATE [OR REPLACE] TYPE BODY </a:t>
            </a:r>
            <a:r>
              <a:rPr lang="en-IN" sz="2400" b="1" i="1" dirty="0" err="1">
                <a:solidFill>
                  <a:srgbClr val="0070C0"/>
                </a:solidFill>
              </a:rPr>
              <a:t>type_name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 AS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  </a:t>
            </a:r>
            <a:r>
              <a:rPr lang="en-IN" sz="2400" b="1" i="1" dirty="0">
                <a:solidFill>
                  <a:srgbClr val="7030A0"/>
                </a:solidFill>
              </a:rPr>
              <a:t>method1 body</a:t>
            </a:r>
            <a:r>
              <a:rPr lang="en-IN" sz="2400" b="1" dirty="0">
                <a:solidFill>
                  <a:srgbClr val="7030A0"/>
                </a:solidFill>
              </a:rPr>
              <a:t>;</a:t>
            </a:r>
            <a:br>
              <a:rPr lang="en-IN" sz="2400" b="1" dirty="0">
                <a:solidFill>
                  <a:srgbClr val="7030A0"/>
                </a:solidFill>
              </a:rPr>
            </a:br>
            <a:r>
              <a:rPr lang="en-IN" sz="2400" b="1" dirty="0">
                <a:solidFill>
                  <a:srgbClr val="7030A0"/>
                </a:solidFill>
              </a:rPr>
              <a:t>  </a:t>
            </a:r>
            <a:r>
              <a:rPr lang="en-IN" sz="2400" b="1" i="1" dirty="0">
                <a:solidFill>
                  <a:srgbClr val="7030A0"/>
                </a:solidFill>
              </a:rPr>
              <a:t>method2 body</a:t>
            </a:r>
            <a:r>
              <a:rPr lang="en-IN" sz="2400" b="1" dirty="0">
                <a:solidFill>
                  <a:srgbClr val="7030A0"/>
                </a:solidFill>
              </a:rPr>
              <a:t>;</a:t>
            </a:r>
            <a:br>
              <a:rPr lang="en-IN" sz="2400" b="1" dirty="0">
                <a:solidFill>
                  <a:srgbClr val="7030A0"/>
                </a:solidFill>
              </a:rPr>
            </a:br>
            <a:r>
              <a:rPr lang="en-IN" sz="2400" b="1" dirty="0">
                <a:solidFill>
                  <a:srgbClr val="7030A0"/>
                </a:solidFill>
              </a:rPr>
              <a:t>  ...</a:t>
            </a:r>
            <a:br>
              <a:rPr lang="en-IN" sz="2400" b="1" dirty="0">
                <a:solidFill>
                  <a:srgbClr val="7030A0"/>
                </a:solidFill>
              </a:rPr>
            </a:br>
            <a:r>
              <a:rPr lang="en-IN" sz="2400" b="1" dirty="0">
                <a:solidFill>
                  <a:srgbClr val="7030A0"/>
                </a:solidFill>
              </a:rPr>
              <a:t>  </a:t>
            </a:r>
            <a:r>
              <a:rPr lang="en-IN" sz="2400" b="1" i="1" dirty="0" err="1">
                <a:solidFill>
                  <a:srgbClr val="7030A0"/>
                </a:solidFill>
              </a:rPr>
              <a:t>methodN</a:t>
            </a:r>
            <a:r>
              <a:rPr lang="en-IN" sz="2400" b="1" i="1" dirty="0">
                <a:solidFill>
                  <a:srgbClr val="7030A0"/>
                </a:solidFill>
              </a:rPr>
              <a:t> body</a:t>
            </a:r>
            <a:r>
              <a:rPr lang="en-IN" sz="2400" b="1" dirty="0">
                <a:solidFill>
                  <a:srgbClr val="7030A0"/>
                </a:solidFill>
              </a:rPr>
              <a:t>;</a:t>
            </a:r>
            <a:b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END;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Points To Remember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70C0"/>
                </a:solidFill>
              </a:rPr>
              <a:t>creation</a:t>
            </a:r>
            <a:r>
              <a:rPr lang="en-IN" sz="2400" dirty="0"/>
              <a:t> of an </a:t>
            </a:r>
            <a:r>
              <a:rPr lang="en-IN" sz="2400" b="1" dirty="0">
                <a:solidFill>
                  <a:srgbClr val="C00000"/>
                </a:solidFill>
              </a:rPr>
              <a:t>object type </a:t>
            </a:r>
            <a:r>
              <a:rPr lang="en-IN" sz="2400" dirty="0"/>
              <a:t>includes </a:t>
            </a:r>
            <a:r>
              <a:rPr lang="en-IN" sz="2400" b="1" dirty="0">
                <a:solidFill>
                  <a:srgbClr val="00B050"/>
                </a:solidFill>
              </a:rPr>
              <a:t>two parts</a:t>
            </a:r>
            <a:r>
              <a:rPr lang="en-IN" sz="2400" dirty="0"/>
              <a:t>: the </a:t>
            </a:r>
            <a:r>
              <a:rPr lang="en-IN" sz="2400" b="1" dirty="0">
                <a:solidFill>
                  <a:srgbClr val="7030A0"/>
                </a:solidFill>
              </a:rPr>
              <a:t>object type specification</a:t>
            </a:r>
            <a:r>
              <a:rPr lang="en-IN" sz="2400" dirty="0">
                <a:solidFill>
                  <a:srgbClr val="7030A0"/>
                </a:solidFill>
              </a:rPr>
              <a:t> </a:t>
            </a:r>
            <a:r>
              <a:rPr lang="en-IN" sz="2400" dirty="0"/>
              <a:t>and the </a:t>
            </a:r>
            <a:r>
              <a:rPr lang="en-IN" sz="2400" b="1" dirty="0">
                <a:solidFill>
                  <a:srgbClr val="7030A0"/>
                </a:solidFill>
              </a:rPr>
              <a:t>object type body</a:t>
            </a:r>
            <a:r>
              <a:rPr lang="en-IN" sz="2400" dirty="0">
                <a:solidFill>
                  <a:srgbClr val="7030A0"/>
                </a:solidFill>
              </a:rPr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object type specification </a:t>
            </a:r>
            <a:r>
              <a:rPr lang="en-IN" sz="2400" dirty="0"/>
              <a:t>contains </a:t>
            </a:r>
            <a:r>
              <a:rPr lang="en-IN" sz="2400" b="1" dirty="0">
                <a:solidFill>
                  <a:srgbClr val="00B050"/>
                </a:solidFill>
              </a:rPr>
              <a:t>declarations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attributes</a:t>
            </a:r>
            <a:r>
              <a:rPr lang="en-IN" sz="2400" dirty="0"/>
              <a:t> as well as any </a:t>
            </a:r>
            <a:r>
              <a:rPr lang="en-IN" sz="2400" b="1" dirty="0">
                <a:solidFill>
                  <a:srgbClr val="0070C0"/>
                </a:solidFill>
              </a:rPr>
              <a:t>methods</a:t>
            </a:r>
            <a:r>
              <a:rPr lang="en-IN" sz="2400" dirty="0"/>
              <a:t> that </a:t>
            </a:r>
            <a:r>
              <a:rPr lang="en-IN" sz="2400" b="1" dirty="0">
                <a:solidFill>
                  <a:srgbClr val="002060"/>
                </a:solidFill>
              </a:rPr>
              <a:t>may be used </a:t>
            </a:r>
            <a:r>
              <a:rPr lang="en-IN" sz="2400" dirty="0"/>
              <a:t>with that </a:t>
            </a:r>
            <a:r>
              <a:rPr lang="en-IN" sz="2400" b="1" dirty="0">
                <a:solidFill>
                  <a:srgbClr val="C00000"/>
                </a:solidFill>
              </a:rPr>
              <a:t>object. </a:t>
            </a:r>
          </a:p>
          <a:p>
            <a:endParaRPr lang="en-IN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Points To Remember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 err="1">
                <a:solidFill>
                  <a:schemeClr val="accent6">
                    <a:lumMod val="75000"/>
                  </a:schemeClr>
                </a:solidFill>
              </a:rPr>
              <a:t>attribute_type</a:t>
            </a:r>
            <a:r>
              <a:rPr lang="en-IN" sz="2400" dirty="0"/>
              <a:t> may be </a:t>
            </a:r>
            <a:r>
              <a:rPr lang="en-IN" sz="2400" b="1" dirty="0">
                <a:solidFill>
                  <a:srgbClr val="0070C0"/>
                </a:solidFill>
              </a:rPr>
              <a:t>a built-in PL/SQL type </a:t>
            </a:r>
            <a:r>
              <a:rPr lang="en-IN" sz="2400" dirty="0"/>
              <a:t>such as </a:t>
            </a:r>
            <a:r>
              <a:rPr lang="en-IN" sz="2400" b="1" dirty="0">
                <a:solidFill>
                  <a:srgbClr val="C00000"/>
                </a:solidFill>
              </a:rPr>
              <a:t>NUMBER</a:t>
            </a:r>
            <a:r>
              <a:rPr lang="en-IN" sz="2400" dirty="0"/>
              <a:t> or </a:t>
            </a:r>
            <a:r>
              <a:rPr lang="en-IN" sz="2400" b="1" dirty="0">
                <a:solidFill>
                  <a:srgbClr val="C00000"/>
                </a:solidFill>
              </a:rPr>
              <a:t>VARCHAR2</a:t>
            </a:r>
            <a:r>
              <a:rPr lang="en-IN" sz="2400" dirty="0"/>
              <a:t>, or it may be a </a:t>
            </a:r>
            <a:r>
              <a:rPr lang="en-IN" sz="2400" b="1" dirty="0">
                <a:solidFill>
                  <a:srgbClr val="0070C0"/>
                </a:solidFill>
              </a:rPr>
              <a:t>complex user-defined type</a:t>
            </a:r>
            <a:r>
              <a:rPr lang="en-IN" sz="2400" dirty="0"/>
              <a:t> such as a </a:t>
            </a:r>
            <a:r>
              <a:rPr lang="en-IN" sz="2400" b="1" dirty="0">
                <a:solidFill>
                  <a:srgbClr val="C00000"/>
                </a:solidFill>
              </a:rPr>
              <a:t>collection.</a:t>
            </a:r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method specification </a:t>
            </a:r>
            <a:r>
              <a:rPr lang="en-IN" sz="2400" dirty="0"/>
              <a:t>consists of the </a:t>
            </a:r>
            <a:r>
              <a:rPr lang="en-IN" sz="2400" b="1" dirty="0">
                <a:solidFill>
                  <a:srgbClr val="0070C0"/>
                </a:solidFill>
              </a:rPr>
              <a:t>method type</a:t>
            </a:r>
            <a:r>
              <a:rPr lang="en-IN" sz="2400" dirty="0"/>
              <a:t>, its </a:t>
            </a:r>
            <a:r>
              <a:rPr lang="en-IN" sz="2400" b="1" dirty="0">
                <a:solidFill>
                  <a:srgbClr val="7030A0"/>
                </a:solidFill>
              </a:rPr>
              <a:t>name</a:t>
            </a:r>
            <a:r>
              <a:rPr lang="en-IN" sz="2400" dirty="0"/>
              <a:t>, and </a:t>
            </a:r>
            <a:r>
              <a:rPr lang="en-IN" sz="2400" b="1" dirty="0">
                <a:solidFill>
                  <a:srgbClr val="00B050"/>
                </a:solidFill>
              </a:rPr>
              <a:t>any input </a:t>
            </a:r>
            <a:r>
              <a:rPr lang="en-IN" sz="2400" dirty="0"/>
              <a:t>and </a:t>
            </a:r>
            <a:r>
              <a:rPr lang="en-IN" sz="2400" b="1" dirty="0">
                <a:solidFill>
                  <a:srgbClr val="00B050"/>
                </a:solidFill>
              </a:rPr>
              <a:t>output parameters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0070C0"/>
                </a:solidFill>
              </a:rPr>
              <a:t>method </a:t>
            </a:r>
            <a:r>
              <a:rPr lang="en-IN" sz="2400" dirty="0"/>
              <a:t>needs.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Points To Remember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0070C0"/>
                </a:solidFill>
              </a:rPr>
              <a:t>object type specification </a:t>
            </a:r>
            <a:r>
              <a:rPr lang="en-IN" sz="2400" dirty="0"/>
              <a:t>is also called a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public interface</a:t>
            </a:r>
            <a:r>
              <a:rPr lang="en-IN" sz="2400" dirty="0"/>
              <a:t>, and the </a:t>
            </a:r>
            <a:r>
              <a:rPr lang="en-IN" sz="2400" b="1" dirty="0">
                <a:solidFill>
                  <a:srgbClr val="7030A0"/>
                </a:solidFill>
              </a:rPr>
              <a:t>methods defined in it </a:t>
            </a:r>
            <a:r>
              <a:rPr lang="en-IN" sz="2400" dirty="0"/>
              <a:t>are called </a:t>
            </a:r>
            <a:r>
              <a:rPr lang="en-IN" sz="2400" b="1" u="sng" dirty="0">
                <a:solidFill>
                  <a:schemeClr val="accent6">
                    <a:lumMod val="50000"/>
                  </a:schemeClr>
                </a:solidFill>
              </a:rPr>
              <a:t>public methods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These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methods</a:t>
            </a:r>
            <a:r>
              <a:rPr lang="en-IN" sz="2400" dirty="0"/>
              <a:t> are </a:t>
            </a:r>
            <a:r>
              <a:rPr lang="en-IN" sz="2400" b="1" dirty="0">
                <a:solidFill>
                  <a:srgbClr val="0070C0"/>
                </a:solidFill>
              </a:rPr>
              <a:t>optional</a:t>
            </a:r>
            <a:r>
              <a:rPr lang="en-IN" sz="2400" dirty="0"/>
              <a:t> when creating </a:t>
            </a:r>
            <a:r>
              <a:rPr lang="en-IN" sz="2400" b="1" dirty="0">
                <a:solidFill>
                  <a:srgbClr val="C00000"/>
                </a:solidFill>
              </a:rPr>
              <a:t>object types.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However, if an </a:t>
            </a:r>
            <a:r>
              <a:rPr lang="en-IN" sz="2400" b="1" dirty="0">
                <a:solidFill>
                  <a:srgbClr val="C00000"/>
                </a:solidFill>
              </a:rPr>
              <a:t>object type </a:t>
            </a:r>
            <a:r>
              <a:rPr lang="en-IN" sz="2400" dirty="0"/>
              <a:t>has a </a:t>
            </a:r>
            <a:r>
              <a:rPr lang="en-IN" sz="2400" b="1" dirty="0">
                <a:solidFill>
                  <a:srgbClr val="00B050"/>
                </a:solidFill>
              </a:rPr>
              <a:t>method specification</a:t>
            </a:r>
            <a:r>
              <a:rPr lang="en-IN" sz="2400" dirty="0"/>
              <a:t>, it requires an </a:t>
            </a:r>
            <a:r>
              <a:rPr lang="en-IN" sz="2400" b="1" dirty="0">
                <a:solidFill>
                  <a:srgbClr val="7030A0"/>
                </a:solidFill>
              </a:rPr>
              <a:t>object type body</a:t>
            </a:r>
            <a:r>
              <a:rPr lang="en-IN" sz="2400" dirty="0"/>
              <a:t>.</a:t>
            </a:r>
            <a:endParaRPr lang="en-IN" sz="2400" b="1" dirty="0">
              <a:solidFill>
                <a:srgbClr val="C000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11268</TotalTime>
  <Words>1239</Words>
  <Application>Microsoft Office PowerPoint</Application>
  <PresentationFormat>On-screen Show (4:3)</PresentationFormat>
  <Paragraphs>169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Corbel</vt:lpstr>
      <vt:lpstr>Wingdings</vt:lpstr>
      <vt:lpstr>Wingdings 2</vt:lpstr>
      <vt:lpstr>Civic</vt:lpstr>
      <vt:lpstr>PowerPoint Presentation</vt:lpstr>
      <vt:lpstr>Today’s Agenda</vt:lpstr>
      <vt:lpstr> Object Oriented PL-SQL</vt:lpstr>
      <vt:lpstr> What Are Object Types ?</vt:lpstr>
      <vt:lpstr> Creating Object Types</vt:lpstr>
      <vt:lpstr> Creating Object Types</vt:lpstr>
      <vt:lpstr> Points To Remember</vt:lpstr>
      <vt:lpstr> Points To Remember</vt:lpstr>
      <vt:lpstr> Points To Remember</vt:lpstr>
      <vt:lpstr> Points To Remember</vt:lpstr>
      <vt:lpstr> Example</vt:lpstr>
      <vt:lpstr> Using Object Types</vt:lpstr>
      <vt:lpstr> How To Initialize An Object ?</vt:lpstr>
      <vt:lpstr> Using Object Types</vt:lpstr>
      <vt:lpstr> More On Constructor</vt:lpstr>
      <vt:lpstr> Creating Our Own  Constructor</vt:lpstr>
      <vt:lpstr> Creating Our Own  Constructor</vt:lpstr>
      <vt:lpstr> Creating Our Own  Constructor</vt:lpstr>
      <vt:lpstr> Example</vt:lpstr>
      <vt:lpstr> What Is Self ?</vt:lpstr>
      <vt:lpstr> Writing The Body</vt:lpstr>
      <vt:lpstr> Calling</vt:lpstr>
      <vt:lpstr> Adding Member Methods</vt:lpstr>
      <vt:lpstr> Creating Our Own  Methods</vt:lpstr>
      <vt:lpstr> Exercise</vt:lpstr>
      <vt:lpstr> Example</vt:lpstr>
      <vt:lpstr> Example</vt:lpstr>
      <vt:lpstr> Example</vt:lpstr>
      <vt:lpstr>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 kapoor</cp:lastModifiedBy>
  <cp:revision>951</cp:revision>
  <dcterms:created xsi:type="dcterms:W3CDTF">2015-12-21T13:46:48Z</dcterms:created>
  <dcterms:modified xsi:type="dcterms:W3CDTF">2021-04-23T07:25:56Z</dcterms:modified>
</cp:coreProperties>
</file>