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1179" r:id="rId4"/>
    <p:sldId id="1198" r:id="rId5"/>
    <p:sldId id="1249" r:id="rId6"/>
    <p:sldId id="1223" r:id="rId7"/>
    <p:sldId id="1250" r:id="rId8"/>
    <p:sldId id="1224" r:id="rId9"/>
    <p:sldId id="1251" r:id="rId10"/>
    <p:sldId id="1253" r:id="rId11"/>
    <p:sldId id="1252" r:id="rId12"/>
    <p:sldId id="1254" r:id="rId13"/>
    <p:sldId id="1255" r:id="rId14"/>
    <p:sldId id="1256" r:id="rId15"/>
    <p:sldId id="1257" r:id="rId16"/>
    <p:sldId id="1258" r:id="rId17"/>
    <p:sldId id="1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8C1DED9-41BE-45D2-813B-D62B3EF390A8}"/>
    <pc:docChg chg="custSel delSld modSld">
      <pc:chgData name="Sharma Computer Academy" userId="08476b32c11f4418" providerId="LiveId" clId="{B8C1DED9-41BE-45D2-813B-D62B3EF390A8}" dt="2021-04-26T06:58:57.912" v="5" actId="27636"/>
      <pc:docMkLst>
        <pc:docMk/>
      </pc:docMkLst>
      <pc:sldChg chg="modSp mod modAnim">
        <pc:chgData name="Sharma Computer Academy" userId="08476b32c11f4418" providerId="LiveId" clId="{B8C1DED9-41BE-45D2-813B-D62B3EF390A8}" dt="2021-04-26T06:58:57.912" v="5" actId="27636"/>
        <pc:sldMkLst>
          <pc:docMk/>
          <pc:sldMk cId="0" sldId="1198"/>
        </pc:sldMkLst>
        <pc:spChg chg="mod">
          <ac:chgData name="Sharma Computer Academy" userId="08476b32c11f4418" providerId="LiveId" clId="{B8C1DED9-41BE-45D2-813B-D62B3EF390A8}" dt="2021-04-26T06:58:57.912" v="5" actId="27636"/>
          <ac:spMkLst>
            <pc:docMk/>
            <pc:sldMk cId="0" sldId="119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8C1DED9-41BE-45D2-813B-D62B3EF390A8}" dt="2021-04-26T06:58:39.591" v="0" actId="47"/>
        <pc:sldMkLst>
          <pc:docMk/>
          <pc:sldMk cId="0" sldId="1244"/>
        </pc:sldMkLst>
      </pc:sldChg>
      <pc:sldChg chg="del">
        <pc:chgData name="Sharma Computer Academy" userId="08476b32c11f4418" providerId="LiveId" clId="{B8C1DED9-41BE-45D2-813B-D62B3EF390A8}" dt="2021-04-26T06:58:45.853" v="2" actId="47"/>
        <pc:sldMkLst>
          <pc:docMk/>
          <pc:sldMk cId="0" sldId="1245"/>
        </pc:sldMkLst>
      </pc:sldChg>
      <pc:sldChg chg="del">
        <pc:chgData name="Sharma Computer Academy" userId="08476b32c11f4418" providerId="LiveId" clId="{B8C1DED9-41BE-45D2-813B-D62B3EF390A8}" dt="2021-04-26T06:58:42.714" v="1" actId="47"/>
        <pc:sldMkLst>
          <pc:docMk/>
          <pc:sldMk cId="0" sldId="1246"/>
        </pc:sldMkLst>
      </pc:sldChg>
      <pc:sldChg chg="del">
        <pc:chgData name="Sharma Computer Academy" userId="08476b32c11f4418" providerId="LiveId" clId="{B8C1DED9-41BE-45D2-813B-D62B3EF390A8}" dt="2021-04-26T06:58:46.564" v="3" actId="47"/>
        <pc:sldMkLst>
          <pc:docMk/>
          <pc:sldMk cId="0" sldId="12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chgoeasy.com/drop-recreate-redo-logs-oracle-data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chgoeasy.com/what-is-undo-and-redo-in-oracle-datab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Truncate table CASCADE</a:t>
            </a:r>
            <a:r>
              <a:rPr lang="en-IN" sz="2400" b="1" dirty="0"/>
              <a:t>:-&gt;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previous releases</a:t>
            </a:r>
            <a:r>
              <a:rPr lang="en-IN" sz="2400" dirty="0"/>
              <a:t>, there wasn’t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direct option </a:t>
            </a:r>
            <a:r>
              <a:rPr lang="en-IN" sz="2400" dirty="0"/>
              <a:t>provided to </a:t>
            </a:r>
            <a:r>
              <a:rPr lang="en-IN" sz="2400" b="1" dirty="0">
                <a:solidFill>
                  <a:srgbClr val="0070C0"/>
                </a:solidFill>
              </a:rPr>
              <a:t>truncate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master table </a:t>
            </a:r>
            <a:r>
              <a:rPr lang="en-IN" sz="2400" dirty="0"/>
              <a:t>while it is </a:t>
            </a:r>
            <a:r>
              <a:rPr lang="en-IN" sz="2400" b="1" dirty="0">
                <a:solidFill>
                  <a:schemeClr val="accent1"/>
                </a:solidFill>
              </a:rPr>
              <a:t>referred to </a:t>
            </a:r>
            <a:r>
              <a:rPr lang="en-IN" sz="2400" dirty="0"/>
              <a:t>by the </a:t>
            </a:r>
            <a:r>
              <a:rPr lang="en-IN" sz="2400" b="1" dirty="0">
                <a:solidFill>
                  <a:srgbClr val="0070C0"/>
                </a:solidFill>
              </a:rPr>
              <a:t>child tables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child records </a:t>
            </a:r>
            <a:r>
              <a:rPr lang="en-IN" sz="2400" dirty="0"/>
              <a:t>exist.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r>
              <a:rPr lang="en-IN" sz="2400" dirty="0"/>
              <a:t>The</a:t>
            </a:r>
            <a:r>
              <a:rPr lang="en-IN" sz="2400" b="1" dirty="0">
                <a:solidFill>
                  <a:schemeClr val="accent1"/>
                </a:solidFill>
              </a:rPr>
              <a:t> TRUNCATE TABLE</a:t>
            </a:r>
            <a:r>
              <a:rPr lang="en-IN" sz="2400" dirty="0"/>
              <a:t> with </a:t>
            </a:r>
            <a:r>
              <a:rPr lang="en-IN" sz="2400" b="1" dirty="0">
                <a:solidFill>
                  <a:srgbClr val="7030A0"/>
                </a:solidFill>
              </a:rPr>
              <a:t>CASCADE</a:t>
            </a:r>
            <a:r>
              <a:rPr lang="en-IN" sz="2400" dirty="0"/>
              <a:t> option in </a:t>
            </a:r>
            <a:r>
              <a:rPr lang="en-IN" sz="2400" b="1" dirty="0">
                <a:solidFill>
                  <a:srgbClr val="C00000"/>
                </a:solidFill>
              </a:rPr>
              <a:t>12c</a:t>
            </a:r>
            <a:r>
              <a:rPr lang="en-IN" sz="2400" dirty="0"/>
              <a:t> truncates the </a:t>
            </a:r>
            <a:r>
              <a:rPr lang="en-IN" sz="2400" b="1" dirty="0">
                <a:solidFill>
                  <a:srgbClr val="00B050"/>
                </a:solidFill>
              </a:rPr>
              <a:t>records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master table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automatically initiates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accent1"/>
                </a:solidFill>
              </a:rPr>
              <a:t>truncate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B050"/>
                </a:solidFill>
              </a:rPr>
              <a:t>child tables too</a:t>
            </a:r>
            <a:r>
              <a:rPr lang="en-IN" sz="2400" dirty="0"/>
              <a:t>, subject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foreign key reference </a:t>
            </a:r>
            <a:r>
              <a:rPr lang="en-IN" sz="2400" dirty="0"/>
              <a:t>as  </a:t>
            </a:r>
            <a:r>
              <a:rPr lang="en-IN" sz="2400" b="1" dirty="0">
                <a:solidFill>
                  <a:srgbClr val="C00000"/>
                </a:solidFill>
              </a:rPr>
              <a:t>ON DELETE CASCADE.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70C0"/>
                </a:solidFill>
              </a:rPr>
              <a:t>enhancement </a:t>
            </a:r>
            <a:r>
              <a:rPr lang="en-IN" sz="2400" dirty="0"/>
              <a:t>gets rid of the </a:t>
            </a:r>
            <a:r>
              <a:rPr lang="en-IN" sz="2400" b="1" dirty="0">
                <a:solidFill>
                  <a:srgbClr val="00B050"/>
                </a:solidFill>
              </a:rPr>
              <a:t>prerequisite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2060"/>
                </a:solidFill>
              </a:rPr>
              <a:t>truncate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all </a:t>
            </a:r>
            <a:r>
              <a:rPr lang="en-IN" sz="2400" b="1" dirty="0">
                <a:solidFill>
                  <a:srgbClr val="7030A0"/>
                </a:solidFill>
              </a:rPr>
              <a:t>child records </a:t>
            </a:r>
            <a:r>
              <a:rPr lang="en-IN" sz="2400" dirty="0"/>
              <a:t>before </a:t>
            </a:r>
            <a:r>
              <a:rPr lang="en-IN" sz="2400" b="1" dirty="0">
                <a:solidFill>
                  <a:srgbClr val="002060"/>
                </a:solidFill>
              </a:rPr>
              <a:t>truncating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master table. 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TRUNCATE TABLE 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&gt; CASCADE;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Top N queries using FETCH FIRST and OFFSET:-&gt;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Oracle 12c </a:t>
            </a:r>
            <a:r>
              <a:rPr lang="en-IN" sz="2400" dirty="0"/>
              <a:t>eases the </a:t>
            </a:r>
            <a:r>
              <a:rPr lang="en-IN" sz="2400" b="1" dirty="0">
                <a:solidFill>
                  <a:srgbClr val="0070C0"/>
                </a:solidFill>
              </a:rPr>
              <a:t>cases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C00000"/>
                </a:solidFill>
              </a:rPr>
              <a:t>top-N analysis </a:t>
            </a:r>
            <a:r>
              <a:rPr lang="en-IN" sz="2400" dirty="0"/>
              <a:t>by introducing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FETCH FIRST </a:t>
            </a:r>
            <a:r>
              <a:rPr lang="en-IN" sz="2400" dirty="0"/>
              <a:t>clause in </a:t>
            </a:r>
            <a:r>
              <a:rPr lang="en-IN" sz="2400" b="1" dirty="0">
                <a:solidFill>
                  <a:schemeClr val="accent1"/>
                </a:solidFill>
              </a:rPr>
              <a:t>SQL language.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70C0"/>
                </a:solidFill>
              </a:rPr>
              <a:t>clause</a:t>
            </a:r>
            <a:r>
              <a:rPr lang="en-IN" sz="2400" dirty="0"/>
              <a:t> is used to </a:t>
            </a:r>
            <a:r>
              <a:rPr lang="en-IN" sz="2400" b="1" dirty="0">
                <a:solidFill>
                  <a:schemeClr val="accent1"/>
                </a:solidFill>
              </a:rPr>
              <a:t>limit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number of rows </a:t>
            </a:r>
            <a:r>
              <a:rPr lang="en-IN" sz="2400" dirty="0"/>
              <a:t>returned by a </a:t>
            </a:r>
            <a:r>
              <a:rPr lang="en-IN" sz="2400" b="1" dirty="0">
                <a:solidFill>
                  <a:srgbClr val="C00000"/>
                </a:solidFill>
              </a:rPr>
              <a:t>query.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new clause </a:t>
            </a:r>
            <a:r>
              <a:rPr lang="en-IN" sz="2400" dirty="0"/>
              <a:t>can be used in </a:t>
            </a:r>
            <a:r>
              <a:rPr lang="en-IN" sz="2400" b="1" dirty="0">
                <a:solidFill>
                  <a:srgbClr val="0070C0"/>
                </a:solidFill>
              </a:rPr>
              <a:t>conjunction</a:t>
            </a:r>
            <a:r>
              <a:rPr lang="en-IN" sz="2400" dirty="0"/>
              <a:t> with </a:t>
            </a:r>
            <a:r>
              <a:rPr lang="en-IN" sz="2400" b="1" dirty="0">
                <a:solidFill>
                  <a:srgbClr val="7030A0"/>
                </a:solidFill>
              </a:rPr>
              <a:t>ORDER BY</a:t>
            </a:r>
            <a:r>
              <a:rPr lang="en-IN" sz="2400" dirty="0"/>
              <a:t> to retrieve </a:t>
            </a:r>
            <a:r>
              <a:rPr lang="en-IN" sz="2400" b="1" dirty="0">
                <a:solidFill>
                  <a:srgbClr val="00B050"/>
                </a:solidFill>
              </a:rPr>
              <a:t>Top-N</a:t>
            </a:r>
            <a:r>
              <a:rPr lang="en-IN" sz="2400" dirty="0"/>
              <a:t> results.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First Example:</a:t>
            </a:r>
            <a:endParaRPr lang="en-IN" sz="24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*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FROM Employee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DESC </a:t>
            </a:r>
            <a:r>
              <a:rPr lang="en-IN" sz="2400" b="1" dirty="0">
                <a:solidFill>
                  <a:srgbClr val="002060"/>
                </a:solidFill>
              </a:rPr>
              <a:t>FETCH FIRST 5 ROWS ONLY;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7030A0"/>
                </a:solidFill>
              </a:rPr>
              <a:t>Second Example:</a:t>
            </a:r>
            <a:endParaRPr lang="en-IN" sz="24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*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FROM Employee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DESC </a:t>
            </a:r>
            <a:r>
              <a:rPr lang="en-IN" sz="2400" b="1" dirty="0">
                <a:solidFill>
                  <a:srgbClr val="002060"/>
                </a:solidFill>
              </a:rPr>
              <a:t>FETCH 25 PERCENT ROWS ONLY;</a:t>
            </a:r>
          </a:p>
          <a:p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Third Example:</a:t>
            </a:r>
            <a:endParaRPr lang="en-IN" sz="2400" b="1" u="sng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*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FROM Employee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DESC </a:t>
            </a:r>
            <a:r>
              <a:rPr lang="en-IN" sz="2400" b="1" dirty="0">
                <a:solidFill>
                  <a:srgbClr val="002060"/>
                </a:solidFill>
              </a:rPr>
              <a:t>OFFSET 5 ROWS FETCH NEXT 2 ROWS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ONLY</a:t>
            </a: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Extended 32 K Limit-&gt;</a:t>
            </a:r>
            <a:r>
              <a:rPr lang="en-IN" sz="2400" dirty="0"/>
              <a:t> Until </a:t>
            </a:r>
            <a:r>
              <a:rPr lang="en-IN" sz="2400" b="1" dirty="0">
                <a:solidFill>
                  <a:srgbClr val="0070C0"/>
                </a:solidFill>
              </a:rPr>
              <a:t>Oracle 11g </a:t>
            </a:r>
            <a:r>
              <a:rPr lang="en-IN" sz="2400" dirty="0"/>
              <a:t>SQL, the </a:t>
            </a:r>
            <a:r>
              <a:rPr lang="en-IN" sz="2400" b="1" dirty="0">
                <a:solidFill>
                  <a:srgbClr val="0070C0"/>
                </a:solidFill>
              </a:rPr>
              <a:t>maximum precision </a:t>
            </a:r>
            <a:r>
              <a:rPr lang="en-IN" sz="2400" dirty="0"/>
              <a:t>allowed for a </a:t>
            </a:r>
            <a:r>
              <a:rPr lang="en-IN" sz="2400" b="1" dirty="0">
                <a:solidFill>
                  <a:schemeClr val="accent1"/>
                </a:solidFill>
              </a:rPr>
              <a:t>string type column </a:t>
            </a:r>
            <a:r>
              <a:rPr lang="en-IN" sz="2400" dirty="0"/>
              <a:t>was </a:t>
            </a:r>
            <a:r>
              <a:rPr lang="en-IN" sz="2400" b="1" dirty="0">
                <a:solidFill>
                  <a:srgbClr val="7030A0"/>
                </a:solidFill>
              </a:rPr>
              <a:t>4000.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 12c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precision</a:t>
            </a:r>
            <a:r>
              <a:rPr lang="en-IN" sz="2400" dirty="0"/>
              <a:t> has been i</a:t>
            </a:r>
            <a:r>
              <a:rPr lang="en-IN" sz="2400" b="1" dirty="0">
                <a:solidFill>
                  <a:srgbClr val="7030A0"/>
                </a:solidFill>
              </a:rPr>
              <a:t>ncreased</a:t>
            </a:r>
            <a:r>
              <a:rPr lang="en-IN" sz="2400" dirty="0"/>
              <a:t> up to </a:t>
            </a:r>
            <a:r>
              <a:rPr lang="en-IN" sz="2400" dirty="0">
                <a:solidFill>
                  <a:srgbClr val="C00000"/>
                </a:solidFill>
              </a:rPr>
              <a:t>32767 bytes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C00000"/>
                </a:solidFill>
              </a:rPr>
              <a:t>32K.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new string data types </a:t>
            </a:r>
            <a:r>
              <a:rPr lang="en-IN" sz="2400" dirty="0"/>
              <a:t>are known as </a:t>
            </a:r>
            <a:r>
              <a:rPr lang="en-IN" sz="2400" b="1" dirty="0">
                <a:solidFill>
                  <a:schemeClr val="accent1"/>
                </a:solidFill>
              </a:rPr>
              <a:t>Extended String Types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 12c.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Handling default columns in Oracle 12c:-&gt;</a:t>
            </a:r>
            <a:r>
              <a:rPr lang="en-IN" sz="2400" dirty="0"/>
              <a:t>  </a:t>
            </a:r>
            <a:r>
              <a:rPr lang="en-IN" sz="2400" b="1" dirty="0">
                <a:solidFill>
                  <a:srgbClr val="00B050"/>
                </a:solidFill>
              </a:rPr>
              <a:t>Oracle 12c </a:t>
            </a:r>
            <a:r>
              <a:rPr lang="en-IN" sz="2400" dirty="0"/>
              <a:t>enhanced the </a:t>
            </a:r>
            <a:r>
              <a:rPr lang="en-IN" sz="2400" b="1" dirty="0">
                <a:solidFill>
                  <a:srgbClr val="C00000"/>
                </a:solidFill>
              </a:rPr>
              <a:t>defaulting methods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table columns.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Now, a </a:t>
            </a:r>
            <a:r>
              <a:rPr lang="en-IN" sz="2400" b="1" dirty="0">
                <a:solidFill>
                  <a:srgbClr val="C00000"/>
                </a:solidFill>
              </a:rPr>
              <a:t>column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7030A0"/>
                </a:solidFill>
              </a:rPr>
              <a:t>default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0070C0"/>
                </a:solidFill>
              </a:rPr>
              <a:t>sequence.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addition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C00000"/>
                </a:solidFill>
              </a:rPr>
              <a:t>column</a:t>
            </a:r>
            <a:r>
              <a:rPr lang="en-IN" sz="2400" dirty="0"/>
              <a:t> can have a </a:t>
            </a:r>
            <a:r>
              <a:rPr lang="en-IN" sz="2400" b="1" dirty="0">
                <a:solidFill>
                  <a:srgbClr val="7030A0"/>
                </a:solidFill>
              </a:rPr>
              <a:t>default value </a:t>
            </a:r>
            <a:r>
              <a:rPr lang="en-IN" sz="2400" dirty="0"/>
              <a:t>which will be used </a:t>
            </a:r>
            <a:r>
              <a:rPr lang="en-IN" sz="2400" b="1" dirty="0">
                <a:solidFill>
                  <a:srgbClr val="00B050"/>
                </a:solidFill>
              </a:rPr>
              <a:t>only when </a:t>
            </a:r>
            <a:r>
              <a:rPr lang="en-IN" sz="2400" dirty="0"/>
              <a:t>the column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NULL.</a:t>
            </a:r>
            <a:br>
              <a:rPr lang="en-IN" sz="2400" dirty="0"/>
            </a:b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create table t</a:t>
            </a:r>
            <a:b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 x number </a:t>
            </a:r>
            <a:r>
              <a:rPr lang="en-IN" sz="3000" b="1" dirty="0">
                <a:solidFill>
                  <a:srgbClr val="0070C0"/>
                </a:solidFill>
              </a:rPr>
              <a:t>default </a:t>
            </a:r>
            <a:r>
              <a:rPr lang="en-IN" sz="3000" b="1" dirty="0" err="1">
                <a:solidFill>
                  <a:srgbClr val="0070C0"/>
                </a:solidFill>
              </a:rPr>
              <a:t>myseq.nextval</a:t>
            </a:r>
            <a:r>
              <a:rPr lang="en-IN" sz="3000" b="1" dirty="0">
                <a:solidFill>
                  <a:srgbClr val="0070C0"/>
                </a:solidFill>
              </a:rPr>
              <a:t> primary key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y number,</a:t>
            </a:r>
            <a:b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z number </a:t>
            </a:r>
            <a:r>
              <a:rPr lang="en-IN" sz="3000" b="1" dirty="0">
                <a:solidFill>
                  <a:srgbClr val="0070C0"/>
                </a:solidFill>
              </a:rPr>
              <a:t>default on null 13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Oracle 12c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Understanding Cloud </a:t>
            </a:r>
            <a:r>
              <a:rPr lang="en-US" sz="2900" b="1" dirty="0" err="1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BasedMultiTenant</a:t>
            </a: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Architecture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Container Database &amp; Pluggable Databases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New Features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Introducing Oracle 12c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the</a:t>
            </a:r>
            <a:r>
              <a:rPr lang="en-IN" sz="2400" b="1" dirty="0">
                <a:solidFill>
                  <a:srgbClr val="0070C0"/>
                </a:solidFill>
              </a:rPr>
              <a:t> Oracle Database 12c</a:t>
            </a:r>
            <a:r>
              <a:rPr lang="en-IN" sz="2400" dirty="0"/>
              <a:t> the </a:t>
            </a:r>
            <a:r>
              <a:rPr lang="en-IN" sz="2400" b="1" dirty="0">
                <a:solidFill>
                  <a:srgbClr val="00B050"/>
                </a:solidFill>
              </a:rPr>
              <a:t>"c" </a:t>
            </a:r>
            <a:r>
              <a:rPr lang="en-IN" sz="2400" dirty="0"/>
              <a:t>stands for </a:t>
            </a:r>
            <a:r>
              <a:rPr lang="en-IN" sz="2400" b="1" dirty="0">
                <a:solidFill>
                  <a:srgbClr val="7030A0"/>
                </a:solidFill>
              </a:rPr>
              <a:t>"Cloud” .</a:t>
            </a:r>
          </a:p>
          <a:p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addition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1"/>
                </a:solidFill>
              </a:rPr>
              <a:t>some new features</a:t>
            </a:r>
            <a:r>
              <a:rPr lang="en-IN" sz="2400" dirty="0"/>
              <a:t>, this </a:t>
            </a:r>
            <a:r>
              <a:rPr lang="en-IN" sz="2400" b="1" dirty="0">
                <a:solidFill>
                  <a:srgbClr val="00B050"/>
                </a:solidFill>
              </a:rPr>
              <a:t>new version </a:t>
            </a:r>
            <a:r>
              <a:rPr lang="en-IN" sz="2400" dirty="0"/>
              <a:t>of the </a:t>
            </a:r>
            <a:r>
              <a:rPr lang="en-IN" sz="2400" dirty="0">
                <a:solidFill>
                  <a:srgbClr val="0070C0"/>
                </a:solidFill>
              </a:rPr>
              <a:t>Oracle Database </a:t>
            </a:r>
            <a:r>
              <a:rPr lang="en-IN" sz="2400" dirty="0"/>
              <a:t>implements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multitenant architecture</a:t>
            </a:r>
            <a:r>
              <a:rPr lang="en-IN" sz="2400" dirty="0"/>
              <a:t>, which </a:t>
            </a:r>
            <a:r>
              <a:rPr lang="en-IN" sz="2400" b="1" dirty="0">
                <a:solidFill>
                  <a:srgbClr val="002060"/>
                </a:solidFill>
              </a:rPr>
              <a:t>enables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1"/>
                </a:solidFill>
              </a:rPr>
              <a:t>creation</a:t>
            </a:r>
            <a:r>
              <a:rPr lang="en-IN" sz="2400" dirty="0"/>
              <a:t> of </a:t>
            </a:r>
            <a:r>
              <a:rPr lang="en-IN" sz="2400" b="1" u="sng" dirty="0">
                <a:solidFill>
                  <a:srgbClr val="0070C0"/>
                </a:solidFill>
              </a:rPr>
              <a:t>pluggable databases </a:t>
            </a:r>
            <a:r>
              <a:rPr lang="en-IN" sz="2400" dirty="0"/>
              <a:t>(PDBs) in a multitenant </a:t>
            </a:r>
            <a:r>
              <a:rPr lang="en-IN" sz="2400" b="1" u="sng" dirty="0">
                <a:solidFill>
                  <a:srgbClr val="0070C0"/>
                </a:solidFill>
              </a:rPr>
              <a:t>container database </a:t>
            </a:r>
            <a:r>
              <a:rPr lang="en-IN" sz="2400" dirty="0"/>
              <a:t>(CDB)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</a:t>
            </a:r>
            <a:r>
              <a:rPr lang="en-US" sz="3200" b="1" dirty="0" err="1"/>
              <a:t>MultiTenant</a:t>
            </a:r>
            <a:br>
              <a:rPr lang="en-US" sz="3200" b="1" dirty="0"/>
            </a:br>
            <a:r>
              <a:rPr lang="en-US" sz="3200" b="1" dirty="0"/>
              <a:t>Architecture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Multiple tenants </a:t>
            </a:r>
            <a:r>
              <a:rPr lang="en-IN" sz="2400" dirty="0"/>
              <a:t>share </a:t>
            </a:r>
            <a:r>
              <a:rPr lang="en-IN" sz="2400" b="1" dirty="0">
                <a:solidFill>
                  <a:srgbClr val="C00000"/>
                </a:solidFill>
              </a:rPr>
              <a:t>same resources </a:t>
            </a:r>
            <a:r>
              <a:rPr lang="en-IN" sz="2400" dirty="0"/>
              <a:t>on a </a:t>
            </a:r>
            <a:r>
              <a:rPr lang="en-IN" sz="2400" b="1" dirty="0">
                <a:solidFill>
                  <a:srgbClr val="00B050"/>
                </a:solidFill>
              </a:rPr>
              <a:t>mutual benefit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7030A0"/>
                </a:solidFill>
              </a:rPr>
              <a:t>different purposes </a:t>
            </a:r>
            <a:r>
              <a:rPr lang="en-IN" sz="2400" dirty="0"/>
              <a:t>at a very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broad level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same applies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2060"/>
                </a:solidFill>
              </a:rPr>
              <a:t>Oracle Database </a:t>
            </a:r>
            <a:r>
              <a:rPr lang="en-IN" sz="2400" dirty="0"/>
              <a:t>where </a:t>
            </a:r>
            <a:r>
              <a:rPr lang="en-IN" sz="2400" b="1" dirty="0">
                <a:solidFill>
                  <a:srgbClr val="C00000"/>
                </a:solidFill>
              </a:rPr>
              <a:t>Multiple Databases </a:t>
            </a:r>
            <a:r>
              <a:rPr lang="en-IN" sz="2400" dirty="0"/>
              <a:t>share a </a:t>
            </a:r>
            <a:r>
              <a:rPr lang="en-IN" sz="2400" b="1" dirty="0">
                <a:solidFill>
                  <a:srgbClr val="00B050"/>
                </a:solidFill>
              </a:rPr>
              <a:t>single instance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resources</a:t>
            </a:r>
            <a:r>
              <a:rPr lang="en-IN" sz="2400" dirty="0"/>
              <a:t> aiming for </a:t>
            </a:r>
            <a:r>
              <a:rPr lang="en-IN" sz="2400" b="1" dirty="0">
                <a:solidFill>
                  <a:srgbClr val="0070C0"/>
                </a:solidFill>
              </a:rPr>
              <a:t>different purposes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chemeClr val="accent1"/>
                </a:solidFill>
              </a:rPr>
              <a:t>same Server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2060"/>
                </a:solidFill>
              </a:rPr>
              <a:t>Oracle Database </a:t>
            </a:r>
            <a:r>
              <a:rPr lang="en-IN" sz="2400" dirty="0"/>
              <a:t>which is built on </a:t>
            </a:r>
            <a:r>
              <a:rPr lang="en-IN" sz="2400" b="1" dirty="0">
                <a:solidFill>
                  <a:srgbClr val="00B050"/>
                </a:solidFill>
              </a:rPr>
              <a:t>Multitenant foundation </a:t>
            </a:r>
            <a:r>
              <a:rPr lang="en-IN" sz="2400" dirty="0"/>
              <a:t>is called </a:t>
            </a:r>
            <a:r>
              <a:rPr lang="en-IN" sz="2400" b="1" dirty="0">
                <a:solidFill>
                  <a:srgbClr val="0070C0"/>
                </a:solidFill>
              </a:rPr>
              <a:t>Container Database(CDB),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each container</a:t>
            </a:r>
            <a:r>
              <a:rPr lang="en-IN" sz="2400" dirty="0"/>
              <a:t>(tenant) residing inside is called </a:t>
            </a:r>
            <a:r>
              <a:rPr lang="en-IN" sz="2400" b="1" dirty="0">
                <a:solidFill>
                  <a:srgbClr val="00B050"/>
                </a:solidFill>
              </a:rPr>
              <a:t>Pluggable Database(</a:t>
            </a:r>
            <a:r>
              <a:rPr lang="en-IN" sz="2400" b="1" dirty="0">
                <a:solidFill>
                  <a:srgbClr val="0070C0"/>
                </a:solidFill>
              </a:rPr>
              <a:t>PDB, Container</a:t>
            </a:r>
            <a:r>
              <a:rPr lang="en-IN" sz="2400" dirty="0"/>
              <a:t>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Container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Container Database (CDB)</a:t>
            </a:r>
            <a:r>
              <a:rPr lang="en-IN" sz="2400" dirty="0"/>
              <a:t> : </a:t>
            </a:r>
            <a:r>
              <a:rPr lang="en-IN" sz="2400" b="1" dirty="0">
                <a:solidFill>
                  <a:srgbClr val="0070C0"/>
                </a:solidFill>
              </a:rPr>
              <a:t>Container database(CDB</a:t>
            </a:r>
            <a:r>
              <a:rPr lang="en-IN" sz="2400" dirty="0"/>
              <a:t>) is a main part of </a:t>
            </a:r>
            <a:r>
              <a:rPr lang="en-IN" sz="2400" b="1" dirty="0">
                <a:solidFill>
                  <a:srgbClr val="C00000"/>
                </a:solidFill>
              </a:rPr>
              <a:t>Multitenant database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It </a:t>
            </a:r>
            <a:r>
              <a:rPr lang="en-IN" sz="2400" b="1" dirty="0">
                <a:solidFill>
                  <a:srgbClr val="00B050"/>
                </a:solidFill>
              </a:rPr>
              <a:t>houses</a:t>
            </a:r>
            <a:r>
              <a:rPr lang="en-IN" sz="2400" dirty="0"/>
              <a:t> all the </a:t>
            </a:r>
            <a:r>
              <a:rPr lang="en-IN" sz="2400" b="1" dirty="0">
                <a:solidFill>
                  <a:srgbClr val="0070C0"/>
                </a:solidFill>
              </a:rPr>
              <a:t>things</a:t>
            </a:r>
            <a:r>
              <a:rPr lang="en-IN" sz="2400" dirty="0"/>
              <a:t> which are </a:t>
            </a:r>
            <a:r>
              <a:rPr lang="en-IN" sz="2400" b="1" dirty="0">
                <a:solidFill>
                  <a:srgbClr val="7030A0"/>
                </a:solidFill>
              </a:rPr>
              <a:t>shared</a:t>
            </a:r>
            <a:r>
              <a:rPr lang="en-IN" sz="2400" dirty="0"/>
              <a:t> across all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pluggable database.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On the surface </a:t>
            </a:r>
            <a:r>
              <a:rPr lang="en-IN" sz="2400" dirty="0"/>
              <a:t>this </a:t>
            </a:r>
            <a:r>
              <a:rPr lang="en-IN" sz="2400" b="1" dirty="0">
                <a:solidFill>
                  <a:srgbClr val="00B050"/>
                </a:solidFill>
              </a:rPr>
              <a:t>seems very similar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7030A0"/>
                </a:solidFill>
              </a:rPr>
              <a:t>conventional Oracle database</a:t>
            </a:r>
            <a:r>
              <a:rPr lang="en-IN" sz="2400" dirty="0"/>
              <a:t>, as it contains </a:t>
            </a:r>
            <a:r>
              <a:rPr lang="en-IN" sz="2400" b="1" dirty="0">
                <a:solidFill>
                  <a:srgbClr val="C00000"/>
                </a:solidFill>
              </a:rPr>
              <a:t>most of the same working parts </a:t>
            </a:r>
            <a:r>
              <a:rPr lang="en-IN" sz="2400" dirty="0"/>
              <a:t>like </a:t>
            </a:r>
            <a:r>
              <a:rPr lang="en-IN" sz="2400" dirty="0" err="1"/>
              <a:t>datafiles</a:t>
            </a:r>
            <a:r>
              <a:rPr lang="en-IN" sz="2400" dirty="0"/>
              <a:t>,, </a:t>
            </a:r>
            <a:r>
              <a:rPr lang="en-IN" sz="2400" u="sng" dirty="0">
                <a:hlinkClick r:id="rId2"/>
              </a:rPr>
              <a:t>redo logs</a:t>
            </a:r>
            <a:r>
              <a:rPr lang="en-IN" sz="2400" dirty="0"/>
              <a:t> etc. </a:t>
            </a:r>
          </a:p>
          <a:p>
            <a:endParaRPr lang="en-IN" sz="2400" dirty="0"/>
          </a:p>
          <a:p>
            <a:r>
              <a:rPr lang="en-IN" sz="2400" dirty="0"/>
              <a:t>It also </a:t>
            </a:r>
            <a:r>
              <a:rPr lang="en-IN" sz="2400" b="1" dirty="0">
                <a:solidFill>
                  <a:srgbClr val="7030A0"/>
                </a:solidFill>
              </a:rPr>
              <a:t>holds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data dictionary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70C0"/>
                </a:solidFill>
              </a:rPr>
              <a:t>those objects </a:t>
            </a:r>
            <a:r>
              <a:rPr lang="en-IN" sz="2400" dirty="0"/>
              <a:t>that 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owned</a:t>
            </a:r>
            <a:r>
              <a:rPr lang="en-IN" sz="2400" dirty="0"/>
              <a:t> by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root container </a:t>
            </a:r>
            <a:r>
              <a:rPr lang="en-IN" sz="2400" dirty="0"/>
              <a:t>and those that are </a:t>
            </a:r>
            <a:r>
              <a:rPr lang="en-IN" sz="2400" b="1" dirty="0">
                <a:solidFill>
                  <a:schemeClr val="accent1"/>
                </a:solidFill>
              </a:rPr>
              <a:t>visible</a:t>
            </a:r>
            <a:r>
              <a:rPr lang="en-IN" sz="2400" dirty="0"/>
              <a:t> to all </a:t>
            </a:r>
            <a:r>
              <a:rPr lang="en-IN" sz="2400" b="1" dirty="0">
                <a:solidFill>
                  <a:srgbClr val="0070C0"/>
                </a:solidFill>
              </a:rPr>
              <a:t>PDBs.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Pluggable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Pluggable Database (PDB)</a:t>
            </a:r>
            <a:r>
              <a:rPr lang="en-IN" sz="2400" dirty="0">
                <a:solidFill>
                  <a:srgbClr val="0070C0"/>
                </a:solidFill>
              </a:rPr>
              <a:t> </a:t>
            </a:r>
            <a:r>
              <a:rPr lang="en-IN" sz="2400" dirty="0"/>
              <a:t>: Pluggable database contains mainly </a:t>
            </a:r>
            <a:r>
              <a:rPr lang="en-IN" sz="2400" b="1" dirty="0">
                <a:solidFill>
                  <a:srgbClr val="7030A0"/>
                </a:solidFill>
              </a:rPr>
              <a:t>user data. </a:t>
            </a:r>
          </a:p>
          <a:p>
            <a:endParaRPr lang="en-IN" sz="2400" dirty="0"/>
          </a:p>
          <a:p>
            <a:r>
              <a:rPr lang="en-IN" sz="2400" dirty="0"/>
              <a:t>It </a:t>
            </a:r>
            <a:r>
              <a:rPr lang="en-IN" sz="2400" b="1" dirty="0">
                <a:solidFill>
                  <a:srgbClr val="00B050"/>
                </a:solidFill>
              </a:rPr>
              <a:t>does not need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worry about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controlfiles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redo logs </a:t>
            </a:r>
            <a:r>
              <a:rPr lang="en-IN" sz="2400" dirty="0"/>
              <a:t>and </a:t>
            </a:r>
            <a:r>
              <a:rPr lang="en-IN" sz="2400" u="sng" dirty="0">
                <a:hlinkClick r:id="rId2"/>
              </a:rPr>
              <a:t>undo</a:t>
            </a:r>
            <a:r>
              <a:rPr lang="en-IN" sz="2400" dirty="0"/>
              <a:t> etc as they are </a:t>
            </a:r>
            <a:r>
              <a:rPr lang="en-IN" sz="2400" b="1" dirty="0">
                <a:solidFill>
                  <a:schemeClr val="accent1"/>
                </a:solidFill>
              </a:rPr>
              <a:t>managed by </a:t>
            </a:r>
            <a:r>
              <a:rPr lang="en-IN" sz="2400" b="1" dirty="0">
                <a:solidFill>
                  <a:srgbClr val="0070C0"/>
                </a:solidFill>
              </a:rPr>
              <a:t>Container database.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Instead</a:t>
            </a:r>
            <a:r>
              <a:rPr lang="en-IN" sz="2400" dirty="0"/>
              <a:t> it is just made up of </a:t>
            </a:r>
            <a:r>
              <a:rPr lang="en-IN" sz="2400" b="1" dirty="0" err="1">
                <a:solidFill>
                  <a:srgbClr val="C00000"/>
                </a:solidFill>
              </a:rPr>
              <a:t>datafiles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C00000"/>
                </a:solidFill>
              </a:rPr>
              <a:t>tempfiles</a:t>
            </a:r>
            <a:r>
              <a:rPr lang="en-IN" sz="2400" dirty="0"/>
              <a:t> to handle it’s </a:t>
            </a:r>
            <a:r>
              <a:rPr lang="en-IN" sz="2400" b="1" dirty="0">
                <a:solidFill>
                  <a:srgbClr val="7030A0"/>
                </a:solidFill>
              </a:rPr>
              <a:t>own objects</a:t>
            </a:r>
            <a:r>
              <a:rPr lang="en-IN" sz="2400" dirty="0"/>
              <a:t>. This includes it’s </a:t>
            </a:r>
            <a:r>
              <a:rPr lang="en-IN" sz="2400" b="1" dirty="0">
                <a:solidFill>
                  <a:srgbClr val="00B050"/>
                </a:solidFill>
              </a:rPr>
              <a:t>own data dictionary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containing information </a:t>
            </a:r>
            <a:r>
              <a:rPr lang="en-IN" sz="2400" dirty="0"/>
              <a:t>about </a:t>
            </a:r>
            <a:r>
              <a:rPr lang="en-IN" sz="2400" b="1" dirty="0">
                <a:solidFill>
                  <a:schemeClr val="accent1"/>
                </a:solidFill>
              </a:rPr>
              <a:t>only those objects </a:t>
            </a:r>
            <a:r>
              <a:rPr lang="en-IN" sz="2400" dirty="0"/>
              <a:t>that are </a:t>
            </a:r>
            <a:r>
              <a:rPr lang="en-IN" sz="2400" b="1" dirty="0">
                <a:solidFill>
                  <a:srgbClr val="00B050"/>
                </a:solidFill>
              </a:rPr>
              <a:t>specific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PDB</a:t>
            </a:r>
            <a:r>
              <a:rPr lang="en-IN" sz="2400" dirty="0"/>
              <a:t>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Pluggable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12carch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9"/>
            <a:ext cx="8858312" cy="502445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Invisible columns </a:t>
            </a:r>
            <a:r>
              <a:rPr lang="en-IN" sz="2400" b="1" dirty="0"/>
              <a:t>:-&gt;  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idea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2060"/>
                </a:solidFill>
              </a:rPr>
              <a:t>invisible columns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similar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chemeClr val="accent1"/>
                </a:solidFill>
              </a:rPr>
              <a:t>idea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creating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view</a:t>
            </a:r>
            <a:r>
              <a:rPr lang="en-IN" sz="2400" dirty="0"/>
              <a:t> on a </a:t>
            </a:r>
            <a:r>
              <a:rPr lang="en-IN" sz="2400" b="1" dirty="0">
                <a:solidFill>
                  <a:srgbClr val="00B050"/>
                </a:solidFill>
              </a:rPr>
              <a:t>table</a:t>
            </a:r>
            <a:r>
              <a:rPr lang="en-IN" sz="2400" dirty="0"/>
              <a:t> while </a:t>
            </a:r>
            <a:r>
              <a:rPr lang="en-IN" sz="2400" b="1" dirty="0">
                <a:solidFill>
                  <a:srgbClr val="002060"/>
                </a:solidFill>
              </a:rPr>
              <a:t>leaving out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columns</a:t>
            </a:r>
            <a:r>
              <a:rPr lang="en-IN" sz="2400" dirty="0"/>
              <a:t> that we </a:t>
            </a:r>
            <a:r>
              <a:rPr lang="en-IN" sz="2400" b="1" dirty="0">
                <a:solidFill>
                  <a:srgbClr val="00B050"/>
                </a:solidFill>
              </a:rPr>
              <a:t>do not want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1"/>
                </a:solidFill>
              </a:rPr>
              <a:t>end-user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see.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12c</a:t>
            </a:r>
            <a:r>
              <a:rPr lang="en-IN" sz="2400" dirty="0"/>
              <a:t>  we can now have an </a:t>
            </a:r>
            <a:r>
              <a:rPr lang="en-IN" sz="2400" b="1" dirty="0">
                <a:solidFill>
                  <a:srgbClr val="C00000"/>
                </a:solidFill>
              </a:rPr>
              <a:t>invisible column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B050"/>
                </a:solidFill>
              </a:rPr>
              <a:t>table.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When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column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chemeClr val="accent1"/>
                </a:solidFill>
              </a:rPr>
              <a:t>defined as invisible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column</a:t>
            </a:r>
            <a:r>
              <a:rPr lang="en-IN" sz="2400" dirty="0"/>
              <a:t> won’t appear in </a:t>
            </a:r>
            <a:r>
              <a:rPr lang="en-IN" sz="2400" b="1" dirty="0">
                <a:solidFill>
                  <a:srgbClr val="00B050"/>
                </a:solidFill>
              </a:rPr>
              <a:t>generic queries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00B050"/>
                </a:solidFill>
              </a:rPr>
              <a:t>DESCRIBE command  </a:t>
            </a:r>
            <a:r>
              <a:rPr lang="en-IN" sz="2400" dirty="0"/>
              <a:t>unless the </a:t>
            </a:r>
            <a:r>
              <a:rPr lang="en-IN" sz="2400" b="1" dirty="0">
                <a:solidFill>
                  <a:srgbClr val="0070C0"/>
                </a:solidFill>
              </a:rPr>
              <a:t>column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explicitly referred </a:t>
            </a:r>
            <a:r>
              <a:rPr lang="en-IN" sz="2400" dirty="0"/>
              <a:t>to in the </a:t>
            </a:r>
            <a:r>
              <a:rPr lang="en-IN" sz="2400" b="1" dirty="0">
                <a:solidFill>
                  <a:srgbClr val="7030A0"/>
                </a:solidFill>
              </a:rPr>
              <a:t>SQL statement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condition.</a:t>
            </a:r>
            <a:r>
              <a:rPr lang="en-IN" sz="24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12c New Features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It is </a:t>
            </a:r>
            <a:r>
              <a:rPr lang="en-IN" sz="2400" b="1" dirty="0">
                <a:solidFill>
                  <a:srgbClr val="0070C0"/>
                </a:solidFill>
              </a:rPr>
              <a:t>pretty easy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1"/>
                </a:solidFill>
              </a:rPr>
              <a:t>add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2060"/>
                </a:solidFill>
              </a:rPr>
              <a:t>modify</a:t>
            </a:r>
            <a:r>
              <a:rPr lang="en-IN" sz="2400" dirty="0"/>
              <a:t> a column to be </a:t>
            </a:r>
            <a:r>
              <a:rPr lang="en-IN" sz="2400" b="1" dirty="0">
                <a:solidFill>
                  <a:schemeClr val="accent1"/>
                </a:solidFill>
              </a:rPr>
              <a:t>invisible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vice versa:</a:t>
            </a:r>
            <a:br>
              <a:rPr lang="en-IN" sz="2400" b="1" dirty="0">
                <a:solidFill>
                  <a:srgbClr val="0070C0"/>
                </a:solidFill>
              </a:rPr>
            </a:b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eno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number(6),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name varchar2(40),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number(9) </a:t>
            </a:r>
            <a:r>
              <a:rPr lang="en-IN" sz="2400" b="1" dirty="0">
                <a:solidFill>
                  <a:srgbClr val="002060"/>
                </a:solidFill>
              </a:rPr>
              <a:t>INVISIBLE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11515</TotalTime>
  <Words>829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Introducing Oracle 12c</vt:lpstr>
      <vt:lpstr> Understanding MultiTenant Architecture</vt:lpstr>
      <vt:lpstr> Container Database</vt:lpstr>
      <vt:lpstr> Pluggable Database</vt:lpstr>
      <vt:lpstr> Pluggable Database</vt:lpstr>
      <vt:lpstr> Oracle 12c New Features</vt:lpstr>
      <vt:lpstr> Oracle 12c New Features</vt:lpstr>
      <vt:lpstr> Oracle 12c New Features</vt:lpstr>
      <vt:lpstr> Oracle 12c New Features</vt:lpstr>
      <vt:lpstr> Oracle 12c New Features</vt:lpstr>
      <vt:lpstr> Oracle 12c New Features</vt:lpstr>
      <vt:lpstr> Oracle 12c New Features</vt:lpstr>
      <vt:lpstr> Oracle 12c New Features</vt:lpstr>
      <vt:lpstr> Oracle 12c New Features</vt:lpstr>
      <vt:lpstr> Oracle 12c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955</cp:revision>
  <dcterms:created xsi:type="dcterms:W3CDTF">2015-12-21T13:46:48Z</dcterms:created>
  <dcterms:modified xsi:type="dcterms:W3CDTF">2021-04-26T07:00:17Z</dcterms:modified>
</cp:coreProperties>
</file>