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574" r:id="rId4"/>
    <p:sldId id="575" r:id="rId5"/>
    <p:sldId id="576" r:id="rId6"/>
    <p:sldId id="554" r:id="rId7"/>
    <p:sldId id="577" r:id="rId8"/>
    <p:sldId id="578" r:id="rId9"/>
    <p:sldId id="581" r:id="rId10"/>
    <p:sldId id="582" r:id="rId11"/>
    <p:sldId id="583" r:id="rId12"/>
    <p:sldId id="585" r:id="rId13"/>
    <p:sldId id="586" r:id="rId14"/>
    <p:sldId id="587" r:id="rId15"/>
    <p:sldId id="580" r:id="rId16"/>
    <p:sldId id="584" r:id="rId17"/>
    <p:sldId id="588" r:id="rId18"/>
    <p:sldId id="570" r:id="rId19"/>
    <p:sldId id="589" r:id="rId20"/>
    <p:sldId id="590" r:id="rId21"/>
    <p:sldId id="591" r:id="rId22"/>
    <p:sldId id="5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BF8401E-8924-4E7C-AE8B-250A4DB8681B}"/>
    <pc:docChg chg="modSld">
      <pc:chgData name="Sharma Computer Academy" userId="08476b32c11f4418" providerId="LiveId" clId="{6BF8401E-8924-4E7C-AE8B-250A4DB8681B}" dt="2021-09-15T08:48:53.795" v="22" actId="113"/>
      <pc:docMkLst>
        <pc:docMk/>
      </pc:docMkLst>
      <pc:sldChg chg="modSp">
        <pc:chgData name="Sharma Computer Academy" userId="08476b32c11f4418" providerId="LiveId" clId="{6BF8401E-8924-4E7C-AE8B-250A4DB8681B}" dt="2021-09-15T08:47:23.086" v="10" actId="113"/>
        <pc:sldMkLst>
          <pc:docMk/>
          <pc:sldMk cId="0" sldId="577"/>
        </pc:sldMkLst>
        <pc:spChg chg="mod">
          <ac:chgData name="Sharma Computer Academy" userId="08476b32c11f4418" providerId="LiveId" clId="{6BF8401E-8924-4E7C-AE8B-250A4DB8681B}" dt="2021-09-15T08:47:23.086" v="10" actId="113"/>
          <ac:spMkLst>
            <pc:docMk/>
            <pc:sldMk cId="0" sldId="5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6BF8401E-8924-4E7C-AE8B-250A4DB8681B}" dt="2021-09-15T08:48:18.648" v="16" actId="113"/>
        <pc:sldMkLst>
          <pc:docMk/>
          <pc:sldMk cId="0" sldId="578"/>
        </pc:sldMkLst>
        <pc:spChg chg="mod">
          <ac:chgData name="Sharma Computer Academy" userId="08476b32c11f4418" providerId="LiveId" clId="{6BF8401E-8924-4E7C-AE8B-250A4DB8681B}" dt="2021-09-15T08:48:18.648" v="16" actId="113"/>
          <ac:spMkLst>
            <pc:docMk/>
            <pc:sldMk cId="0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6BF8401E-8924-4E7C-AE8B-250A4DB8681B}" dt="2021-09-15T08:48:53.795" v="22" actId="113"/>
        <pc:sldMkLst>
          <pc:docMk/>
          <pc:sldMk cId="0" sldId="581"/>
        </pc:sldMkLst>
        <pc:spChg chg="mod">
          <ac:chgData name="Sharma Computer Academy" userId="08476b32c11f4418" providerId="LiveId" clId="{6BF8401E-8924-4E7C-AE8B-250A4DB8681B}" dt="2021-09-15T08:48:53.795" v="22" actId="113"/>
          <ac:spMkLst>
            <pc:docMk/>
            <pc:sldMk cId="0" sldId="58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First Version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Select &lt;</a:t>
            </a:r>
            <a:r>
              <a:rPr lang="en-US" sz="2000" b="1" dirty="0" err="1">
                <a:solidFill>
                  <a:srgbClr val="C00000"/>
                </a:solidFill>
              </a:rPr>
              <a:t>list_of_columns</a:t>
            </a:r>
            <a:r>
              <a:rPr lang="en-US" sz="2000" b="1" dirty="0">
                <a:solidFill>
                  <a:srgbClr val="C00000"/>
                </a:solidFill>
              </a:rPr>
              <a:t>&gt; from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can mention </a:t>
            </a:r>
            <a:r>
              <a:rPr lang="en-US" sz="2000" b="1" dirty="0">
                <a:solidFill>
                  <a:srgbClr val="0070C0"/>
                </a:solidFill>
              </a:rPr>
              <a:t>column names </a:t>
            </a:r>
            <a:r>
              <a:rPr lang="en-US" sz="2000" dirty="0">
                <a:solidFill>
                  <a:schemeClr val="tx1"/>
                </a:solidFill>
              </a:rPr>
              <a:t>in any order </a:t>
            </a:r>
            <a:r>
              <a:rPr lang="en-US" sz="2000" dirty="0" err="1">
                <a:solidFill>
                  <a:schemeClr val="tx1"/>
                </a:solidFill>
              </a:rPr>
              <a:t>i.e</a:t>
            </a:r>
            <a:r>
              <a:rPr lang="en-US" sz="2000" dirty="0">
                <a:solidFill>
                  <a:schemeClr val="tx1"/>
                </a:solidFill>
              </a:rPr>
              <a:t> different from the order in the table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we want to retrieve all the columns then we also can use </a:t>
            </a:r>
            <a:r>
              <a:rPr lang="en-US" sz="2000" b="1" dirty="0">
                <a:solidFill>
                  <a:srgbClr val="C00000"/>
                </a:solidFill>
              </a:rPr>
              <a:t>* </a:t>
            </a:r>
            <a:r>
              <a:rPr lang="en-US" sz="2000" dirty="0">
                <a:solidFill>
                  <a:schemeClr val="tx1"/>
                </a:solidFill>
              </a:rPr>
              <a:t>in place of </a:t>
            </a:r>
            <a:r>
              <a:rPr lang="en-US" sz="2000" b="1" dirty="0">
                <a:solidFill>
                  <a:srgbClr val="0070C0"/>
                </a:solidFill>
              </a:rPr>
              <a:t>column names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Suppose we want to view all the contents of </a:t>
            </a:r>
            <a:r>
              <a:rPr lang="en-US" sz="2000" b="1" dirty="0">
                <a:solidFill>
                  <a:srgbClr val="00B050"/>
                </a:solidFill>
              </a:rPr>
              <a:t>Students</a:t>
            </a:r>
            <a:r>
              <a:rPr lang="en-US" sz="2000" dirty="0">
                <a:solidFill>
                  <a:schemeClr val="tx1"/>
                </a:solidFill>
              </a:rPr>
              <a:t> table , then our command will be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err="1">
                <a:solidFill>
                  <a:srgbClr val="7030A0"/>
                </a:solidFill>
              </a:rPr>
              <a:t>s_id,s_name,dob</a:t>
            </a:r>
            <a:r>
              <a:rPr lang="en-US" b="1" dirty="0">
                <a:solidFill>
                  <a:srgbClr val="7030A0"/>
                </a:solidFill>
              </a:rPr>
              <a:t> from Students;</a:t>
            </a:r>
            <a:endParaRPr lang="en-US" dirty="0"/>
          </a:p>
          <a:p>
            <a:pPr lvl="1"/>
            <a:r>
              <a:rPr lang="en-US" sz="2000" b="1" dirty="0">
                <a:solidFill>
                  <a:schemeClr val="tx1"/>
                </a:solidFill>
              </a:rPr>
              <a:t>OR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Select  *  from Students;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Changing Order Of Columns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may write the column names in any order we wish but it will never change the original order of columns in the table.</a:t>
            </a:r>
          </a:p>
          <a:p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Suppose we first want the column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s_name</a:t>
            </a:r>
            <a:r>
              <a:rPr lang="en-US" sz="2000" dirty="0">
                <a:solidFill>
                  <a:schemeClr val="tx1"/>
                </a:solidFill>
              </a:rPr>
              <a:t> , then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dob </a:t>
            </a:r>
            <a:r>
              <a:rPr lang="en-US" sz="2000" dirty="0">
                <a:solidFill>
                  <a:schemeClr val="tx1"/>
                </a:solidFill>
              </a:rPr>
              <a:t>and then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Select </a:t>
            </a:r>
            <a:r>
              <a:rPr lang="en-US" b="1" dirty="0" err="1">
                <a:solidFill>
                  <a:srgbClr val="7030A0"/>
                </a:solidFill>
              </a:rPr>
              <a:t>s_name,dob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s_id</a:t>
            </a:r>
            <a:r>
              <a:rPr lang="en-US" b="1" dirty="0">
                <a:solidFill>
                  <a:srgbClr val="7030A0"/>
                </a:solidFill>
              </a:rPr>
              <a:t> from Students;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Column Aliasing </a:t>
            </a:r>
            <a:br>
              <a:rPr lang="en-US" sz="3200" b="1" dirty="0"/>
            </a:br>
            <a:r>
              <a:rPr lang="en-US" sz="3200" b="1" dirty="0"/>
              <a:t>With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7030A0"/>
                </a:solidFill>
              </a:rPr>
              <a:t>column aliasing </a:t>
            </a:r>
            <a:r>
              <a:rPr lang="en-US" sz="2400" dirty="0"/>
              <a:t>means  </a:t>
            </a:r>
            <a:r>
              <a:rPr lang="en-US" sz="2400" b="1" dirty="0">
                <a:solidFill>
                  <a:srgbClr val="0070C0"/>
                </a:solidFill>
              </a:rPr>
              <a:t>changing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column</a:t>
            </a:r>
            <a:r>
              <a:rPr lang="en-US" sz="2400" dirty="0"/>
              <a:t> , just during the </a:t>
            </a:r>
            <a:r>
              <a:rPr lang="en-US" sz="2400" b="1" dirty="0">
                <a:solidFill>
                  <a:schemeClr val="accent1"/>
                </a:solidFill>
              </a:rPr>
              <a:t>output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400" dirty="0"/>
              <a:t>command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Thus the output is displayed with </a:t>
            </a:r>
            <a:r>
              <a:rPr lang="en-US" sz="2400" b="1" dirty="0">
                <a:solidFill>
                  <a:srgbClr val="00B050"/>
                </a:solidFill>
              </a:rPr>
              <a:t>changed column names </a:t>
            </a:r>
            <a:r>
              <a:rPr lang="en-US" sz="2400" dirty="0"/>
              <a:t>, but remember ,  in the table’s </a:t>
            </a:r>
            <a:r>
              <a:rPr lang="en-US" sz="2400" b="1" dirty="0">
                <a:solidFill>
                  <a:srgbClr val="0070C0"/>
                </a:solidFill>
              </a:rPr>
              <a:t>actual structure </a:t>
            </a:r>
            <a:r>
              <a:rPr lang="en-US" sz="2400" dirty="0"/>
              <a:t>this has no effect.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Column Aliasing </a:t>
            </a:r>
            <a:br>
              <a:rPr lang="en-US" sz="3200" b="1" dirty="0"/>
            </a:br>
            <a:r>
              <a:rPr lang="en-US" sz="3200" b="1" dirty="0"/>
              <a:t>With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Select  &lt;</a:t>
            </a:r>
            <a:r>
              <a:rPr lang="en-US" sz="2000" b="1" dirty="0" err="1">
                <a:solidFill>
                  <a:srgbClr val="C00000"/>
                </a:solidFill>
              </a:rPr>
              <a:t>old_col_name</a:t>
            </a:r>
            <a:r>
              <a:rPr lang="en-US" sz="2000" b="1" dirty="0">
                <a:solidFill>
                  <a:srgbClr val="C00000"/>
                </a:solidFill>
              </a:rPr>
              <a:t>&gt; as &lt;</a:t>
            </a:r>
            <a:r>
              <a:rPr lang="en-US" sz="2000" b="1" dirty="0" err="1">
                <a:solidFill>
                  <a:srgbClr val="C00000"/>
                </a:solidFill>
              </a:rPr>
              <a:t>new_col_name</a:t>
            </a:r>
            <a:r>
              <a:rPr lang="en-US" sz="2000" b="1" dirty="0">
                <a:solidFill>
                  <a:srgbClr val="C00000"/>
                </a:solidFill>
              </a:rPr>
              <a:t>&gt; from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  <a:endParaRPr lang="en-US" sz="1900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keyword </a:t>
            </a:r>
            <a:r>
              <a:rPr lang="en-US" sz="2000" b="1" dirty="0">
                <a:solidFill>
                  <a:srgbClr val="0070C0"/>
                </a:solidFill>
              </a:rPr>
              <a:t>as</a:t>
            </a:r>
            <a:r>
              <a:rPr lang="en-US" sz="2000" dirty="0">
                <a:solidFill>
                  <a:schemeClr val="tx1"/>
                </a:solidFill>
              </a:rPr>
              <a:t> is optional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aliased name </a:t>
            </a:r>
            <a:r>
              <a:rPr lang="en-US" sz="2000" dirty="0">
                <a:solidFill>
                  <a:schemeClr val="tx1"/>
                </a:solidFill>
              </a:rPr>
              <a:t>need not be </a:t>
            </a:r>
            <a:r>
              <a:rPr lang="en-US" sz="2000" b="1" dirty="0">
                <a:solidFill>
                  <a:srgbClr val="0070C0"/>
                </a:solidFill>
              </a:rPr>
              <a:t>unique</a:t>
            </a:r>
            <a:r>
              <a:rPr lang="en-US" sz="2000" dirty="0">
                <a:solidFill>
                  <a:schemeClr val="tx1"/>
                </a:solidFill>
              </a:rPr>
              <a:t> but it is a bad practice to use same </a:t>
            </a:r>
            <a:r>
              <a:rPr lang="en-US" sz="2000" b="1" dirty="0">
                <a:solidFill>
                  <a:srgbClr val="00B050"/>
                </a:solidFill>
              </a:rPr>
              <a:t>aliased name </a:t>
            </a:r>
            <a:r>
              <a:rPr lang="en-US" sz="2000" dirty="0">
                <a:solidFill>
                  <a:schemeClr val="tx1"/>
                </a:solidFill>
              </a:rPr>
              <a:t>for different columns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By default, </a:t>
            </a:r>
            <a:r>
              <a:rPr lang="en-IN" sz="2000" b="1" dirty="0">
                <a:solidFill>
                  <a:srgbClr val="00B050"/>
                </a:solidFill>
              </a:rPr>
              <a:t>Oracle</a:t>
            </a:r>
            <a:r>
              <a:rPr lang="en-IN" sz="2000" dirty="0">
                <a:solidFill>
                  <a:schemeClr val="tx1"/>
                </a:solidFill>
              </a:rPr>
              <a:t> </a:t>
            </a:r>
            <a:r>
              <a:rPr lang="en-IN" sz="2000" b="1" dirty="0">
                <a:solidFill>
                  <a:srgbClr val="7030A0"/>
                </a:solidFill>
              </a:rPr>
              <a:t>Capitalizes</a:t>
            </a:r>
            <a:r>
              <a:rPr lang="en-IN" sz="2000" dirty="0">
                <a:solidFill>
                  <a:schemeClr val="tx1"/>
                </a:solidFill>
              </a:rPr>
              <a:t> 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column heading </a:t>
            </a:r>
            <a:r>
              <a:rPr lang="en-IN" sz="2000" dirty="0">
                <a:solidFill>
                  <a:schemeClr val="tx1"/>
                </a:solidFill>
              </a:rPr>
              <a:t>in the query result. If we do not want this , then we need to enclose it in </a:t>
            </a:r>
            <a:r>
              <a:rPr lang="en-IN" sz="2000" b="1" dirty="0">
                <a:solidFill>
                  <a:srgbClr val="0070C0"/>
                </a:solidFill>
              </a:rPr>
              <a:t>quotation marks </a:t>
            </a:r>
            <a:r>
              <a:rPr lang="en-IN" sz="2000" dirty="0">
                <a:solidFill>
                  <a:schemeClr val="tx1"/>
                </a:solidFill>
              </a:rPr>
              <a:t>(“”).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Quotation marks </a:t>
            </a:r>
            <a:r>
              <a:rPr lang="en-US" sz="2000" dirty="0">
                <a:solidFill>
                  <a:schemeClr val="tx1"/>
                </a:solidFill>
              </a:rPr>
              <a:t>are also needed when </a:t>
            </a:r>
            <a:r>
              <a:rPr lang="en-US" sz="2000" b="1" dirty="0">
                <a:solidFill>
                  <a:srgbClr val="00B050"/>
                </a:solidFill>
              </a:rPr>
              <a:t>aliased name </a:t>
            </a:r>
            <a:r>
              <a:rPr lang="en-US" sz="2000" dirty="0">
                <a:solidFill>
                  <a:schemeClr val="tx1"/>
                </a:solidFill>
              </a:rPr>
              <a:t>contains space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</a:t>
            </a:r>
            <a:br>
              <a:rPr lang="en-US" sz="3200" b="1" dirty="0"/>
            </a:br>
            <a:r>
              <a:rPr lang="en-US" sz="3200" b="1" dirty="0"/>
              <a:t>Column Aliasing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Select </a:t>
            </a:r>
            <a:r>
              <a:rPr lang="en-US" sz="2000" b="1" dirty="0" err="1">
                <a:solidFill>
                  <a:srgbClr val="0070C0"/>
                </a:solidFill>
              </a:rPr>
              <a:t>s_id</a:t>
            </a:r>
            <a:r>
              <a:rPr lang="en-US" sz="2000" b="1" dirty="0">
                <a:solidFill>
                  <a:srgbClr val="0070C0"/>
                </a:solidFill>
              </a:rPr>
              <a:t> as </a:t>
            </a:r>
            <a:r>
              <a:rPr lang="en-US" sz="2000" b="1" dirty="0" err="1">
                <a:solidFill>
                  <a:srgbClr val="0070C0"/>
                </a:solidFill>
              </a:rPr>
              <a:t>roll_no,s_name</a:t>
            </a:r>
            <a:r>
              <a:rPr lang="en-US" sz="2000" b="1" dirty="0">
                <a:solidFill>
                  <a:srgbClr val="0070C0"/>
                </a:solidFill>
              </a:rPr>
              <a:t> as </a:t>
            </a:r>
            <a:r>
              <a:rPr lang="en-US" sz="2000" b="1" dirty="0" err="1">
                <a:solidFill>
                  <a:srgbClr val="0070C0"/>
                </a:solidFill>
              </a:rPr>
              <a:t>name,dob</a:t>
            </a:r>
            <a:r>
              <a:rPr lang="en-US" sz="2000" b="1" dirty="0">
                <a:solidFill>
                  <a:srgbClr val="0070C0"/>
                </a:solidFill>
              </a:rPr>
              <a:t> from Students;</a:t>
            </a:r>
            <a:endParaRPr lang="en-US" sz="20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the output the column title will be </a:t>
            </a:r>
            <a:r>
              <a:rPr lang="en-US" sz="2400" b="1" dirty="0" err="1">
                <a:solidFill>
                  <a:srgbClr val="7030A0"/>
                </a:solidFill>
              </a:rPr>
              <a:t>roll_no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name</a:t>
            </a:r>
            <a:r>
              <a:rPr lang="en-US" sz="2400" dirty="0"/>
              <a:t> for </a:t>
            </a:r>
            <a:r>
              <a:rPr lang="en-US" sz="2400" b="1" dirty="0" err="1">
                <a:solidFill>
                  <a:srgbClr val="00B050"/>
                </a:solidFill>
              </a:rPr>
              <a:t>s_id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B050"/>
                </a:solidFill>
              </a:rPr>
              <a:t>s_name</a:t>
            </a:r>
            <a:r>
              <a:rPr lang="en-US" sz="2400" dirty="0"/>
              <a:t> but still the table will have original column names.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</a:t>
            </a:r>
            <a:br>
              <a:rPr lang="en-US" sz="3000" b="1" dirty="0"/>
            </a:br>
            <a:r>
              <a:rPr lang="en-US" sz="3000" b="1" dirty="0"/>
              <a:t>SEARCHED SELECT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endParaRPr lang="en-US" sz="2000" b="1" dirty="0">
              <a:solidFill>
                <a:srgbClr val="C00000"/>
              </a:solidFill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Select &lt;</a:t>
            </a:r>
            <a:r>
              <a:rPr lang="en-US" sz="2000" b="1" dirty="0" err="1">
                <a:solidFill>
                  <a:srgbClr val="C00000"/>
                </a:solidFill>
              </a:rPr>
              <a:t>list_of_cols</a:t>
            </a:r>
            <a:r>
              <a:rPr lang="en-US" sz="2000" b="1" dirty="0">
                <a:solidFill>
                  <a:srgbClr val="C00000"/>
                </a:solidFill>
              </a:rPr>
              <a:t>&gt; from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where &lt;</a:t>
            </a:r>
            <a:r>
              <a:rPr lang="en-US" sz="2000" b="1" dirty="0" err="1">
                <a:solidFill>
                  <a:srgbClr val="C00000"/>
                </a:solidFill>
              </a:rPr>
              <a:t>test_cond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Column names can appear in any order.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we </a:t>
            </a:r>
            <a:r>
              <a:rPr lang="en-US" sz="2000" b="1" dirty="0">
                <a:solidFill>
                  <a:srgbClr val="0070C0"/>
                </a:solidFill>
              </a:rPr>
              <a:t>alias</a:t>
            </a:r>
            <a:r>
              <a:rPr lang="en-US" sz="2000" dirty="0">
                <a:solidFill>
                  <a:schemeClr val="tx1"/>
                </a:solidFill>
              </a:rPr>
              <a:t> a column then in </a:t>
            </a:r>
            <a:r>
              <a:rPr lang="en-US" sz="2000" b="1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chemeClr val="tx1"/>
                </a:solidFill>
              </a:rPr>
              <a:t> condition we still have to use the </a:t>
            </a:r>
            <a:r>
              <a:rPr lang="en-US" sz="2000" b="1" dirty="0">
                <a:solidFill>
                  <a:srgbClr val="00B050"/>
                </a:solidFill>
              </a:rPr>
              <a:t>ORIGINAL COLUMN NAME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because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>
                <a:solidFill>
                  <a:schemeClr val="tx1"/>
                </a:solidFill>
              </a:rPr>
              <a:t> first reads the </a:t>
            </a:r>
            <a:r>
              <a:rPr lang="en-US" sz="2000" b="1" dirty="0">
                <a:solidFill>
                  <a:srgbClr val="0070C0"/>
                </a:solidFill>
              </a:rPr>
              <a:t>FROM</a:t>
            </a:r>
            <a:r>
              <a:rPr lang="en-US" sz="2000" dirty="0">
                <a:solidFill>
                  <a:schemeClr val="tx1"/>
                </a:solidFill>
              </a:rPr>
              <a:t> clause , then the </a:t>
            </a:r>
            <a:r>
              <a:rPr lang="en-US" sz="2000" b="1" dirty="0">
                <a:solidFill>
                  <a:srgbClr val="0070C0"/>
                </a:solidFill>
              </a:rPr>
              <a:t>WHERE</a:t>
            </a:r>
            <a:r>
              <a:rPr lang="en-US" sz="2000" dirty="0">
                <a:solidFill>
                  <a:schemeClr val="tx1"/>
                </a:solidFill>
              </a:rPr>
              <a:t> clause and then the </a:t>
            </a:r>
            <a:r>
              <a:rPr lang="en-US" sz="2000" b="1" dirty="0">
                <a:solidFill>
                  <a:srgbClr val="0070C0"/>
                </a:solidFill>
              </a:rPr>
              <a:t>column names </a:t>
            </a:r>
            <a:r>
              <a:rPr lang="en-US" sz="2000" dirty="0">
                <a:solidFill>
                  <a:schemeClr val="tx1"/>
                </a:solidFill>
              </a:rPr>
              <a:t>in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SELCET</a:t>
            </a:r>
            <a:r>
              <a:rPr lang="en-US" sz="2000" dirty="0">
                <a:solidFill>
                  <a:schemeClr val="tx1"/>
                </a:solidFill>
              </a:rPr>
              <a:t> command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 Example Of </a:t>
            </a:r>
            <a:br>
              <a:rPr lang="en-US" sz="2800" b="1" dirty="0"/>
            </a:br>
            <a:r>
              <a:rPr lang="en-US" sz="2800" b="1" dirty="0"/>
              <a:t>SEARCHED SELECT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6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2600" b="1" dirty="0">
              <a:solidFill>
                <a:srgbClr val="0070C0"/>
              </a:solidFill>
            </a:endParaRPr>
          </a:p>
          <a:p>
            <a:pPr lvl="1"/>
            <a:endParaRPr lang="en-US" sz="2400" b="1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Suppose we want to display all columns but only those rows where </a:t>
            </a:r>
            <a:r>
              <a:rPr lang="en-US" sz="2400" b="1" dirty="0" err="1">
                <a:solidFill>
                  <a:srgbClr val="0070C0"/>
                </a:solidFill>
              </a:rPr>
              <a:t>s_id</a:t>
            </a:r>
            <a:r>
              <a:rPr lang="en-US" sz="2400" b="1" dirty="0">
                <a:solidFill>
                  <a:schemeClr val="tx1"/>
                </a:solidFill>
              </a:rPr>
              <a:t> is greater than </a:t>
            </a:r>
            <a:r>
              <a:rPr lang="en-US" sz="2400" b="1" dirty="0">
                <a:solidFill>
                  <a:srgbClr val="0070C0"/>
                </a:solidFill>
              </a:rPr>
              <a:t>103</a:t>
            </a:r>
          </a:p>
          <a:p>
            <a:pPr lvl="2"/>
            <a:r>
              <a:rPr lang="en-US" sz="2200" b="1" dirty="0">
                <a:solidFill>
                  <a:srgbClr val="7030A0"/>
                </a:solidFill>
              </a:rPr>
              <a:t>Select  * from Students where </a:t>
            </a:r>
            <a:r>
              <a:rPr lang="en-US" sz="2200" b="1" dirty="0" err="1">
                <a:solidFill>
                  <a:srgbClr val="7030A0"/>
                </a:solidFill>
              </a:rPr>
              <a:t>s_id</a:t>
            </a:r>
            <a:r>
              <a:rPr lang="en-US" sz="2200" b="1" dirty="0">
                <a:solidFill>
                  <a:srgbClr val="7030A0"/>
                </a:solidFill>
              </a:rPr>
              <a:t> &gt; 103;</a:t>
            </a:r>
            <a:endParaRPr lang="en-US" sz="2200" dirty="0"/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400" b="1" dirty="0">
                <a:solidFill>
                  <a:schemeClr val="tx1"/>
                </a:solidFill>
              </a:rPr>
              <a:t>Suppose we want to display </a:t>
            </a:r>
            <a:r>
              <a:rPr lang="en-US" sz="2400" b="1" dirty="0" err="1">
                <a:solidFill>
                  <a:srgbClr val="0070C0"/>
                </a:solidFill>
              </a:rPr>
              <a:t>s_id</a:t>
            </a:r>
            <a:r>
              <a:rPr lang="en-US" sz="2400" b="1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70C0"/>
                </a:solidFill>
              </a:rPr>
              <a:t>dob</a:t>
            </a:r>
            <a:r>
              <a:rPr lang="en-US" sz="2400" b="1" dirty="0">
                <a:solidFill>
                  <a:schemeClr val="tx1"/>
                </a:solidFill>
              </a:rPr>
              <a:t> of student whose name is </a:t>
            </a:r>
            <a:r>
              <a:rPr lang="en-US" sz="2400" b="1" dirty="0" err="1">
                <a:solidFill>
                  <a:srgbClr val="0070C0"/>
                </a:solidFill>
              </a:rPr>
              <a:t>Amit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pPr lvl="2"/>
            <a:r>
              <a:rPr lang="en-US" sz="2200" b="1" dirty="0">
                <a:solidFill>
                  <a:srgbClr val="7030A0"/>
                </a:solidFill>
              </a:rPr>
              <a:t>Select  </a:t>
            </a:r>
            <a:r>
              <a:rPr lang="en-US" sz="2200" b="1" dirty="0" err="1">
                <a:solidFill>
                  <a:srgbClr val="7030A0"/>
                </a:solidFill>
              </a:rPr>
              <a:t>s_id,dob</a:t>
            </a:r>
            <a:r>
              <a:rPr lang="en-US" sz="2200" b="1" dirty="0">
                <a:solidFill>
                  <a:srgbClr val="7030A0"/>
                </a:solidFill>
              </a:rPr>
              <a:t> from Students where </a:t>
            </a:r>
            <a:r>
              <a:rPr lang="en-US" sz="2200" b="1" dirty="0" err="1">
                <a:solidFill>
                  <a:srgbClr val="7030A0"/>
                </a:solidFill>
              </a:rPr>
              <a:t>s_name</a:t>
            </a:r>
            <a:r>
              <a:rPr lang="en-US" sz="2200" b="1" dirty="0">
                <a:solidFill>
                  <a:srgbClr val="7030A0"/>
                </a:solidFill>
              </a:rPr>
              <a:t>=‘</a:t>
            </a:r>
            <a:r>
              <a:rPr lang="en-US" sz="2200" b="1" dirty="0" err="1">
                <a:solidFill>
                  <a:srgbClr val="7030A0"/>
                </a:solidFill>
              </a:rPr>
              <a:t>Amit</a:t>
            </a:r>
            <a:r>
              <a:rPr lang="en-US" sz="2200" b="1" dirty="0">
                <a:solidFill>
                  <a:srgbClr val="7030A0"/>
                </a:solidFill>
              </a:rPr>
              <a:t>’;</a:t>
            </a:r>
            <a:endParaRPr lang="en-US" sz="2200" dirty="0"/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2">
              <a:buNone/>
            </a:pPr>
            <a:endParaRPr lang="en-US" dirty="0"/>
          </a:p>
          <a:p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Copy Of  The Table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Oracle allows us to create a copy of an existing table and for this we have to combine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commands.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general syntax </a:t>
            </a:r>
            <a:r>
              <a:rPr lang="en-US" sz="2400" dirty="0"/>
              <a:t>is: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CREATE TABLE &lt;</a:t>
            </a:r>
            <a:r>
              <a:rPr lang="en-US" sz="1900" b="1" dirty="0" err="1">
                <a:solidFill>
                  <a:srgbClr val="C00000"/>
                </a:solidFill>
              </a:rPr>
              <a:t>table_name</a:t>
            </a:r>
            <a:r>
              <a:rPr lang="en-US" sz="1900" b="1" dirty="0">
                <a:solidFill>
                  <a:srgbClr val="C00000"/>
                </a:solidFill>
              </a:rPr>
              <a:t>&gt; as ( SELECT &lt;list of cols&gt; FROM &lt;table&gt; WHERE &lt;test-</a:t>
            </a:r>
            <a:r>
              <a:rPr lang="en-US" sz="1900" b="1" dirty="0" err="1">
                <a:solidFill>
                  <a:srgbClr val="C00000"/>
                </a:solidFill>
              </a:rPr>
              <a:t>cond</a:t>
            </a:r>
            <a:r>
              <a:rPr lang="en-US" sz="1900" b="1" dirty="0">
                <a:solidFill>
                  <a:srgbClr val="C00000"/>
                </a:solidFill>
              </a:rPr>
              <a:t>&gt;);</a:t>
            </a:r>
            <a:endParaRPr lang="en-US" sz="1500" b="1" dirty="0">
              <a:solidFill>
                <a:srgbClr val="C00000"/>
              </a:solidFill>
            </a:endParaRPr>
          </a:p>
          <a:p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Creating exact copy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Students2 as (Select * from Students);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Copying only selected columns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Students3 as (Select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from Students);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Copying only selected columns but with different names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Students4 as (Select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roll_no,s_name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as name  from Students);</a:t>
            </a:r>
          </a:p>
          <a:p>
            <a:pPr lvl="1"/>
            <a:r>
              <a:rPr lang="en-US" sz="1900" b="1" u="sng" dirty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Students4(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roll_no,name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as (Select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from Students);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Introduction To DELETE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DELETE Vs TRUNCATE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DQL Command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/>
                </a:solidFill>
                <a:latin typeface="Corbel" pitchFamily="34" charset="0"/>
              </a:rPr>
              <a:t>The SELECT Command</a:t>
            </a:r>
            <a:endParaRPr lang="en-US" sz="2900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Varieties Of SELECT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>
                <a:solidFill>
                  <a:srgbClr val="0070C0"/>
                </a:solidFill>
              </a:rPr>
              <a:t>Copying </a:t>
            </a:r>
            <a:r>
              <a:rPr lang="en-US" sz="2400" b="1" u="sng" dirty="0">
                <a:solidFill>
                  <a:srgbClr val="0070C0"/>
                </a:solidFill>
              </a:rPr>
              <a:t>selected rows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Students5 as (Select * from Students where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&gt;103);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Copying only the structure not the data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Students6 as (Select * from Students where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&lt;0);</a:t>
            </a:r>
          </a:p>
          <a:p>
            <a:pPr lvl="1"/>
            <a:r>
              <a:rPr lang="en-US" sz="1900" b="1" u="sng" dirty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Create table Students6 as (Select *  from Students where 1=2);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Inserting Data Of One Table</a:t>
            </a:r>
            <a:br>
              <a:rPr lang="en-US" sz="3200" b="1" dirty="0"/>
            </a:br>
            <a:r>
              <a:rPr lang="en-US" sz="3200" b="1" dirty="0"/>
              <a:t>In Another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allows us to </a:t>
            </a:r>
            <a:r>
              <a:rPr lang="en-US" sz="2400" b="1" dirty="0">
                <a:solidFill>
                  <a:srgbClr val="0070C0"/>
                </a:solidFill>
              </a:rPr>
              <a:t>insert data </a:t>
            </a:r>
            <a:r>
              <a:rPr lang="en-US" sz="2400" dirty="0"/>
              <a:t>from </a:t>
            </a:r>
            <a:r>
              <a:rPr lang="en-US" sz="2400" b="1" dirty="0">
                <a:solidFill>
                  <a:srgbClr val="7030A0"/>
                </a:solidFill>
              </a:rPr>
              <a:t>one table </a:t>
            </a:r>
            <a:r>
              <a:rPr lang="en-US" sz="2400" dirty="0"/>
              <a:t>to another and for this we have to combine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commands.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general syntax </a:t>
            </a:r>
            <a:r>
              <a:rPr lang="en-US" sz="2400" dirty="0"/>
              <a:t>is: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Select &lt;</a:t>
            </a:r>
            <a:r>
              <a:rPr lang="en-US" sz="2000" b="1" dirty="0" err="1">
                <a:solidFill>
                  <a:srgbClr val="C00000"/>
                </a:solidFill>
              </a:rPr>
              <a:t>list_of_cols</a:t>
            </a:r>
            <a:r>
              <a:rPr lang="en-US" sz="2000" b="1" dirty="0">
                <a:solidFill>
                  <a:srgbClr val="C00000"/>
                </a:solidFill>
              </a:rPr>
              <a:t>&gt; from &lt;table_ name&gt;;</a:t>
            </a:r>
          </a:p>
          <a:p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For the above command to work :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The structure of both the tables must be same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OR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We must fetch only those columns from source table which are present in target 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70C0"/>
                </a:solidFill>
              </a:rPr>
              <a:t>Copying all data from Student to Student6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 into Student6  Select * from Students;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Copying only selected columns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 into Student6(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 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s_id,s_name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from Students;</a:t>
            </a:r>
          </a:p>
          <a:p>
            <a:pPr lvl="1"/>
            <a:r>
              <a:rPr lang="en-US" sz="1900" b="1" u="sng" dirty="0">
                <a:solidFill>
                  <a:srgbClr val="0070C0"/>
                </a:solidFill>
              </a:rPr>
              <a:t>OR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Insert into Student6  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s_id,s_name,null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from Students;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DELETE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DELETE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DELETE </a:t>
            </a:r>
            <a:r>
              <a:rPr lang="en-US" sz="2400" dirty="0"/>
              <a:t>command is used to </a:t>
            </a:r>
            <a:r>
              <a:rPr lang="en-US" sz="2400" b="1" dirty="0">
                <a:solidFill>
                  <a:srgbClr val="7030A0"/>
                </a:solidFill>
              </a:rPr>
              <a:t>delete/remove</a:t>
            </a:r>
            <a:r>
              <a:rPr lang="en-US" sz="2400" dirty="0"/>
              <a:t> one or more rows from the table.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sz="2400" dirty="0"/>
              <a:t> never deletes columns , it only </a:t>
            </a:r>
            <a:r>
              <a:rPr lang="en-US" sz="2400" b="1" dirty="0">
                <a:solidFill>
                  <a:srgbClr val="7030A0"/>
                </a:solidFill>
              </a:rPr>
              <a:t>deletes </a:t>
            </a:r>
            <a:r>
              <a:rPr lang="en-US" sz="2400" dirty="0"/>
              <a:t>rows from the table.</a:t>
            </a:r>
            <a:endParaRPr lang="en-US" sz="20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Two Versions Of </a:t>
            </a:r>
            <a:br>
              <a:rPr lang="en-US" sz="3200" b="1" dirty="0"/>
            </a:br>
            <a:r>
              <a:rPr lang="en-US" sz="3200" b="1" dirty="0"/>
              <a:t>DELETE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DELETE</a:t>
            </a:r>
            <a:r>
              <a:rPr lang="en-US" sz="2400" dirty="0"/>
              <a:t> command has 2 versions: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Delete ………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Delete ………Where &lt;</a:t>
            </a:r>
            <a:r>
              <a:rPr lang="en-US" sz="2000" b="1" dirty="0" err="1">
                <a:solidFill>
                  <a:srgbClr val="7030A0"/>
                </a:solidFill>
              </a:rPr>
              <a:t>test_cond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first version </a:t>
            </a:r>
            <a:r>
              <a:rPr lang="en-US" sz="2400" dirty="0"/>
              <a:t>deletes  </a:t>
            </a:r>
            <a:r>
              <a:rPr lang="en-US" sz="2400" b="1" dirty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second version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0070C0"/>
                </a:solidFill>
              </a:rPr>
              <a:t>SEARCHED DELETE </a:t>
            </a:r>
            <a:r>
              <a:rPr lang="en-US" sz="2400" dirty="0"/>
              <a:t>as it uses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/>
              <a:t>containing a </a:t>
            </a:r>
            <a:r>
              <a:rPr lang="en-US" sz="2400" b="1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deletes</a:t>
            </a:r>
            <a:r>
              <a:rPr lang="en-US" sz="2400" dirty="0"/>
              <a:t> or removes  </a:t>
            </a:r>
            <a:r>
              <a:rPr lang="en-US" sz="2400" b="1" dirty="0">
                <a:solidFill>
                  <a:srgbClr val="00B050"/>
                </a:solidFill>
              </a:rPr>
              <a:t>only those rows </a:t>
            </a:r>
            <a:r>
              <a:rPr lang="en-US" sz="2400" dirty="0"/>
              <a:t>whose data matches the given condition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Syntaxes &amp; Examples 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 Of First Version: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Delete from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Delete from Students; </a:t>
            </a:r>
            <a:r>
              <a:rPr lang="en-US" sz="2000" b="1" dirty="0">
                <a:solidFill>
                  <a:srgbClr val="00B050"/>
                </a:solidFill>
              </a:rPr>
              <a:t>-- This will remove all the rows from the table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 Of Second Version: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Delete from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where &lt;</a:t>
            </a:r>
            <a:r>
              <a:rPr lang="en-US" sz="2000" b="1" dirty="0" err="1">
                <a:solidFill>
                  <a:srgbClr val="C00000"/>
                </a:solidFill>
              </a:rPr>
              <a:t>test_cond</a:t>
            </a:r>
            <a:r>
              <a:rPr lang="en-US" sz="2000" b="1" dirty="0">
                <a:solidFill>
                  <a:srgbClr val="C00000"/>
                </a:solidFill>
              </a:rPr>
              <a:t>&gt; 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Delete from Students where </a:t>
            </a:r>
            <a:r>
              <a:rPr lang="en-US" sz="2000" b="1" dirty="0" err="1">
                <a:solidFill>
                  <a:srgbClr val="7030A0"/>
                </a:solidFill>
              </a:rPr>
              <a:t>s_id</a:t>
            </a:r>
            <a:r>
              <a:rPr lang="en-US" sz="2000" b="1" dirty="0">
                <a:solidFill>
                  <a:srgbClr val="7030A0"/>
                </a:solidFill>
              </a:rPr>
              <a:t>=101; </a:t>
            </a:r>
            <a:r>
              <a:rPr lang="en-US" sz="2000" b="1" dirty="0">
                <a:solidFill>
                  <a:srgbClr val="00B050"/>
                </a:solidFill>
              </a:rPr>
              <a:t>-- This will remove only that row 					         whose </a:t>
            </a:r>
            <a:r>
              <a:rPr lang="en-US" sz="2000" b="1" dirty="0" err="1">
                <a:solidFill>
                  <a:srgbClr val="00B050"/>
                </a:solidFill>
              </a:rPr>
              <a:t>s_id</a:t>
            </a:r>
            <a:r>
              <a:rPr lang="en-US" sz="2000" b="1" dirty="0">
                <a:solidFill>
                  <a:srgbClr val="00B050"/>
                </a:solidFill>
              </a:rPr>
              <a:t> is 101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DELETE v/ TRUNCATE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142844" y="1357298"/>
          <a:ext cx="8858312" cy="5500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382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TRUNCATE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382">
                <a:tc>
                  <a:txBody>
                    <a:bodyPr/>
                    <a:lstStyle/>
                    <a:p>
                      <a:r>
                        <a:rPr lang="en-US" dirty="0"/>
                        <a:t>It is a DML</a:t>
                      </a:r>
                      <a:r>
                        <a:rPr lang="en-US" baseline="0" dirty="0"/>
                        <a:t> command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DDL command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382"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is not self committed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self committed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974">
                <a:tc>
                  <a:txBody>
                    <a:bodyPr/>
                    <a:lstStyle/>
                    <a:p>
                      <a:r>
                        <a:rPr lang="en-US" dirty="0"/>
                        <a:t>Allows us to remove some </a:t>
                      </a:r>
                      <a:r>
                        <a:rPr lang="en-US" baseline="0" dirty="0"/>
                        <a:t>selected rows also from the table using WHERE 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all the rows , no option of any condition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5370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DELETE is slow because it scans the table to generate a count of rows that were affected then deletes the rows one by one and records an entry in the ROLLBACK SEGMENT for each deleted row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TRUNCATE is fast because it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just delete all the rows without providing any additional information.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974">
                <a:tc>
                  <a:txBody>
                    <a:bodyPr/>
                    <a:lstStyle/>
                    <a:p>
                      <a:r>
                        <a:rPr lang="en-US" dirty="0"/>
                        <a:t>ROLLBACK after DELETE is possible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rolled back – once truncated, gone forever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6239">
                <a:tc>
                  <a:txBody>
                    <a:bodyPr/>
                    <a:lstStyle/>
                    <a:p>
                      <a:r>
                        <a:rPr lang="en-US" dirty="0"/>
                        <a:t>No such clauses present , but</a:t>
                      </a:r>
                      <a:r>
                        <a:rPr lang="en-US" baseline="0" dirty="0"/>
                        <a:t>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kumimoji="0" lang="en-IN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deallocate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space, so released space can be used for subsequent inserts/updates.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</a:t>
                      </a:r>
                      <a:r>
                        <a:rPr lang="en-US" baseline="0" dirty="0"/>
                        <a:t> has 2 clauses called DROP STORAGE and REUSE STORAGE . The default is DROP STORAGE but we can use REUSE STORAGE to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reuse storage freed by the truncated rows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DQL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DQL Command </a:t>
            </a:r>
            <a:r>
              <a:rPr lang="en-US" sz="2400" dirty="0"/>
              <a:t>stand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Data Query Language.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This category </a:t>
            </a:r>
            <a:r>
              <a:rPr lang="en-US" sz="2400" dirty="0"/>
              <a:t>contains </a:t>
            </a:r>
            <a:r>
              <a:rPr lang="en-US" sz="2400" b="1" dirty="0">
                <a:solidFill>
                  <a:srgbClr val="00B050"/>
                </a:solidFill>
              </a:rPr>
              <a:t>only one command 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SELECT </a:t>
            </a:r>
            <a:r>
              <a:rPr lang="en-US" sz="2400" dirty="0"/>
              <a:t>command which </a:t>
            </a:r>
            <a:r>
              <a:rPr lang="en-US" sz="2400" b="1" dirty="0">
                <a:solidFill>
                  <a:srgbClr val="002060"/>
                </a:solidFill>
              </a:rPr>
              <a:t>allows us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retrieve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2060"/>
                </a:solidFill>
              </a:rPr>
              <a:t>contents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chemeClr val="accent1"/>
                </a:solidFill>
              </a:rPr>
              <a:t>table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SELECT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SELECT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SELECT </a:t>
            </a:r>
            <a:r>
              <a:rPr lang="en-US" sz="2400" dirty="0"/>
              <a:t>command is used to </a:t>
            </a:r>
            <a:r>
              <a:rPr lang="en-US" sz="2400" b="1" dirty="0">
                <a:solidFill>
                  <a:srgbClr val="002060"/>
                </a:solidFill>
              </a:rPr>
              <a:t>retrieve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one or more rows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00B050"/>
                </a:solidFill>
              </a:rPr>
              <a:t>table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Two Versions </a:t>
            </a:r>
            <a:br>
              <a:rPr lang="en-US" sz="3200" b="1" dirty="0"/>
            </a:br>
            <a:r>
              <a:rPr lang="en-US" sz="3200" b="1" dirty="0"/>
              <a:t>Of SELECT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SELECT</a:t>
            </a:r>
            <a:r>
              <a:rPr lang="en-US" sz="2400" dirty="0"/>
              <a:t> command has </a:t>
            </a:r>
            <a:r>
              <a:rPr lang="en-US" sz="2400" b="1" dirty="0">
                <a:solidFill>
                  <a:srgbClr val="00B050"/>
                </a:solidFill>
              </a:rPr>
              <a:t>2 versions</a:t>
            </a:r>
            <a:r>
              <a:rPr lang="en-US" sz="2400" dirty="0"/>
              <a:t>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Select ………from &lt;</a:t>
            </a:r>
            <a:r>
              <a:rPr lang="en-US" sz="2000" b="1" dirty="0" err="1">
                <a:solidFill>
                  <a:srgbClr val="7030A0"/>
                </a:solidFill>
              </a:rPr>
              <a:t>table_name</a:t>
            </a:r>
            <a:r>
              <a:rPr lang="en-US" sz="2000" b="1" dirty="0">
                <a:solidFill>
                  <a:srgbClr val="7030A0"/>
                </a:solidFill>
              </a:rPr>
              <a:t>&gt;;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Select ………from &lt;</a:t>
            </a:r>
            <a:r>
              <a:rPr lang="en-US" sz="2000" b="1" dirty="0" err="1">
                <a:solidFill>
                  <a:srgbClr val="7030A0"/>
                </a:solidFill>
              </a:rPr>
              <a:t>table_name</a:t>
            </a:r>
            <a:r>
              <a:rPr lang="en-US" sz="2000" b="1" dirty="0">
                <a:solidFill>
                  <a:srgbClr val="7030A0"/>
                </a:solidFill>
              </a:rPr>
              <a:t>&gt; Where &lt;</a:t>
            </a:r>
            <a:r>
              <a:rPr lang="en-US" sz="2000" b="1" dirty="0" err="1">
                <a:solidFill>
                  <a:srgbClr val="7030A0"/>
                </a:solidFill>
              </a:rPr>
              <a:t>test_cond</a:t>
            </a:r>
            <a:r>
              <a:rPr lang="en-US" sz="2000" b="1" dirty="0">
                <a:solidFill>
                  <a:srgbClr val="7030A0"/>
                </a:solidFill>
              </a:rPr>
              <a:t>&gt;;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first version </a:t>
            </a:r>
            <a:r>
              <a:rPr lang="en-US" sz="2400" dirty="0"/>
              <a:t>retrieves </a:t>
            </a:r>
            <a:r>
              <a:rPr lang="en-US" sz="2400" b="1" dirty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second version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0070C0"/>
                </a:solidFill>
              </a:rPr>
              <a:t>SEARCHED SELECT </a:t>
            </a:r>
            <a:r>
              <a:rPr lang="en-US" sz="2400" dirty="0"/>
              <a:t>as it uses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/>
              <a:t>containing a </a:t>
            </a:r>
            <a:r>
              <a:rPr lang="en-US" sz="2400" b="1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retrieves</a:t>
            </a:r>
            <a:r>
              <a:rPr lang="en-US" sz="2400" dirty="0"/>
              <a:t> or fetches  </a:t>
            </a:r>
            <a:r>
              <a:rPr lang="en-US" sz="2400" b="1" dirty="0">
                <a:solidFill>
                  <a:srgbClr val="00B050"/>
                </a:solidFill>
              </a:rPr>
              <a:t>only those rows </a:t>
            </a:r>
            <a:r>
              <a:rPr lang="en-US" sz="2400" dirty="0"/>
              <a:t>whose </a:t>
            </a:r>
            <a:r>
              <a:rPr lang="en-US" sz="2400" b="1" dirty="0">
                <a:solidFill>
                  <a:srgbClr val="002060"/>
                </a:solidFill>
              </a:rPr>
              <a:t>data matches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given condition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5219</TotalTime>
  <Words>1385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The DELETE Command</vt:lpstr>
      <vt:lpstr> The Two Versions Of  DELETE</vt:lpstr>
      <vt:lpstr> Syntaxes &amp; Examples </vt:lpstr>
      <vt:lpstr> DELETE v/ TRUNCATE</vt:lpstr>
      <vt:lpstr> DQL Command</vt:lpstr>
      <vt:lpstr> The SELECT Command</vt:lpstr>
      <vt:lpstr> The Two Versions  Of SELECT</vt:lpstr>
      <vt:lpstr> Syntax Of First Version</vt:lpstr>
      <vt:lpstr> Example Of SELECT</vt:lpstr>
      <vt:lpstr> Changing Order Of Columns</vt:lpstr>
      <vt:lpstr> Column Aliasing  With SELECT</vt:lpstr>
      <vt:lpstr> Column Aliasing  With SELECT</vt:lpstr>
      <vt:lpstr> Example Of  Column Aliasing</vt:lpstr>
      <vt:lpstr> Syntax Of  SEARCHED SELECT</vt:lpstr>
      <vt:lpstr>  Example Of  SEARCHED SELECT</vt:lpstr>
      <vt:lpstr> Creating Copy Of  The Table</vt:lpstr>
      <vt:lpstr> Examples</vt:lpstr>
      <vt:lpstr> Examples</vt:lpstr>
      <vt:lpstr> Inserting Data Of One Table In Another</vt:lpstr>
      <vt:lpstr>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443</cp:revision>
  <dcterms:created xsi:type="dcterms:W3CDTF">2015-12-21T13:46:48Z</dcterms:created>
  <dcterms:modified xsi:type="dcterms:W3CDTF">2021-09-15T11:19:58Z</dcterms:modified>
</cp:coreProperties>
</file>