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6"/>
  </p:notesMasterIdLst>
  <p:sldIdLst>
    <p:sldId id="256" r:id="rId2"/>
    <p:sldId id="257" r:id="rId3"/>
    <p:sldId id="357" r:id="rId4"/>
    <p:sldId id="301" r:id="rId5"/>
    <p:sldId id="258" r:id="rId6"/>
    <p:sldId id="300" r:id="rId7"/>
    <p:sldId id="310" r:id="rId8"/>
    <p:sldId id="309" r:id="rId9"/>
    <p:sldId id="311" r:id="rId10"/>
    <p:sldId id="312" r:id="rId11"/>
    <p:sldId id="314" r:id="rId12"/>
    <p:sldId id="316" r:id="rId13"/>
    <p:sldId id="323" r:id="rId14"/>
    <p:sldId id="350" r:id="rId15"/>
    <p:sldId id="351" r:id="rId16"/>
    <p:sldId id="317" r:id="rId17"/>
    <p:sldId id="346" r:id="rId18"/>
    <p:sldId id="349" r:id="rId19"/>
    <p:sldId id="347" r:id="rId20"/>
    <p:sldId id="318" r:id="rId21"/>
    <p:sldId id="352" r:id="rId22"/>
    <p:sldId id="353" r:id="rId23"/>
    <p:sldId id="319" r:id="rId24"/>
    <p:sldId id="320" r:id="rId25"/>
    <p:sldId id="321" r:id="rId26"/>
    <p:sldId id="322" r:id="rId27"/>
    <p:sldId id="313" r:id="rId28"/>
    <p:sldId id="324" r:id="rId29"/>
    <p:sldId id="325" r:id="rId30"/>
    <p:sldId id="332" r:id="rId31"/>
    <p:sldId id="335" r:id="rId32"/>
    <p:sldId id="334" r:id="rId33"/>
    <p:sldId id="336" r:id="rId34"/>
    <p:sldId id="337" r:id="rId35"/>
    <p:sldId id="338" r:id="rId36"/>
    <p:sldId id="339" r:id="rId37"/>
    <p:sldId id="340" r:id="rId38"/>
    <p:sldId id="341" r:id="rId39"/>
    <p:sldId id="342" r:id="rId40"/>
    <p:sldId id="343" r:id="rId41"/>
    <p:sldId id="345" r:id="rId42"/>
    <p:sldId id="354" r:id="rId43"/>
    <p:sldId id="355" r:id="rId44"/>
    <p:sldId id="356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59" autoAdjust="0"/>
    <p:restoredTop sz="86352" autoAdjust="0"/>
  </p:normalViewPr>
  <p:slideViewPr>
    <p:cSldViewPr>
      <p:cViewPr varScale="1">
        <p:scale>
          <a:sx n="49" d="100"/>
          <a:sy n="49" d="100"/>
        </p:scale>
        <p:origin x="53" y="58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3176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4" d="100"/>
          <a:sy n="64" d="100"/>
        </p:scale>
        <p:origin x="883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11-11-2022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43F23-A588-4969-966A-E9DF4EC0B4F5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47891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43F23-A588-4969-966A-E9DF4EC0B4F5}" type="slidenum">
              <a:rPr lang="en-IN" smtClean="0"/>
              <a:pPr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26951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43F23-A588-4969-966A-E9DF4EC0B4F5}" type="slidenum">
              <a:rPr lang="en-IN" smtClean="0"/>
              <a:pPr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47237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3F23-A588-4969-966A-E9DF4EC0B4F5}" type="slidenum">
              <a:rPr lang="en-IN" smtClean="0"/>
              <a:pPr/>
              <a:t>14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43F23-A588-4969-966A-E9DF4EC0B4F5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7969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43F23-A588-4969-966A-E9DF4EC0B4F5}" type="slidenum">
              <a:rPr lang="en-IN" smtClean="0"/>
              <a:pPr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11525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43F23-A588-4969-966A-E9DF4EC0B4F5}" type="slidenum">
              <a:rPr lang="en-IN" smtClean="0"/>
              <a:pPr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60321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3F23-A588-4969-966A-E9DF4EC0B4F5}" type="slidenum">
              <a:rPr lang="en-IN" smtClean="0"/>
              <a:pPr/>
              <a:t>5</a:t>
            </a:fld>
            <a:endParaRPr lang="en-I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43F23-A588-4969-966A-E9DF4EC0B4F5}" type="slidenum">
              <a:rPr lang="en-IN" smtClean="0"/>
              <a:pPr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96100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43F23-A588-4969-966A-E9DF4EC0B4F5}" type="slidenum">
              <a:rPr lang="en-IN" smtClean="0"/>
              <a:pPr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74188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43F23-A588-4969-966A-E9DF4EC0B4F5}" type="slidenum">
              <a:rPr lang="en-IN" smtClean="0"/>
              <a:pPr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88968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43F23-A588-4969-966A-E9DF4EC0B4F5}" type="slidenum">
              <a:rPr lang="en-IN" smtClean="0"/>
              <a:pPr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3485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11-11-2022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11-11-2022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11-11-2022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11-11-2022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11-11-2022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11-11-2022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11-11-2022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11-11-2022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11-11-2022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11-11-2022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11-11-2022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11-11-2022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gif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Corbel" pitchFamily="34" charset="0"/>
              </a:rPr>
              <a:t>PYTHON</a:t>
            </a:r>
          </a:p>
          <a:p>
            <a:r>
              <a:rPr lang="en-US" sz="4400" dirty="0">
                <a:solidFill>
                  <a:srgbClr val="FF0000"/>
                </a:solidFill>
                <a:latin typeface="Corbel" pitchFamily="34" charset="0"/>
              </a:rPr>
              <a:t>Lecture 1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572264" y="357166"/>
            <a:ext cx="2286016" cy="150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45" y="189349"/>
            <a:ext cx="2545155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467600" cy="838200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latin typeface="Corbel" pitchFamily="34" charset="0"/>
              </a:rPr>
              <a:t>Who manages </a:t>
            </a:r>
            <a:r>
              <a:rPr lang="en-US" sz="3200" b="1" dirty="0">
                <a:solidFill>
                  <a:srgbClr val="C00000"/>
                </a:solidFill>
                <a:latin typeface="Corbel" pitchFamily="34" charset="0"/>
              </a:rPr>
              <a:t>Python</a:t>
            </a:r>
            <a:r>
              <a:rPr lang="en-US" sz="3200" b="1" dirty="0">
                <a:latin typeface="Corbel" pitchFamily="34" charset="0"/>
              </a:rPr>
              <a:t> today ?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071934" y="1600200"/>
            <a:ext cx="4614866" cy="4873752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orbel" pitchFamily="34" charset="0"/>
              </a:rPr>
              <a:t>From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version 2.1 </a:t>
            </a:r>
            <a:r>
              <a:rPr lang="en-US" sz="2400" dirty="0">
                <a:latin typeface="Corbel" pitchFamily="34" charset="0"/>
              </a:rPr>
              <a:t>onwards ,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Python</a:t>
            </a:r>
            <a:r>
              <a:rPr lang="en-US" sz="2400" dirty="0">
                <a:latin typeface="Corbel" pitchFamily="34" charset="0"/>
              </a:rPr>
              <a:t> is managed by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P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ython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S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oftware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F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oundation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 </a:t>
            </a:r>
            <a:r>
              <a:rPr lang="en-US" sz="2400" dirty="0">
                <a:latin typeface="Corbel" pitchFamily="34" charset="0"/>
              </a:rPr>
              <a:t>situated in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Delaware</a:t>
            </a:r>
            <a:r>
              <a:rPr lang="en-US" sz="2400" dirty="0">
                <a:latin typeface="Corbel" pitchFamily="34" charset="0"/>
              </a:rPr>
              <a:t> ,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USA</a:t>
            </a:r>
          </a:p>
          <a:p>
            <a:pPr>
              <a:buNone/>
            </a:pPr>
            <a:endParaRPr lang="en-US" sz="2400" dirty="0">
              <a:latin typeface="Corbel" pitchFamily="34" charset="0"/>
            </a:endParaRPr>
          </a:p>
          <a:p>
            <a:r>
              <a:rPr lang="en-US" sz="2400" dirty="0">
                <a:latin typeface="Corbel" pitchFamily="34" charset="0"/>
              </a:rPr>
              <a:t>It is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a non-profit organization </a:t>
            </a:r>
            <a:r>
              <a:rPr lang="en-US" sz="2400" dirty="0">
                <a:latin typeface="Corbel" pitchFamily="34" charset="0"/>
              </a:rPr>
              <a:t>devoted to the growth and enhancement of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Python</a:t>
            </a:r>
            <a:r>
              <a:rPr lang="en-US" sz="2400" dirty="0">
                <a:solidFill>
                  <a:srgbClr val="0070C0"/>
                </a:solidFill>
                <a:latin typeface="Corbel" pitchFamily="34" charset="0"/>
              </a:rPr>
              <a:t> </a:t>
            </a:r>
            <a:r>
              <a:rPr lang="en-US" sz="2400" dirty="0">
                <a:latin typeface="Corbel" pitchFamily="34" charset="0"/>
              </a:rPr>
              <a:t>language</a:t>
            </a:r>
          </a:p>
          <a:p>
            <a:endParaRPr lang="en-US" sz="2400" dirty="0">
              <a:latin typeface="Corbel" pitchFamily="34" charset="0"/>
            </a:endParaRPr>
          </a:p>
          <a:p>
            <a:r>
              <a:rPr lang="en-US" sz="2400" dirty="0">
                <a:latin typeface="Corbel" pitchFamily="34" charset="0"/>
              </a:rPr>
              <a:t>Their website is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http://www.python.org</a:t>
            </a:r>
          </a:p>
          <a:p>
            <a:endParaRPr lang="en-US" sz="2800" dirty="0"/>
          </a:p>
          <a:p>
            <a:endParaRPr lang="en-US" sz="2800" dirty="0"/>
          </a:p>
          <a:p>
            <a:pPr>
              <a:buNone/>
            </a:pPr>
            <a:endParaRPr lang="en-US" sz="2800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 descr="Guido_van_Rossum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282" y="1643050"/>
            <a:ext cx="3643338" cy="44291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467600" cy="838200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latin typeface="Corbel" pitchFamily="34" charset="0"/>
              </a:rPr>
              <a:t>Where Is </a:t>
            </a:r>
            <a:r>
              <a:rPr lang="en-US" sz="3200" b="1" dirty="0">
                <a:solidFill>
                  <a:srgbClr val="C00000"/>
                </a:solidFill>
                <a:latin typeface="Corbel" pitchFamily="34" charset="0"/>
              </a:rPr>
              <a:t>Python</a:t>
            </a:r>
            <a:r>
              <a:rPr lang="en-US" sz="3200" b="1" dirty="0">
                <a:latin typeface="Corbel" pitchFamily="34" charset="0"/>
              </a:rPr>
              <a:t> used ?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071934" y="1600200"/>
            <a:ext cx="4614866" cy="4873752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GUI</a:t>
            </a:r>
          </a:p>
          <a:p>
            <a:pPr>
              <a:buNone/>
            </a:pPr>
            <a:endParaRPr lang="en-US" sz="24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Web</a:t>
            </a:r>
          </a:p>
          <a:p>
            <a:endParaRPr lang="en-US" sz="24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Data Science</a:t>
            </a:r>
          </a:p>
          <a:p>
            <a:endParaRPr lang="en-US" sz="24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AI &amp; ML</a:t>
            </a:r>
          </a:p>
          <a:p>
            <a:endParaRPr lang="en-US" sz="24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r>
              <a:rPr lang="en-US" sz="2400" b="1" dirty="0" err="1">
                <a:solidFill>
                  <a:schemeClr val="accent1"/>
                </a:solidFill>
                <a:latin typeface="Corbel" pitchFamily="34" charset="0"/>
              </a:rPr>
              <a:t>IoT</a:t>
            </a:r>
            <a:endParaRPr lang="en-US" sz="2400" b="1" dirty="0">
              <a:solidFill>
                <a:schemeClr val="accent1"/>
              </a:solidFill>
              <a:latin typeface="Corbel" pitchFamily="34" charset="0"/>
            </a:endParaRPr>
          </a:p>
          <a:p>
            <a:endParaRPr lang="en-US" sz="24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Hacking</a:t>
            </a:r>
          </a:p>
          <a:p>
            <a:endParaRPr lang="en-US" sz="2400" b="1" dirty="0">
              <a:solidFill>
                <a:srgbClr val="FF0000"/>
              </a:solidFill>
            </a:endParaRPr>
          </a:p>
          <a:p>
            <a:endParaRPr lang="en-US" sz="2400" b="1" dirty="0">
              <a:solidFill>
                <a:srgbClr val="FF0000"/>
              </a:solidFill>
            </a:endParaRPr>
          </a:p>
          <a:p>
            <a:endParaRPr lang="en-US" sz="2800" dirty="0"/>
          </a:p>
          <a:p>
            <a:endParaRPr lang="en-US" sz="2800" dirty="0"/>
          </a:p>
          <a:p>
            <a:pPr>
              <a:buNone/>
            </a:pPr>
            <a:endParaRPr lang="en-US" sz="2800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 descr="Guido_van_Rossum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281" y="1428736"/>
            <a:ext cx="3930693" cy="49292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467600" cy="838200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latin typeface="Corbel" pitchFamily="34" charset="0"/>
              </a:rPr>
              <a:t>GUI In </a:t>
            </a:r>
            <a:r>
              <a:rPr lang="en-US" sz="3200" b="1" dirty="0">
                <a:solidFill>
                  <a:srgbClr val="C00000"/>
                </a:solidFill>
                <a:latin typeface="Corbel" pitchFamily="34" charset="0"/>
              </a:rPr>
              <a:t>Python</a:t>
            </a:r>
            <a:endParaRPr lang="en-IN" sz="32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929190" y="1600200"/>
            <a:ext cx="3757610" cy="4873752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Python</a:t>
            </a:r>
            <a:r>
              <a:rPr lang="en-IN" sz="2400" dirty="0">
                <a:latin typeface="Corbel" pitchFamily="34" charset="0"/>
              </a:rPr>
              <a:t> is used for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GUI apps </a:t>
            </a:r>
            <a:r>
              <a:rPr lang="en-IN" sz="2400" dirty="0">
                <a:latin typeface="Corbel" pitchFamily="34" charset="0"/>
              </a:rPr>
              <a:t>all the time. </a:t>
            </a:r>
          </a:p>
          <a:p>
            <a:endParaRPr lang="en-IN" sz="2400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  <a:p>
            <a:r>
              <a:rPr lang="en-IN" sz="2400" dirty="0">
                <a:latin typeface="Corbel" pitchFamily="34" charset="0"/>
              </a:rPr>
              <a:t>It has famous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libraries </a:t>
            </a:r>
            <a:r>
              <a:rPr lang="en-IN" sz="2400" dirty="0">
                <a:latin typeface="Corbel" pitchFamily="34" charset="0"/>
              </a:rPr>
              <a:t>like </a:t>
            </a:r>
            <a:r>
              <a:rPr lang="en-IN" sz="2400" b="1" dirty="0" err="1">
                <a:solidFill>
                  <a:srgbClr val="7030A0"/>
                </a:solidFill>
                <a:latin typeface="Corbel" pitchFamily="34" charset="0"/>
              </a:rPr>
              <a:t>PyQT</a:t>
            </a:r>
            <a:r>
              <a:rPr lang="en-IN" sz="2400" dirty="0">
                <a:latin typeface="Corbel" pitchFamily="34" charset="0"/>
              </a:rPr>
              <a:t> , </a:t>
            </a:r>
            <a:r>
              <a:rPr lang="en-IN" sz="2400" b="1" dirty="0" err="1">
                <a:solidFill>
                  <a:srgbClr val="7030A0"/>
                </a:solidFill>
                <a:latin typeface="Corbel" pitchFamily="34" charset="0"/>
              </a:rPr>
              <a:t>Tkinter</a:t>
            </a:r>
            <a:r>
              <a:rPr lang="en-IN" sz="2400" dirty="0">
                <a:latin typeface="Corbel" pitchFamily="34" charset="0"/>
              </a:rPr>
              <a:t> to build desktop apps.</a:t>
            </a:r>
            <a:endParaRPr lang="en-US" sz="2400" b="1" dirty="0">
              <a:solidFill>
                <a:srgbClr val="FF0000"/>
              </a:solidFill>
              <a:latin typeface="Corbel" pitchFamily="34" charset="0"/>
            </a:endParaRPr>
          </a:p>
          <a:p>
            <a:endParaRPr lang="en-US" sz="2400" b="1" dirty="0">
              <a:solidFill>
                <a:srgbClr val="FF0000"/>
              </a:solidFill>
            </a:endParaRPr>
          </a:p>
          <a:p>
            <a:endParaRPr lang="en-US" sz="2800" dirty="0"/>
          </a:p>
          <a:p>
            <a:endParaRPr lang="en-US" sz="2800" dirty="0"/>
          </a:p>
          <a:p>
            <a:pPr>
              <a:buNone/>
            </a:pPr>
            <a:endParaRPr lang="en-US" sz="2800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 descr="Guido_van_Rossum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834" y="1571612"/>
            <a:ext cx="4471489" cy="464347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467600" cy="838200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latin typeface="Corbel" pitchFamily="34" charset="0"/>
              </a:rPr>
              <a:t>Web Application In </a:t>
            </a:r>
            <a:r>
              <a:rPr lang="en-US" sz="3200" b="1" dirty="0">
                <a:solidFill>
                  <a:srgbClr val="C00000"/>
                </a:solidFill>
                <a:latin typeface="Corbel" pitchFamily="34" charset="0"/>
              </a:rPr>
              <a:t>Python</a:t>
            </a:r>
            <a:endParaRPr lang="en-IN" sz="32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929190" y="1600200"/>
            <a:ext cx="3757610" cy="4873752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orbel" pitchFamily="34" charset="0"/>
              </a:rPr>
              <a:t>We can use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Python</a:t>
            </a:r>
            <a:r>
              <a:rPr lang="en-US" sz="2400" dirty="0">
                <a:latin typeface="Corbel" pitchFamily="34" charset="0"/>
              </a:rPr>
              <a:t> to create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web applications </a:t>
            </a:r>
            <a:r>
              <a:rPr lang="en-US" sz="2400" dirty="0">
                <a:latin typeface="Corbel" pitchFamily="34" charset="0"/>
              </a:rPr>
              <a:t>on many levels of complexity</a:t>
            </a:r>
          </a:p>
          <a:p>
            <a:pPr>
              <a:buNone/>
            </a:pPr>
            <a:endParaRPr lang="en-US" sz="2400" b="1" dirty="0">
              <a:solidFill>
                <a:srgbClr val="FF0000"/>
              </a:solidFill>
            </a:endParaRPr>
          </a:p>
          <a:p>
            <a:endParaRPr lang="en-US" sz="2400" b="1" dirty="0">
              <a:solidFill>
                <a:srgbClr val="FF0000"/>
              </a:solidFill>
            </a:endParaRPr>
          </a:p>
          <a:p>
            <a:endParaRPr lang="en-US" sz="2800" dirty="0"/>
          </a:p>
          <a:p>
            <a:endParaRPr lang="en-US" sz="2800" dirty="0"/>
          </a:p>
          <a:p>
            <a:pPr>
              <a:buNone/>
            </a:pPr>
            <a:endParaRPr lang="en-US" sz="2800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 descr="Guido_van_Rossum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1571612"/>
            <a:ext cx="4500594" cy="464347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467600" cy="838200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latin typeface="Corbel" pitchFamily="34" charset="0"/>
              </a:rPr>
              <a:t>Famous Websites Developed Using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Python</a:t>
            </a:r>
            <a:endParaRPr lang="en-IN" sz="24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873752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Corbel" pitchFamily="34" charset="0"/>
              </a:rPr>
              <a:t>There are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numerous examples</a:t>
            </a:r>
            <a:r>
              <a:rPr lang="en-IN" sz="2400" dirty="0">
                <a:latin typeface="Corbel" pitchFamily="34" charset="0"/>
              </a:rPr>
              <a:t> of 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popular</a:t>
            </a:r>
            <a:r>
              <a:rPr lang="en-IN" sz="2400" dirty="0">
                <a:latin typeface="Corbel" pitchFamily="34" charset="0"/>
              </a:rPr>
              <a:t>, 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high-load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websites/</a:t>
            </a:r>
            <a:r>
              <a:rPr lang="en-IN" sz="2400" b="1" dirty="0" err="1">
                <a:solidFill>
                  <a:srgbClr val="00B050"/>
                </a:solidFill>
                <a:latin typeface="Corbel" pitchFamily="34" charset="0"/>
              </a:rPr>
              <a:t>webapps</a:t>
            </a:r>
            <a:r>
              <a:rPr lang="en-IN" sz="2400" dirty="0">
                <a:latin typeface="Corbel" pitchFamily="34" charset="0"/>
              </a:rPr>
              <a:t> that have been developed using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Python</a:t>
            </a:r>
            <a:r>
              <a:rPr lang="en-IN" sz="2400" dirty="0">
                <a:latin typeface="Corbel" pitchFamily="34" charset="0"/>
              </a:rPr>
              <a:t>.</a:t>
            </a:r>
          </a:p>
          <a:p>
            <a:endParaRPr lang="en-US" sz="2400" dirty="0">
              <a:latin typeface="Corbel" pitchFamily="34" charset="0"/>
            </a:endParaRPr>
          </a:p>
          <a:p>
            <a:r>
              <a:rPr lang="en-US" sz="2400" dirty="0">
                <a:latin typeface="Corbel" pitchFamily="34" charset="0"/>
              </a:rPr>
              <a:t>Here are some of the </a:t>
            </a:r>
            <a:r>
              <a:rPr lang="en-US" sz="2400" b="1" u="sng" dirty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most popular </a:t>
            </a:r>
            <a:r>
              <a:rPr lang="en-US" sz="2400" dirty="0">
                <a:latin typeface="Corbel" pitchFamily="34" charset="0"/>
              </a:rPr>
              <a:t>of them:</a:t>
            </a:r>
          </a:p>
          <a:p>
            <a:pPr lvl="1"/>
            <a:r>
              <a:rPr lang="en-US" sz="2000" b="1" dirty="0">
                <a:solidFill>
                  <a:srgbClr val="002060"/>
                </a:solidFill>
                <a:latin typeface="Corbel" pitchFamily="34" charset="0"/>
              </a:rPr>
              <a:t>NASA</a:t>
            </a:r>
          </a:p>
          <a:p>
            <a:pPr lvl="1"/>
            <a:r>
              <a:rPr lang="en-US" sz="2000" b="1" dirty="0" err="1">
                <a:solidFill>
                  <a:srgbClr val="00B050"/>
                </a:solidFill>
                <a:latin typeface="Corbel" pitchFamily="34" charset="0"/>
              </a:rPr>
              <a:t>Instagram</a:t>
            </a:r>
            <a:endParaRPr lang="en-US" sz="2000" b="1" dirty="0">
              <a:solidFill>
                <a:srgbClr val="00B050"/>
              </a:solidFill>
              <a:latin typeface="Corbel" pitchFamily="34" charset="0"/>
            </a:endParaRPr>
          </a:p>
          <a:p>
            <a:pPr lvl="1"/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Udemy</a:t>
            </a:r>
            <a:endParaRPr lang="en-US" sz="20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 lvl="1"/>
            <a:r>
              <a:rPr lang="en-US" sz="2000" b="1" dirty="0" err="1">
                <a:solidFill>
                  <a:srgbClr val="0070C0"/>
                </a:solidFill>
                <a:latin typeface="Corbel" pitchFamily="34" charset="0"/>
              </a:rPr>
              <a:t>Spotify</a:t>
            </a:r>
            <a:endParaRPr lang="en-US" sz="2000" b="1" dirty="0">
              <a:solidFill>
                <a:srgbClr val="0070C0"/>
              </a:solidFill>
              <a:latin typeface="Corbel" pitchFamily="34" charset="0"/>
            </a:endParaRPr>
          </a:p>
          <a:p>
            <a:pPr lvl="1"/>
            <a:r>
              <a:rPr lang="en-US" sz="2000" b="1" dirty="0">
                <a:latin typeface="Corbel" pitchFamily="34" charset="0"/>
              </a:rPr>
              <a:t>Mozilla</a:t>
            </a:r>
          </a:p>
          <a:p>
            <a:pPr lvl="1"/>
            <a:r>
              <a:rPr lang="en-US" sz="2000" b="1" dirty="0" err="1">
                <a:solidFill>
                  <a:schemeClr val="accent5">
                    <a:lumMod val="75000"/>
                  </a:schemeClr>
                </a:solidFill>
                <a:latin typeface="Corbel" pitchFamily="34" charset="0"/>
              </a:rPr>
              <a:t>Dropbox</a:t>
            </a:r>
            <a:endParaRPr lang="en-US" sz="2000" b="1" dirty="0">
              <a:solidFill>
                <a:schemeClr val="accent5">
                  <a:lumMod val="75000"/>
                </a:schemeClr>
              </a:solidFill>
              <a:latin typeface="Corbel" pitchFamily="34" charset="0"/>
            </a:endParaRPr>
          </a:p>
          <a:p>
            <a:r>
              <a:rPr lang="en-US" sz="2400" dirty="0">
                <a:latin typeface="Corbel" pitchFamily="34" charset="0"/>
              </a:rPr>
              <a:t>And above all </a:t>
            </a:r>
            <a:r>
              <a:rPr lang="en-US" sz="2400" b="1" dirty="0">
                <a:solidFill>
                  <a:schemeClr val="accent1"/>
                </a:solidFill>
                <a:latin typeface="Corbel" pitchFamily="34" charset="0"/>
              </a:rPr>
              <a:t>YouTube</a:t>
            </a:r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467600" cy="838200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latin typeface="Corbel" pitchFamily="34" charset="0"/>
              </a:rPr>
              <a:t>Web Application In </a:t>
            </a:r>
            <a:r>
              <a:rPr lang="en-US" sz="3200" b="1" dirty="0">
                <a:solidFill>
                  <a:srgbClr val="C00000"/>
                </a:solidFill>
                <a:latin typeface="Corbel" pitchFamily="34" charset="0"/>
              </a:rPr>
              <a:t>Python</a:t>
            </a:r>
            <a:endParaRPr lang="en-IN" sz="32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929190" y="1600200"/>
            <a:ext cx="3757610" cy="4873752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orbel" pitchFamily="34" charset="0"/>
              </a:rPr>
              <a:t>There are many excellent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Python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frameworks</a:t>
            </a:r>
            <a:r>
              <a:rPr lang="en-US" sz="2400" dirty="0">
                <a:latin typeface="Corbel" pitchFamily="34" charset="0"/>
              </a:rPr>
              <a:t> like </a:t>
            </a:r>
            <a:r>
              <a:rPr lang="en-US" sz="2400" b="1" dirty="0" err="1">
                <a:solidFill>
                  <a:srgbClr val="00B050"/>
                </a:solidFill>
                <a:latin typeface="Corbel" pitchFamily="34" charset="0"/>
              </a:rPr>
              <a:t>Django</a:t>
            </a:r>
            <a:r>
              <a:rPr lang="en-US" sz="2400" dirty="0">
                <a:latin typeface="Corbel" pitchFamily="34" charset="0"/>
              </a:rPr>
              <a:t>,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Flask</a:t>
            </a:r>
            <a:r>
              <a:rPr lang="en-US" sz="2400" b="1" dirty="0">
                <a:solidFill>
                  <a:srgbClr val="FF0000"/>
                </a:solidFill>
                <a:latin typeface="Corbel" pitchFamily="34" charset="0"/>
              </a:rPr>
              <a:t> </a:t>
            </a:r>
            <a:r>
              <a:rPr lang="en-US" sz="2400" dirty="0">
                <a:latin typeface="Corbel" pitchFamily="34" charset="0"/>
              </a:rPr>
              <a:t>for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web application development</a:t>
            </a:r>
          </a:p>
          <a:p>
            <a:endParaRPr lang="en-US" sz="2400" b="1" dirty="0">
              <a:solidFill>
                <a:srgbClr val="FF0000"/>
              </a:solidFill>
            </a:endParaRPr>
          </a:p>
          <a:p>
            <a:endParaRPr lang="en-US" sz="2400" b="1" dirty="0">
              <a:solidFill>
                <a:srgbClr val="FF0000"/>
              </a:solidFill>
            </a:endParaRPr>
          </a:p>
          <a:p>
            <a:endParaRPr lang="en-US" sz="2800" dirty="0"/>
          </a:p>
          <a:p>
            <a:endParaRPr lang="en-US" sz="2800" dirty="0"/>
          </a:p>
          <a:p>
            <a:pPr>
              <a:buNone/>
            </a:pPr>
            <a:endParaRPr lang="en-US" sz="2800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 descr="Guido_van_Rossum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1571612"/>
            <a:ext cx="4500594" cy="464347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467600" cy="838200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latin typeface="Corbel" pitchFamily="34" charset="0"/>
              </a:rPr>
              <a:t>Data Science In </a:t>
            </a:r>
            <a:r>
              <a:rPr lang="en-US" sz="3200" b="1" dirty="0">
                <a:solidFill>
                  <a:srgbClr val="C00000"/>
                </a:solidFill>
                <a:latin typeface="Corbel" pitchFamily="34" charset="0"/>
              </a:rPr>
              <a:t>Python</a:t>
            </a:r>
            <a:endParaRPr lang="en-IN" sz="32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929190" y="1600200"/>
            <a:ext cx="3757610" cy="4873752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Data Science </a:t>
            </a:r>
            <a:r>
              <a:rPr lang="en-US" sz="2400" dirty="0">
                <a:latin typeface="Corbel" pitchFamily="34" charset="0"/>
              </a:rPr>
              <a:t>is about making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predictions</a:t>
            </a:r>
            <a:r>
              <a:rPr lang="en-US" sz="2400" dirty="0">
                <a:latin typeface="Corbel" pitchFamily="34" charset="0"/>
              </a:rPr>
              <a:t> with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data</a:t>
            </a:r>
          </a:p>
          <a:p>
            <a:pPr>
              <a:buNone/>
            </a:pPr>
            <a:endParaRPr lang="en-US" sz="2400" b="1" dirty="0">
              <a:solidFill>
                <a:srgbClr val="FF0000"/>
              </a:solidFill>
            </a:endParaRPr>
          </a:p>
          <a:p>
            <a:endParaRPr lang="en-US" sz="2400" b="1" dirty="0">
              <a:solidFill>
                <a:srgbClr val="FF0000"/>
              </a:solidFill>
            </a:endParaRPr>
          </a:p>
          <a:p>
            <a:endParaRPr lang="en-US" sz="2800" dirty="0"/>
          </a:p>
          <a:p>
            <a:endParaRPr lang="en-US" sz="2800" dirty="0"/>
          </a:p>
          <a:p>
            <a:pPr>
              <a:buNone/>
            </a:pPr>
            <a:endParaRPr lang="en-US" sz="2800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 descr="Guido_van_Rossum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1571612"/>
            <a:ext cx="4500594" cy="45720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467600" cy="838200"/>
          </a:xfrm>
        </p:spPr>
        <p:txBody>
          <a:bodyPr>
            <a:noAutofit/>
          </a:bodyPr>
          <a:lstStyle/>
          <a:p>
            <a:pPr algn="ctr"/>
            <a:r>
              <a:rPr lang="en-US" b="1" dirty="0">
                <a:latin typeface="Corbel" pitchFamily="34" charset="0"/>
              </a:rPr>
              <a:t>Some Examples</a:t>
            </a:r>
            <a:endParaRPr lang="en-IN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929190" y="1600200"/>
            <a:ext cx="3757610" cy="4873752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How do you think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Super Market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stores decide what are the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items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they should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club together</a:t>
            </a:r>
            <a:r>
              <a:rPr lang="en-IN" sz="2400" b="1" dirty="0">
                <a:solidFill>
                  <a:srgbClr val="FF0000"/>
                </a:solidFill>
                <a:latin typeface="Corbel" pitchFamily="34" charset="0"/>
              </a:rPr>
              <a:t>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to make a combo?</a:t>
            </a:r>
          </a:p>
          <a:p>
            <a:endParaRPr lang="en-US" sz="2400" b="1" dirty="0">
              <a:solidFill>
                <a:srgbClr val="002060"/>
              </a:solidFill>
              <a:latin typeface="Corbel" pitchFamily="34" charset="0"/>
            </a:endParaRPr>
          </a:p>
          <a:p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How it happens ?</a:t>
            </a:r>
          </a:p>
          <a:p>
            <a:endParaRPr lang="en-US" sz="2400" b="1" dirty="0">
              <a:solidFill>
                <a:srgbClr val="002060"/>
              </a:solidFill>
              <a:latin typeface="Corbel" pitchFamily="34" charset="0"/>
            </a:endParaRPr>
          </a:p>
          <a:p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Answer:</a:t>
            </a:r>
            <a:r>
              <a:rPr lang="en-US" sz="2400" b="1" dirty="0">
                <a:solidFill>
                  <a:srgbClr val="FF0000"/>
                </a:solidFill>
                <a:latin typeface="Corbel" pitchFamily="34" charset="0"/>
              </a:rPr>
              <a:t> </a:t>
            </a:r>
            <a:r>
              <a:rPr lang="en-US" sz="2400" b="1" i="1" dirty="0">
                <a:solidFill>
                  <a:srgbClr val="00B050"/>
                </a:solidFill>
                <a:latin typeface="Corbel" pitchFamily="34" charset="0"/>
              </a:rPr>
              <a:t>Data Science</a:t>
            </a:r>
          </a:p>
          <a:p>
            <a:endParaRPr lang="en-US" sz="2400" b="1" dirty="0">
              <a:solidFill>
                <a:srgbClr val="FF0000"/>
              </a:solidFill>
            </a:endParaRPr>
          </a:p>
          <a:p>
            <a:endParaRPr lang="en-US" sz="2800" dirty="0"/>
          </a:p>
          <a:p>
            <a:endParaRPr lang="en-US" sz="2800" dirty="0"/>
          </a:p>
          <a:p>
            <a:pPr>
              <a:buNone/>
            </a:pPr>
            <a:endParaRPr lang="en-US" sz="2800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 descr="Guido_van_Rossum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1571612"/>
            <a:ext cx="4500594" cy="45720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467600" cy="838200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latin typeface="Corbel" pitchFamily="34" charset="0"/>
              </a:rPr>
              <a:t>Some Examples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929190" y="1600200"/>
            <a:ext cx="3757610" cy="4873752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Have you noticed that every time you log on to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Google</a:t>
            </a:r>
            <a:r>
              <a:rPr lang="en-IN" sz="2400" b="1" dirty="0">
                <a:solidFill>
                  <a:srgbClr val="FF0000"/>
                </a:solidFill>
                <a:latin typeface="Corbel" pitchFamily="34" charset="0"/>
              </a:rPr>
              <a:t>, </a:t>
            </a:r>
            <a:r>
              <a:rPr lang="en-IN" sz="2400" b="1" dirty="0" err="1">
                <a:solidFill>
                  <a:srgbClr val="0070C0"/>
                </a:solidFill>
                <a:latin typeface="Corbel" pitchFamily="34" charset="0"/>
              </a:rPr>
              <a:t>Facebook</a:t>
            </a:r>
            <a:r>
              <a:rPr lang="en-IN" sz="2400" b="1" dirty="0">
                <a:solidFill>
                  <a:srgbClr val="FF0000"/>
                </a:solidFill>
                <a:latin typeface="Corbel" pitchFamily="34" charset="0"/>
              </a:rPr>
              <a:t>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and see ads, they are based on your preferences</a:t>
            </a:r>
            <a:endParaRPr lang="en-US" sz="2400" b="1" dirty="0">
              <a:solidFill>
                <a:srgbClr val="C00000"/>
              </a:solidFill>
              <a:latin typeface="Corbel" pitchFamily="34" charset="0"/>
            </a:endParaRPr>
          </a:p>
          <a:p>
            <a:endParaRPr lang="en-US" sz="2400" b="1" dirty="0">
              <a:solidFill>
                <a:srgbClr val="002060"/>
              </a:solidFill>
            </a:endParaRPr>
          </a:p>
          <a:p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How it happens ?</a:t>
            </a:r>
          </a:p>
          <a:p>
            <a:endParaRPr lang="en-US" sz="2400" b="1" dirty="0">
              <a:solidFill>
                <a:srgbClr val="002060"/>
              </a:solidFill>
              <a:latin typeface="Corbel" pitchFamily="34" charset="0"/>
            </a:endParaRPr>
          </a:p>
          <a:p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Answer:</a:t>
            </a:r>
            <a:r>
              <a:rPr lang="en-US" sz="2400" b="1" dirty="0">
                <a:solidFill>
                  <a:srgbClr val="FF0000"/>
                </a:solidFill>
                <a:latin typeface="Corbel" pitchFamily="34" charset="0"/>
              </a:rPr>
              <a:t> </a:t>
            </a:r>
            <a:r>
              <a:rPr lang="en-US" sz="2400" b="1" i="1" dirty="0">
                <a:solidFill>
                  <a:srgbClr val="00B050"/>
                </a:solidFill>
                <a:latin typeface="Corbel" pitchFamily="34" charset="0"/>
              </a:rPr>
              <a:t>Data Science</a:t>
            </a:r>
          </a:p>
          <a:p>
            <a:endParaRPr lang="en-US" sz="2400" b="1" dirty="0">
              <a:solidFill>
                <a:srgbClr val="FF0000"/>
              </a:solidFill>
            </a:endParaRPr>
          </a:p>
          <a:p>
            <a:endParaRPr lang="en-US" sz="2800" dirty="0"/>
          </a:p>
          <a:p>
            <a:endParaRPr lang="en-US" sz="2800" dirty="0"/>
          </a:p>
          <a:p>
            <a:pPr>
              <a:buNone/>
            </a:pPr>
            <a:endParaRPr lang="en-US" sz="2800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 descr="Guido_van_Rossum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1571612"/>
            <a:ext cx="4500594" cy="45720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467600" cy="838200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latin typeface="Corbel" pitchFamily="34" charset="0"/>
              </a:rPr>
              <a:t>Data Science In </a:t>
            </a:r>
            <a:r>
              <a:rPr lang="en-US" sz="3200" b="1" dirty="0">
                <a:solidFill>
                  <a:srgbClr val="C00000"/>
                </a:solidFill>
                <a:latin typeface="Corbel" pitchFamily="34" charset="0"/>
              </a:rPr>
              <a:t>Python</a:t>
            </a:r>
            <a:endParaRPr lang="en-IN" sz="32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929190" y="1600200"/>
            <a:ext cx="3757610" cy="4873752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Python</a:t>
            </a:r>
            <a:r>
              <a:rPr lang="en-US" sz="2400" dirty="0">
                <a:solidFill>
                  <a:srgbClr val="0070C0"/>
                </a:solidFill>
                <a:latin typeface="Corbel" pitchFamily="34" charset="0"/>
              </a:rPr>
              <a:t> </a:t>
            </a:r>
            <a:r>
              <a:rPr lang="en-US" sz="2400" dirty="0">
                <a:latin typeface="Corbel" pitchFamily="34" charset="0"/>
              </a:rPr>
              <a:t>is the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leading language</a:t>
            </a:r>
            <a:r>
              <a:rPr lang="en-US" sz="2400" dirty="0">
                <a:latin typeface="Corbel" pitchFamily="34" charset="0"/>
              </a:rPr>
              <a:t> of choice for many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data scientists</a:t>
            </a:r>
          </a:p>
          <a:p>
            <a:endParaRPr lang="en-US" sz="2400" b="1" dirty="0">
              <a:solidFill>
                <a:srgbClr val="FF0000"/>
              </a:solidFill>
              <a:latin typeface="Corbel" pitchFamily="34" charset="0"/>
            </a:endParaRPr>
          </a:p>
          <a:p>
            <a:r>
              <a:rPr lang="en-US" sz="2400" dirty="0">
                <a:latin typeface="Corbel" pitchFamily="34" charset="0"/>
              </a:rPr>
              <a:t>It has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grown</a:t>
            </a:r>
            <a:r>
              <a:rPr lang="en-US" sz="2400" dirty="0">
                <a:latin typeface="Corbel" pitchFamily="34" charset="0"/>
              </a:rPr>
              <a:t> in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popularity </a:t>
            </a:r>
            <a:r>
              <a:rPr lang="en-US" sz="2400" dirty="0">
                <a:latin typeface="Corbel" pitchFamily="34" charset="0"/>
              </a:rPr>
              <a:t>due to it’s excellent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libraries</a:t>
            </a:r>
            <a:r>
              <a:rPr lang="en-US" sz="2400" dirty="0">
                <a:latin typeface="Corbel" pitchFamily="34" charset="0"/>
              </a:rPr>
              <a:t> like </a:t>
            </a:r>
            <a:r>
              <a:rPr lang="en-US" sz="2400" b="1" dirty="0" err="1">
                <a:solidFill>
                  <a:srgbClr val="C00000"/>
                </a:solidFill>
                <a:latin typeface="Corbel" pitchFamily="34" charset="0"/>
              </a:rPr>
              <a:t>Numpy</a:t>
            </a:r>
            <a:r>
              <a:rPr lang="en-US" sz="2400" dirty="0">
                <a:latin typeface="Corbel" pitchFamily="34" charset="0"/>
              </a:rPr>
              <a:t> ,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Pandas</a:t>
            </a:r>
            <a:r>
              <a:rPr lang="en-US" sz="2400" b="1" dirty="0">
                <a:solidFill>
                  <a:srgbClr val="FF0000"/>
                </a:solidFill>
                <a:latin typeface="Corbel" pitchFamily="34" charset="0"/>
              </a:rPr>
              <a:t> </a:t>
            </a:r>
            <a:r>
              <a:rPr lang="en-US" sz="2400" dirty="0">
                <a:latin typeface="Corbel" pitchFamily="34" charset="0"/>
              </a:rPr>
              <a:t>etc</a:t>
            </a:r>
          </a:p>
          <a:p>
            <a:endParaRPr lang="en-US" sz="2400" b="1" dirty="0">
              <a:solidFill>
                <a:srgbClr val="FF0000"/>
              </a:solidFill>
            </a:endParaRPr>
          </a:p>
          <a:p>
            <a:endParaRPr lang="en-US" sz="2400" b="1" dirty="0">
              <a:solidFill>
                <a:srgbClr val="FF0000"/>
              </a:solidFill>
            </a:endParaRPr>
          </a:p>
          <a:p>
            <a:endParaRPr lang="en-US" sz="2800" dirty="0"/>
          </a:p>
          <a:p>
            <a:endParaRPr lang="en-US" sz="2800" dirty="0"/>
          </a:p>
          <a:p>
            <a:pPr>
              <a:buNone/>
            </a:pPr>
            <a:endParaRPr lang="en-US" sz="2800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 descr="Guido_van_Rossum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1571612"/>
            <a:ext cx="4500594" cy="457203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rbel" pitchFamily="34" charset="0"/>
              </a:rPr>
              <a:t>Today’s Agenda</a:t>
            </a:r>
            <a:endParaRPr lang="en-IN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85000" lnSpcReduction="20000"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Prerequisites Of Learning Python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Necessity Of Programming 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What Is Python ?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 Why And Who Created It ?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What Python Can Do ?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>
              <a:solidFill>
                <a:srgbClr val="FF000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Why Should I Learn Python In 2020 ? 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Important Features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>
              <a:solidFill>
                <a:srgbClr val="00206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Course Outline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467600" cy="838200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latin typeface="Corbel" pitchFamily="34" charset="0"/>
              </a:rPr>
              <a:t>AI &amp; ML In </a:t>
            </a:r>
            <a:r>
              <a:rPr lang="en-US" sz="3200" b="1" dirty="0">
                <a:solidFill>
                  <a:srgbClr val="C00000"/>
                </a:solidFill>
                <a:latin typeface="Corbel" pitchFamily="34" charset="0"/>
              </a:rPr>
              <a:t>Python</a:t>
            </a:r>
            <a:endParaRPr lang="en-IN" sz="32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929190" y="1600200"/>
            <a:ext cx="3757610" cy="4873752"/>
          </a:xfrm>
        </p:spPr>
        <p:txBody>
          <a:bodyPr>
            <a:normAutofit fontScale="92500" lnSpcReduction="20000"/>
          </a:bodyPr>
          <a:lstStyle/>
          <a:p>
            <a:r>
              <a:rPr lang="en-IN" sz="2800" b="1" dirty="0">
                <a:solidFill>
                  <a:srgbClr val="7030A0"/>
                </a:solidFill>
                <a:latin typeface="Corbel" pitchFamily="34" charset="0"/>
              </a:rPr>
              <a:t>Machine learning</a:t>
            </a:r>
            <a:r>
              <a:rPr lang="en-IN" sz="2800" dirty="0">
                <a:latin typeface="Corbel" pitchFamily="34" charset="0"/>
              </a:rPr>
              <a:t> is a field of </a:t>
            </a:r>
            <a:r>
              <a:rPr lang="en-IN" sz="2800" b="1" dirty="0">
                <a:solidFill>
                  <a:srgbClr val="7030A0"/>
                </a:solidFill>
                <a:latin typeface="Corbel" pitchFamily="34" charset="0"/>
              </a:rPr>
              <a:t>AI</a:t>
            </a:r>
            <a:r>
              <a:rPr lang="en-IN" sz="2800" dirty="0">
                <a:latin typeface="Corbel" pitchFamily="34" charset="0"/>
              </a:rPr>
              <a:t> (</a:t>
            </a:r>
            <a:r>
              <a:rPr lang="en-IN" sz="2800" b="1" dirty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Artificial Intelligence</a:t>
            </a:r>
            <a:r>
              <a:rPr lang="en-IN" sz="2800" dirty="0">
                <a:latin typeface="Corbel" pitchFamily="34" charset="0"/>
              </a:rPr>
              <a:t>) by using which </a:t>
            </a:r>
            <a:r>
              <a:rPr lang="en-IN" sz="2800" b="1" dirty="0">
                <a:solidFill>
                  <a:srgbClr val="7030A0"/>
                </a:solidFill>
                <a:latin typeface="Corbel" pitchFamily="34" charset="0"/>
              </a:rPr>
              <a:t>software applications</a:t>
            </a:r>
            <a:r>
              <a:rPr lang="en-IN" sz="2800" dirty="0">
                <a:latin typeface="Corbel" pitchFamily="34" charset="0"/>
              </a:rPr>
              <a:t> can predict more accurate outcomes based on historical data.</a:t>
            </a:r>
          </a:p>
          <a:p>
            <a:endParaRPr lang="en-US" sz="2800" dirty="0">
              <a:latin typeface="Corbel" pitchFamily="34" charset="0"/>
            </a:endParaRPr>
          </a:p>
          <a:p>
            <a:r>
              <a:rPr lang="en-US" sz="2800" dirty="0">
                <a:latin typeface="Corbel" pitchFamily="34" charset="0"/>
              </a:rPr>
              <a:t>It is heavily used in </a:t>
            </a:r>
            <a:r>
              <a:rPr lang="en-US" sz="2800" b="1" dirty="0">
                <a:solidFill>
                  <a:srgbClr val="C00000"/>
                </a:solidFill>
                <a:latin typeface="Corbel" pitchFamily="34" charset="0"/>
              </a:rPr>
              <a:t>Face recognition</a:t>
            </a:r>
            <a:r>
              <a:rPr lang="en-US" sz="2800" b="1" dirty="0">
                <a:solidFill>
                  <a:srgbClr val="FF0000"/>
                </a:solidFill>
                <a:latin typeface="Corbel" pitchFamily="34" charset="0"/>
              </a:rPr>
              <a:t> </a:t>
            </a:r>
            <a:r>
              <a:rPr lang="en-US" sz="2800" dirty="0">
                <a:latin typeface="Corbel" pitchFamily="34" charset="0"/>
              </a:rPr>
              <a:t>, </a:t>
            </a:r>
            <a:r>
              <a:rPr lang="en-US" sz="2800" b="1" dirty="0">
                <a:solidFill>
                  <a:srgbClr val="C00000"/>
                </a:solidFill>
                <a:latin typeface="Corbel" pitchFamily="34" charset="0"/>
              </a:rPr>
              <a:t>music recommendation </a:t>
            </a:r>
            <a:r>
              <a:rPr lang="en-US" sz="2800" dirty="0">
                <a:solidFill>
                  <a:srgbClr val="C00000"/>
                </a:solidFill>
                <a:latin typeface="Corbel" pitchFamily="34" charset="0"/>
              </a:rPr>
              <a:t>,</a:t>
            </a:r>
            <a:r>
              <a:rPr lang="en-US" sz="2800" dirty="0">
                <a:latin typeface="Corbel" pitchFamily="34" charset="0"/>
              </a:rPr>
              <a:t> </a:t>
            </a:r>
            <a:r>
              <a:rPr lang="en-US" sz="2800" b="1" dirty="0">
                <a:solidFill>
                  <a:srgbClr val="C00000"/>
                </a:solidFill>
                <a:latin typeface="Corbel" pitchFamily="34" charset="0"/>
              </a:rPr>
              <a:t>medical data</a:t>
            </a:r>
            <a:r>
              <a:rPr lang="en-US" sz="2800" b="1" dirty="0">
                <a:solidFill>
                  <a:srgbClr val="FF0000"/>
                </a:solidFill>
                <a:latin typeface="Corbel" pitchFamily="34" charset="0"/>
              </a:rPr>
              <a:t> </a:t>
            </a:r>
            <a:r>
              <a:rPr lang="en-US" sz="2800" dirty="0">
                <a:latin typeface="Corbel" pitchFamily="34" charset="0"/>
              </a:rPr>
              <a:t>etc</a:t>
            </a:r>
          </a:p>
          <a:p>
            <a:endParaRPr lang="en-US" sz="2800" dirty="0">
              <a:latin typeface="Corbel" pitchFamily="34" charset="0"/>
            </a:endParaRPr>
          </a:p>
          <a:p>
            <a:endParaRPr lang="en-US" sz="2400" b="1" dirty="0">
              <a:solidFill>
                <a:srgbClr val="FF0000"/>
              </a:solidFill>
            </a:endParaRPr>
          </a:p>
          <a:p>
            <a:endParaRPr lang="en-US" sz="2400" b="1" dirty="0">
              <a:solidFill>
                <a:srgbClr val="FF0000"/>
              </a:solidFill>
            </a:endParaRPr>
          </a:p>
          <a:p>
            <a:endParaRPr lang="en-US" sz="2800" dirty="0"/>
          </a:p>
          <a:p>
            <a:endParaRPr lang="en-US" sz="2800" dirty="0"/>
          </a:p>
          <a:p>
            <a:pPr>
              <a:buNone/>
            </a:pPr>
            <a:endParaRPr lang="en-US" sz="2800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 descr="Guido_van_Rossum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1571612"/>
            <a:ext cx="4714908" cy="4357718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467600" cy="838200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latin typeface="Corbel" pitchFamily="34" charset="0"/>
              </a:rPr>
              <a:t>Use Of ML In </a:t>
            </a:r>
            <a:r>
              <a:rPr lang="en-US" sz="3200" b="1" dirty="0">
                <a:solidFill>
                  <a:srgbClr val="C00000"/>
                </a:solidFill>
                <a:latin typeface="Corbel" pitchFamily="34" charset="0"/>
              </a:rPr>
              <a:t>COVID-19</a:t>
            </a:r>
            <a:endParaRPr lang="en-IN" sz="32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Content Placeholder 9" descr="covid.png"/>
          <p:cNvPicPr>
            <a:picLocks noGrp="1" noChangeAspect="1"/>
          </p:cNvPicPr>
          <p:nvPr>
            <p:ph sz="quarter" idx="1"/>
          </p:nvPr>
        </p:nvPicPr>
        <p:blipFill>
          <a:blip r:embed="rId4"/>
          <a:stretch>
            <a:fillRect/>
          </a:stretch>
        </p:blipFill>
        <p:spPr>
          <a:xfrm>
            <a:off x="142844" y="1428736"/>
            <a:ext cx="8858312" cy="5286412"/>
          </a:xfr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467600" cy="838200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latin typeface="Corbel" pitchFamily="34" charset="0"/>
              </a:rPr>
              <a:t>AI &amp; ML In </a:t>
            </a:r>
            <a:r>
              <a:rPr lang="en-US" sz="3200" b="1" dirty="0">
                <a:solidFill>
                  <a:srgbClr val="C00000"/>
                </a:solidFill>
                <a:latin typeface="Corbel" pitchFamily="34" charset="0"/>
              </a:rPr>
              <a:t>Python</a:t>
            </a:r>
            <a:endParaRPr lang="en-IN" sz="32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929190" y="1600200"/>
            <a:ext cx="3757610" cy="4873752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Python</a:t>
            </a:r>
            <a:r>
              <a:rPr lang="en-US" sz="2400" dirty="0">
                <a:latin typeface="Corbel" pitchFamily="34" charset="0"/>
              </a:rPr>
              <a:t> has many wonderful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libraries</a:t>
            </a:r>
            <a:r>
              <a:rPr lang="en-US" sz="2400" dirty="0">
                <a:latin typeface="Corbel" pitchFamily="34" charset="0"/>
              </a:rPr>
              <a:t> to implement ML </a:t>
            </a:r>
            <a:r>
              <a:rPr lang="en-US" sz="2400" dirty="0" err="1">
                <a:latin typeface="Corbel" pitchFamily="34" charset="0"/>
              </a:rPr>
              <a:t>algos</a:t>
            </a:r>
            <a:r>
              <a:rPr lang="en-US" sz="2400" dirty="0">
                <a:latin typeface="Corbel" pitchFamily="34" charset="0"/>
              </a:rPr>
              <a:t> like </a:t>
            </a:r>
            <a:r>
              <a:rPr lang="en-US" sz="2400" b="1" dirty="0" err="1">
                <a:solidFill>
                  <a:srgbClr val="C00000"/>
                </a:solidFill>
                <a:latin typeface="Corbel" pitchFamily="34" charset="0"/>
              </a:rPr>
              <a:t>SciKit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-Learn</a:t>
            </a:r>
            <a:r>
              <a:rPr lang="en-US" sz="2400" dirty="0">
                <a:latin typeface="Corbel" pitchFamily="34" charset="0"/>
              </a:rPr>
              <a:t> , </a:t>
            </a:r>
            <a:r>
              <a:rPr lang="en-US" sz="2400" b="1" dirty="0" err="1">
                <a:solidFill>
                  <a:srgbClr val="C00000"/>
                </a:solidFill>
                <a:latin typeface="Corbel" pitchFamily="34" charset="0"/>
              </a:rPr>
              <a:t>Tensorflow</a:t>
            </a:r>
            <a:r>
              <a:rPr lang="en-US" sz="2400" dirty="0">
                <a:latin typeface="Corbel" pitchFamily="34" charset="0"/>
              </a:rPr>
              <a:t> etc</a:t>
            </a:r>
          </a:p>
          <a:p>
            <a:endParaRPr lang="en-US" sz="2800" dirty="0">
              <a:latin typeface="Corbel" pitchFamily="34" charset="0"/>
            </a:endParaRPr>
          </a:p>
          <a:p>
            <a:endParaRPr lang="en-US" sz="2400" b="1" dirty="0">
              <a:solidFill>
                <a:srgbClr val="FF0000"/>
              </a:solidFill>
            </a:endParaRPr>
          </a:p>
          <a:p>
            <a:endParaRPr lang="en-US" sz="2400" b="1" dirty="0">
              <a:solidFill>
                <a:srgbClr val="FF0000"/>
              </a:solidFill>
            </a:endParaRPr>
          </a:p>
          <a:p>
            <a:endParaRPr lang="en-US" sz="2800" dirty="0"/>
          </a:p>
          <a:p>
            <a:endParaRPr lang="en-US" sz="2800" dirty="0"/>
          </a:p>
          <a:p>
            <a:pPr>
              <a:buNone/>
            </a:pPr>
            <a:endParaRPr lang="en-US" sz="2800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 descr="Guido_van_Rossum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1571612"/>
            <a:ext cx="4714908" cy="4357718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467600" cy="838200"/>
          </a:xfrm>
        </p:spPr>
        <p:txBody>
          <a:bodyPr>
            <a:noAutofit/>
          </a:bodyPr>
          <a:lstStyle/>
          <a:p>
            <a:pPr algn="ctr"/>
            <a:r>
              <a:rPr lang="en-US" b="1" dirty="0" err="1">
                <a:latin typeface="Corbel" pitchFamily="34" charset="0"/>
              </a:rPr>
              <a:t>IoT</a:t>
            </a:r>
            <a:r>
              <a:rPr lang="en-US" b="1" dirty="0">
                <a:latin typeface="Corbel" pitchFamily="34" charset="0"/>
              </a:rPr>
              <a:t> In </a:t>
            </a:r>
            <a:r>
              <a:rPr lang="en-US" b="1" dirty="0">
                <a:solidFill>
                  <a:srgbClr val="C00000"/>
                </a:solidFill>
                <a:latin typeface="Corbel" pitchFamily="34" charset="0"/>
              </a:rPr>
              <a:t>Python</a:t>
            </a:r>
            <a:endParaRPr lang="en-IN" b="1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929190" y="1600200"/>
            <a:ext cx="3757610" cy="4873752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Corbel" pitchFamily="34" charset="0"/>
              </a:rPr>
              <a:t>The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Internet of Things</a:t>
            </a:r>
            <a:r>
              <a:rPr lang="en-IN" sz="2400" dirty="0">
                <a:latin typeface="Corbel" pitchFamily="34" charset="0"/>
              </a:rPr>
              <a:t>, or </a:t>
            </a:r>
            <a:r>
              <a:rPr lang="en-IN" sz="2400" b="1" dirty="0" err="1">
                <a:solidFill>
                  <a:srgbClr val="C00000"/>
                </a:solidFill>
                <a:latin typeface="Corbel" pitchFamily="34" charset="0"/>
              </a:rPr>
              <a:t>IoT</a:t>
            </a:r>
            <a:r>
              <a:rPr lang="en-IN" sz="2400" dirty="0">
                <a:latin typeface="Corbel" pitchFamily="34" charset="0"/>
              </a:rPr>
              <a:t>, refers to the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billions of physical devices </a:t>
            </a:r>
            <a:r>
              <a:rPr lang="en-IN" sz="2400" dirty="0">
                <a:latin typeface="Corbel" pitchFamily="34" charset="0"/>
              </a:rPr>
              <a:t>around the world that are now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connected to the internet</a:t>
            </a:r>
            <a:r>
              <a:rPr lang="en-IN" sz="2400" dirty="0">
                <a:latin typeface="Corbel" pitchFamily="34" charset="0"/>
              </a:rPr>
              <a:t>, all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collecting </a:t>
            </a:r>
            <a:r>
              <a:rPr lang="en-IN" sz="2400" dirty="0">
                <a:latin typeface="Corbel" pitchFamily="34" charset="0"/>
              </a:rPr>
              <a:t>and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sharing </a:t>
            </a:r>
            <a:r>
              <a:rPr lang="en-IN" sz="2400" dirty="0">
                <a:latin typeface="Corbel" pitchFamily="34" charset="0"/>
              </a:rPr>
              <a:t>data.</a:t>
            </a:r>
          </a:p>
          <a:p>
            <a:r>
              <a:rPr lang="en-US" sz="2400" b="1" u="sng" dirty="0">
                <a:solidFill>
                  <a:srgbClr val="7030A0"/>
                </a:solidFill>
                <a:latin typeface="Corbel" pitchFamily="34" charset="0"/>
              </a:rPr>
              <a:t>For example:</a:t>
            </a:r>
          </a:p>
          <a:p>
            <a:pPr lvl="1"/>
            <a:r>
              <a:rPr lang="en-IN" sz="2000" dirty="0">
                <a:latin typeface="Corbel" pitchFamily="34" charset="0"/>
              </a:rPr>
              <a:t>A </a:t>
            </a:r>
            <a:r>
              <a:rPr lang="en-IN" sz="2000" b="1" dirty="0" err="1">
                <a:solidFill>
                  <a:srgbClr val="C00000"/>
                </a:solidFill>
                <a:latin typeface="Corbel" pitchFamily="34" charset="0"/>
              </a:rPr>
              <a:t>lightbulb</a:t>
            </a:r>
            <a:r>
              <a:rPr lang="en-IN" sz="2000" dirty="0">
                <a:latin typeface="Corbel" pitchFamily="34" charset="0"/>
              </a:rPr>
              <a:t> that can be </a:t>
            </a:r>
            <a:r>
              <a:rPr lang="en-IN" sz="2000" b="1" dirty="0">
                <a:solidFill>
                  <a:srgbClr val="0070C0"/>
                </a:solidFill>
                <a:latin typeface="Corbel" pitchFamily="34" charset="0"/>
              </a:rPr>
              <a:t>switched on </a:t>
            </a:r>
            <a:r>
              <a:rPr lang="en-IN" sz="2000" dirty="0">
                <a:latin typeface="Corbel" pitchFamily="34" charset="0"/>
              </a:rPr>
              <a:t>using a </a:t>
            </a:r>
            <a:r>
              <a:rPr lang="en-IN" sz="2000" b="1" dirty="0" err="1">
                <a:solidFill>
                  <a:srgbClr val="00B050"/>
                </a:solidFill>
                <a:latin typeface="Corbel" pitchFamily="34" charset="0"/>
              </a:rPr>
              <a:t>smartphone</a:t>
            </a:r>
            <a:r>
              <a:rPr lang="en-IN" sz="2000" b="1" dirty="0">
                <a:solidFill>
                  <a:srgbClr val="00B050"/>
                </a:solidFill>
                <a:latin typeface="Corbel" pitchFamily="34" charset="0"/>
              </a:rPr>
              <a:t> app </a:t>
            </a:r>
            <a:r>
              <a:rPr lang="en-IN" sz="2000" dirty="0">
                <a:latin typeface="Corbel" pitchFamily="34" charset="0"/>
              </a:rPr>
              <a:t>is an </a:t>
            </a:r>
            <a:r>
              <a:rPr lang="en-IN" sz="2000" b="1" dirty="0" err="1">
                <a:solidFill>
                  <a:srgbClr val="7030A0"/>
                </a:solidFill>
                <a:latin typeface="Corbel" pitchFamily="34" charset="0"/>
              </a:rPr>
              <a:t>IoT</a:t>
            </a:r>
            <a:r>
              <a:rPr lang="en-IN" sz="2000" b="1" dirty="0">
                <a:solidFill>
                  <a:srgbClr val="7030A0"/>
                </a:solidFill>
                <a:latin typeface="Corbel" pitchFamily="34" charset="0"/>
              </a:rPr>
              <a:t> device</a:t>
            </a:r>
            <a:endParaRPr lang="en-US" sz="1900" b="1" dirty="0">
              <a:solidFill>
                <a:srgbClr val="7030A0"/>
              </a:solidFill>
              <a:latin typeface="Corbel" pitchFamily="34" charset="0"/>
            </a:endParaRPr>
          </a:p>
          <a:p>
            <a:endParaRPr lang="en-US" sz="2800" dirty="0"/>
          </a:p>
          <a:p>
            <a:endParaRPr lang="en-US" sz="2800" dirty="0"/>
          </a:p>
          <a:p>
            <a:pPr>
              <a:buNone/>
            </a:pPr>
            <a:endParaRPr lang="en-US" sz="2800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 descr="Guido_van_Rossum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1428736"/>
            <a:ext cx="4786346" cy="500066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467600" cy="838200"/>
          </a:xfrm>
        </p:spPr>
        <p:txBody>
          <a:bodyPr>
            <a:noAutofit/>
          </a:bodyPr>
          <a:lstStyle/>
          <a:p>
            <a:r>
              <a:rPr lang="en-US" b="1" dirty="0" err="1">
                <a:latin typeface="Corbel" pitchFamily="34" charset="0"/>
              </a:rPr>
              <a:t>IoT</a:t>
            </a:r>
            <a:r>
              <a:rPr lang="en-US" b="1" dirty="0">
                <a:latin typeface="Corbel" pitchFamily="34" charset="0"/>
              </a:rPr>
              <a:t> In </a:t>
            </a:r>
            <a:r>
              <a:rPr lang="en-US" b="1" dirty="0">
                <a:solidFill>
                  <a:srgbClr val="C00000"/>
                </a:solidFill>
                <a:latin typeface="Corbel" pitchFamily="34" charset="0"/>
              </a:rPr>
              <a:t>Python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929190" y="1600200"/>
            <a:ext cx="3757610" cy="4873752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orbel" pitchFamily="34" charset="0"/>
              </a:rPr>
              <a:t>We can build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Home Automation System </a:t>
            </a:r>
            <a:r>
              <a:rPr lang="en-US" sz="2400" dirty="0">
                <a:latin typeface="Corbel" pitchFamily="34" charset="0"/>
              </a:rPr>
              <a:t>and even robots using </a:t>
            </a:r>
            <a:r>
              <a:rPr lang="en-US" sz="2400" b="1" dirty="0" err="1">
                <a:solidFill>
                  <a:srgbClr val="7030A0"/>
                </a:solidFill>
                <a:latin typeface="Corbel" pitchFamily="34" charset="0"/>
              </a:rPr>
              <a:t>IoT</a:t>
            </a:r>
            <a:endParaRPr lang="en-US" sz="2400" b="1" dirty="0">
              <a:solidFill>
                <a:srgbClr val="7030A0"/>
              </a:solidFill>
              <a:latin typeface="Corbel" pitchFamily="34" charset="0"/>
            </a:endParaRPr>
          </a:p>
          <a:p>
            <a:endParaRPr lang="en-US" sz="2400" dirty="0"/>
          </a:p>
          <a:p>
            <a:r>
              <a:rPr lang="en-US" sz="2400" dirty="0">
                <a:latin typeface="Corbel" pitchFamily="34" charset="0"/>
              </a:rPr>
              <a:t>The coding on an </a:t>
            </a:r>
            <a:r>
              <a:rPr lang="en-US" sz="2400" b="1" dirty="0" err="1">
                <a:solidFill>
                  <a:srgbClr val="C00000"/>
                </a:solidFill>
                <a:latin typeface="Corbel" pitchFamily="34" charset="0"/>
              </a:rPr>
              <a:t>IoT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 platform</a:t>
            </a:r>
            <a:r>
              <a:rPr lang="en-US" sz="2400" dirty="0">
                <a:latin typeface="Corbel" pitchFamily="34" charset="0"/>
              </a:rPr>
              <a:t> like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Raspberry Pi </a:t>
            </a:r>
            <a:r>
              <a:rPr lang="en-US" sz="2400" dirty="0">
                <a:latin typeface="Corbel" pitchFamily="34" charset="0"/>
              </a:rPr>
              <a:t>can be performed using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Python</a:t>
            </a:r>
          </a:p>
          <a:p>
            <a:endParaRPr lang="en-US" sz="2400" b="1" dirty="0">
              <a:solidFill>
                <a:srgbClr val="FF0000"/>
              </a:solidFill>
            </a:endParaRPr>
          </a:p>
          <a:p>
            <a:endParaRPr lang="en-US" sz="2800" dirty="0"/>
          </a:p>
          <a:p>
            <a:endParaRPr lang="en-US" sz="2800" dirty="0"/>
          </a:p>
          <a:p>
            <a:pPr>
              <a:buNone/>
            </a:pPr>
            <a:endParaRPr lang="en-US" sz="2800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 descr="Guido_van_Rossum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1643050"/>
            <a:ext cx="4714908" cy="428628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467600" cy="838200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latin typeface="Corbel" pitchFamily="34" charset="0"/>
              </a:rPr>
              <a:t>Hacking In </a:t>
            </a:r>
            <a:r>
              <a:rPr lang="en-US" sz="3200" b="1" dirty="0">
                <a:solidFill>
                  <a:srgbClr val="C00000"/>
                </a:solidFill>
                <a:latin typeface="Corbel" pitchFamily="34" charset="0"/>
              </a:rPr>
              <a:t>Python</a:t>
            </a:r>
            <a:endParaRPr lang="en-IN" sz="32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929190" y="1600200"/>
            <a:ext cx="3757610" cy="4873752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Python</a:t>
            </a:r>
            <a:r>
              <a:rPr lang="en-IN" sz="2400" dirty="0">
                <a:latin typeface="Corbel" pitchFamily="34" charset="0"/>
              </a:rPr>
              <a:t> has gained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popularity</a:t>
            </a:r>
            <a:r>
              <a:rPr lang="en-IN" sz="2400" dirty="0">
                <a:latin typeface="Corbel" pitchFamily="34" charset="0"/>
              </a:rPr>
              <a:t> as preferred language for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hacking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.</a:t>
            </a:r>
          </a:p>
          <a:p>
            <a:endParaRPr lang="en-IN" sz="2400" dirty="0">
              <a:latin typeface="Corbel" pitchFamily="34" charset="0"/>
            </a:endParaRPr>
          </a:p>
          <a:p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Hackers</a:t>
            </a:r>
            <a:r>
              <a:rPr lang="en-IN" sz="2400" dirty="0">
                <a:latin typeface="Corbel" pitchFamily="34" charset="0"/>
              </a:rPr>
              <a:t> generally develop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small scripts </a:t>
            </a:r>
            <a:r>
              <a:rPr lang="en-IN" sz="2400" dirty="0">
                <a:latin typeface="Corbel" pitchFamily="34" charset="0"/>
              </a:rPr>
              <a:t>and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Python</a:t>
            </a:r>
            <a:r>
              <a:rPr lang="en-IN" sz="2400" dirty="0">
                <a:latin typeface="Corbel" pitchFamily="34" charset="0"/>
              </a:rPr>
              <a:t> provides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amazing performance </a:t>
            </a:r>
            <a:r>
              <a:rPr lang="en-IN" sz="2400" dirty="0">
                <a:latin typeface="Corbel" pitchFamily="34" charset="0"/>
              </a:rPr>
              <a:t>for small programs</a:t>
            </a:r>
          </a:p>
          <a:p>
            <a:endParaRPr lang="en-US" sz="2800" dirty="0"/>
          </a:p>
          <a:p>
            <a:endParaRPr lang="en-US" sz="2800" dirty="0"/>
          </a:p>
          <a:p>
            <a:pPr>
              <a:buNone/>
            </a:pPr>
            <a:endParaRPr lang="en-US" sz="2800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 descr="Guido_van_Rossum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1643050"/>
            <a:ext cx="4143403" cy="4572031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PYPL_Programming-Languages-2018-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82" y="1714488"/>
            <a:ext cx="3786214" cy="2913459"/>
          </a:xfrm>
          <a:prstGeom prst="rect">
            <a:avLst/>
          </a:prstGeom>
        </p:spPr>
      </p:pic>
      <p:pic>
        <p:nvPicPr>
          <p:cNvPr id="9" name="Picture 8" descr="python_jo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44" y="1357298"/>
            <a:ext cx="3929090" cy="50006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467600" cy="838200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latin typeface="Corbel" pitchFamily="34" charset="0"/>
              </a:rPr>
              <a:t>Why should I learn </a:t>
            </a:r>
            <a:r>
              <a:rPr lang="en-US" sz="3200" b="1" dirty="0">
                <a:solidFill>
                  <a:srgbClr val="C00000"/>
                </a:solidFill>
                <a:latin typeface="Corbel" pitchFamily="34" charset="0"/>
              </a:rPr>
              <a:t>Python</a:t>
            </a:r>
            <a:r>
              <a:rPr lang="en-US" sz="3200" b="1" dirty="0">
                <a:latin typeface="Corbel" pitchFamily="34" charset="0"/>
              </a:rPr>
              <a:t> ?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071934" y="1600200"/>
            <a:ext cx="4614866" cy="4873752"/>
          </a:xfrm>
        </p:spPr>
        <p:txBody>
          <a:bodyPr>
            <a:normAutofit fontScale="77500" lnSpcReduction="20000"/>
          </a:bodyPr>
          <a:lstStyle/>
          <a:p>
            <a:r>
              <a:rPr lang="en-IN" sz="2800" b="1" dirty="0">
                <a:solidFill>
                  <a:srgbClr val="7030A0"/>
                </a:solidFill>
                <a:latin typeface="Corbel" pitchFamily="34" charset="0"/>
              </a:rPr>
              <a:t>3</a:t>
            </a:r>
            <a:r>
              <a:rPr lang="en-IN" sz="2800" b="1" baseline="30000" dirty="0">
                <a:solidFill>
                  <a:srgbClr val="7030A0"/>
                </a:solidFill>
                <a:latin typeface="Corbel" pitchFamily="34" charset="0"/>
              </a:rPr>
              <a:t>rd</a:t>
            </a:r>
            <a:r>
              <a:rPr lang="en-IN" sz="2800" b="1" dirty="0">
                <a:solidFill>
                  <a:srgbClr val="7030A0"/>
                </a:solidFill>
                <a:latin typeface="Corbel" pitchFamily="34" charset="0"/>
              </a:rPr>
              <a:t>  most popular </a:t>
            </a:r>
            <a:r>
              <a:rPr lang="en-IN" sz="2800" dirty="0">
                <a:latin typeface="Corbel" pitchFamily="34" charset="0"/>
              </a:rPr>
              <a:t>programming </a:t>
            </a:r>
            <a:endParaRPr lang="en-US" sz="2800" b="1" dirty="0">
              <a:solidFill>
                <a:srgbClr val="FF0000"/>
              </a:solidFill>
              <a:latin typeface="Corbel" pitchFamily="34" charset="0"/>
            </a:endParaRPr>
          </a:p>
          <a:p>
            <a:endParaRPr lang="en-US" sz="2800" b="1" dirty="0">
              <a:solidFill>
                <a:srgbClr val="FF0000"/>
              </a:solidFill>
              <a:latin typeface="Corbel" pitchFamily="34" charset="0"/>
            </a:endParaRPr>
          </a:p>
          <a:p>
            <a:endParaRPr lang="en-US" sz="2800" b="1" dirty="0">
              <a:solidFill>
                <a:srgbClr val="FF0000"/>
              </a:solidFill>
              <a:latin typeface="Corbel" pitchFamily="34" charset="0"/>
            </a:endParaRPr>
          </a:p>
          <a:p>
            <a:r>
              <a:rPr lang="en-US" sz="2800" b="1" dirty="0">
                <a:solidFill>
                  <a:srgbClr val="00B050"/>
                </a:solidFill>
                <a:latin typeface="Corbel" pitchFamily="34" charset="0"/>
              </a:rPr>
              <a:t>Fastest growing </a:t>
            </a:r>
            <a:r>
              <a:rPr lang="en-US" sz="2800" dirty="0">
                <a:latin typeface="Corbel" pitchFamily="34" charset="0"/>
              </a:rPr>
              <a:t>language</a:t>
            </a:r>
            <a:endParaRPr lang="en-US" sz="2800" b="1" dirty="0">
              <a:solidFill>
                <a:srgbClr val="FF0000"/>
              </a:solidFill>
              <a:latin typeface="Corbel" pitchFamily="34" charset="0"/>
            </a:endParaRPr>
          </a:p>
          <a:p>
            <a:pPr>
              <a:buNone/>
            </a:pPr>
            <a:endParaRPr lang="en-US" sz="2800" dirty="0">
              <a:latin typeface="Corbel" pitchFamily="34" charset="0"/>
            </a:endParaRPr>
          </a:p>
          <a:p>
            <a:endParaRPr lang="en-US" sz="2800" dirty="0">
              <a:latin typeface="Corbel" pitchFamily="34" charset="0"/>
            </a:endParaRPr>
          </a:p>
          <a:p>
            <a:r>
              <a:rPr lang="en-US" sz="2800" b="1" dirty="0">
                <a:solidFill>
                  <a:srgbClr val="C00000"/>
                </a:solidFill>
                <a:latin typeface="Corbel" pitchFamily="34" charset="0"/>
              </a:rPr>
              <a:t>Opens</a:t>
            </a:r>
            <a:r>
              <a:rPr lang="en-US" sz="2800" dirty="0">
                <a:latin typeface="Corbel" pitchFamily="34" charset="0"/>
              </a:rPr>
              <a:t> lots of doors</a:t>
            </a:r>
          </a:p>
          <a:p>
            <a:endParaRPr lang="en-US" sz="2800" dirty="0">
              <a:latin typeface="Corbel" pitchFamily="34" charset="0"/>
            </a:endParaRPr>
          </a:p>
          <a:p>
            <a:endParaRPr lang="en-US" sz="2800" dirty="0">
              <a:latin typeface="Corbel" pitchFamily="34" charset="0"/>
            </a:endParaRPr>
          </a:p>
          <a:p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Big </a:t>
            </a:r>
            <a:r>
              <a:rPr lang="en-US" sz="28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corporates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en-US" sz="2800" dirty="0">
                <a:latin typeface="Corbel" pitchFamily="34" charset="0"/>
              </a:rPr>
              <a:t>prefer </a:t>
            </a:r>
            <a:r>
              <a:rPr lang="en-US" sz="2800" b="1" dirty="0">
                <a:solidFill>
                  <a:srgbClr val="0070C0"/>
                </a:solidFill>
                <a:latin typeface="Corbel" pitchFamily="34" charset="0"/>
              </a:rPr>
              <a:t>Python</a:t>
            </a:r>
          </a:p>
          <a:p>
            <a:endParaRPr lang="en-US" sz="2800" b="1" dirty="0">
              <a:solidFill>
                <a:srgbClr val="FF0000"/>
              </a:solidFill>
              <a:latin typeface="Corbel" pitchFamily="34" charset="0"/>
            </a:endParaRPr>
          </a:p>
          <a:p>
            <a:endParaRPr lang="en-US" sz="2800" dirty="0">
              <a:latin typeface="Corbel" pitchFamily="34" charset="0"/>
            </a:endParaRPr>
          </a:p>
          <a:p>
            <a:r>
              <a:rPr lang="en-US" sz="2800" dirty="0">
                <a:latin typeface="Corbel" pitchFamily="34" charset="0"/>
              </a:rPr>
              <a:t>Means</a:t>
            </a:r>
            <a:r>
              <a:rPr lang="en-US" sz="2800" b="1" dirty="0">
                <a:solidFill>
                  <a:srgbClr val="FF0000"/>
                </a:solidFill>
                <a:latin typeface="Corbel" pitchFamily="34" charset="0"/>
              </a:rPr>
              <a:t> , </a:t>
            </a:r>
            <a:r>
              <a:rPr lang="en-US" sz="2800" b="1" u="sng" dirty="0">
                <a:solidFill>
                  <a:srgbClr val="7030A0"/>
                </a:solidFill>
                <a:latin typeface="Corbel" pitchFamily="34" charset="0"/>
              </a:rPr>
              <a:t>PYTHON IS THE FUTURE</a:t>
            </a:r>
          </a:p>
          <a:p>
            <a:endParaRPr lang="en-US" sz="2800" dirty="0"/>
          </a:p>
          <a:p>
            <a:endParaRPr lang="en-US" sz="2800" dirty="0"/>
          </a:p>
          <a:p>
            <a:pPr>
              <a:buNone/>
            </a:pPr>
            <a:endParaRPr lang="en-US" sz="2800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467600" cy="838200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latin typeface="Corbel" pitchFamily="34" charset="0"/>
              </a:rPr>
              <a:t>Who uses </a:t>
            </a:r>
            <a:r>
              <a:rPr lang="en-US" sz="3200" b="1" dirty="0">
                <a:solidFill>
                  <a:srgbClr val="C00000"/>
                </a:solidFill>
                <a:latin typeface="Corbel" pitchFamily="34" charset="0"/>
              </a:rPr>
              <a:t>Python </a:t>
            </a:r>
            <a:r>
              <a:rPr lang="en-US" sz="3200" b="1" dirty="0">
                <a:latin typeface="Corbel" pitchFamily="34" charset="0"/>
              </a:rPr>
              <a:t>today ?</a:t>
            </a:r>
            <a:endParaRPr lang="en-IN" sz="3200" b="1" dirty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 descr="Guido_van_Rossum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1428736"/>
            <a:ext cx="8858311" cy="5286412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467600" cy="838200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latin typeface="Corbel" pitchFamily="34" charset="0"/>
              </a:rPr>
              <a:t>Features Of </a:t>
            </a:r>
            <a:r>
              <a:rPr lang="en-US" sz="3200" b="1" dirty="0">
                <a:solidFill>
                  <a:srgbClr val="C00000"/>
                </a:solidFill>
                <a:latin typeface="Corbel" pitchFamily="34" charset="0"/>
              </a:rPr>
              <a:t>Python</a:t>
            </a:r>
            <a:endParaRPr lang="en-IN" sz="32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75946" y="1600200"/>
            <a:ext cx="8472518" cy="4873752"/>
          </a:xfrm>
        </p:spPr>
        <p:txBody>
          <a:bodyPr>
            <a:normAutofit fontScale="85000" lnSpcReduction="20000"/>
          </a:bodyPr>
          <a:lstStyle/>
          <a:p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Simple</a:t>
            </a:r>
          </a:p>
          <a:p>
            <a:endParaRPr lang="en-IN" sz="2400" dirty="0">
              <a:latin typeface="Corbel" pitchFamily="34" charset="0"/>
            </a:endParaRPr>
          </a:p>
          <a:p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Dynamically Typed</a:t>
            </a:r>
          </a:p>
          <a:p>
            <a:endParaRPr lang="en-US" sz="2400" dirty="0">
              <a:latin typeface="Corbel" pitchFamily="34" charset="0"/>
            </a:endParaRPr>
          </a:p>
          <a:p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Robust</a:t>
            </a:r>
            <a:endParaRPr lang="en-IN" sz="2400" b="1" dirty="0">
              <a:solidFill>
                <a:srgbClr val="C00000"/>
              </a:solidFill>
              <a:latin typeface="Corbel" pitchFamily="34" charset="0"/>
            </a:endParaRPr>
          </a:p>
          <a:p>
            <a:endParaRPr lang="en-IN" sz="2400" b="1" dirty="0">
              <a:latin typeface="Corbel" pitchFamily="34" charset="0"/>
            </a:endParaRPr>
          </a:p>
          <a:p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Supports multiple programming paradigms</a:t>
            </a:r>
          </a:p>
          <a:p>
            <a:endParaRPr lang="en-IN" sz="2400" b="1" dirty="0">
              <a:latin typeface="Corbel" pitchFamily="34" charset="0"/>
            </a:endParaRPr>
          </a:p>
          <a:p>
            <a:r>
              <a:rPr lang="en-IN" sz="2400" b="1" dirty="0">
                <a:solidFill>
                  <a:schemeClr val="accent6"/>
                </a:solidFill>
                <a:latin typeface="Corbel" pitchFamily="34" charset="0"/>
              </a:rPr>
              <a:t>Compiled as well as Interpreted</a:t>
            </a:r>
          </a:p>
          <a:p>
            <a:endParaRPr lang="en-US" sz="2400" b="1" dirty="0">
              <a:latin typeface="Corbel" pitchFamily="34" charset="0"/>
            </a:endParaRPr>
          </a:p>
          <a:p>
            <a:r>
              <a:rPr lang="en-US" sz="2400" b="1" dirty="0">
                <a:solidFill>
                  <a:schemeClr val="accent1"/>
                </a:solidFill>
                <a:latin typeface="Corbel" pitchFamily="34" charset="0"/>
              </a:rPr>
              <a:t>Cross Platform</a:t>
            </a:r>
            <a:endParaRPr lang="en-IN" sz="2400" b="1" dirty="0">
              <a:solidFill>
                <a:schemeClr val="accent1"/>
              </a:solidFill>
              <a:latin typeface="Corbel" pitchFamily="34" charset="0"/>
            </a:endParaRPr>
          </a:p>
          <a:p>
            <a:endParaRPr lang="en-IN" sz="2400" b="1" dirty="0">
              <a:latin typeface="Corbel" pitchFamily="34" charset="0"/>
            </a:endParaRPr>
          </a:p>
          <a:p>
            <a:r>
              <a:rPr lang="en-IN" sz="2400" b="1" dirty="0">
                <a:solidFill>
                  <a:schemeClr val="bg2">
                    <a:lumMod val="50000"/>
                  </a:schemeClr>
                </a:solidFill>
                <a:latin typeface="Corbel" pitchFamily="34" charset="0"/>
              </a:rPr>
              <a:t>Extensible</a:t>
            </a:r>
          </a:p>
          <a:p>
            <a:endParaRPr lang="en-IN" sz="2400" b="1" dirty="0">
              <a:latin typeface="Corbel" pitchFamily="34" charset="0"/>
            </a:endParaRPr>
          </a:p>
          <a:p>
            <a:r>
              <a:rPr lang="en-IN" sz="2400" b="1" dirty="0">
                <a:solidFill>
                  <a:schemeClr val="accent5">
                    <a:lumMod val="75000"/>
                  </a:schemeClr>
                </a:solidFill>
                <a:latin typeface="Corbel" pitchFamily="34" charset="0"/>
              </a:rPr>
              <a:t>Huge Library</a:t>
            </a:r>
            <a:endParaRPr lang="en-US" sz="2400" b="1" dirty="0">
              <a:solidFill>
                <a:schemeClr val="accent5">
                  <a:lumMod val="75000"/>
                </a:schemeClr>
              </a:solidFill>
              <a:latin typeface="Corbel" pitchFamily="34" charset="0"/>
            </a:endParaRPr>
          </a:p>
          <a:p>
            <a:endParaRPr lang="en-US" sz="2800" dirty="0"/>
          </a:p>
          <a:p>
            <a:pPr>
              <a:buNone/>
            </a:pPr>
            <a:endParaRPr lang="en-US" sz="2800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467600" cy="838200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latin typeface="Corbel" pitchFamily="34" charset="0"/>
              </a:rPr>
              <a:t>Simple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14282" y="1600200"/>
            <a:ext cx="8472518" cy="4873752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Python</a:t>
            </a:r>
            <a:r>
              <a:rPr lang="en-IN" sz="2400" dirty="0">
                <a:latin typeface="Corbel" pitchFamily="34" charset="0"/>
              </a:rPr>
              <a:t> is </a:t>
            </a:r>
            <a:r>
              <a:rPr lang="en-IN" sz="2400" b="1" u="sng" dirty="0">
                <a:solidFill>
                  <a:srgbClr val="C00000"/>
                </a:solidFill>
                <a:latin typeface="Corbel" pitchFamily="34" charset="0"/>
              </a:rPr>
              <a:t>very simple </a:t>
            </a:r>
          </a:p>
          <a:p>
            <a:endParaRPr lang="en-IN" sz="2400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  <a:p>
            <a:r>
              <a:rPr lang="en-IN" sz="2400" dirty="0">
                <a:latin typeface="Corbel" pitchFamily="34" charset="0"/>
              </a:rPr>
              <a:t>As compared to other popular languages like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Java</a:t>
            </a:r>
            <a:r>
              <a:rPr lang="en-IN" sz="2400" dirty="0">
                <a:solidFill>
                  <a:srgbClr val="0070C0"/>
                </a:solidFill>
                <a:latin typeface="Corbel" pitchFamily="34" charset="0"/>
              </a:rPr>
              <a:t> </a:t>
            </a:r>
            <a:r>
              <a:rPr lang="en-IN" sz="2400" dirty="0">
                <a:latin typeface="Corbel" pitchFamily="34" charset="0"/>
              </a:rPr>
              <a:t>and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C++</a:t>
            </a:r>
            <a:r>
              <a:rPr lang="en-IN" sz="2400" dirty="0">
                <a:latin typeface="Corbel" pitchFamily="34" charset="0"/>
              </a:rPr>
              <a:t>, it is </a:t>
            </a:r>
            <a:r>
              <a:rPr lang="en-IN" sz="2400" b="1" u="sng" dirty="0">
                <a:solidFill>
                  <a:srgbClr val="00B050"/>
                </a:solidFill>
                <a:latin typeface="Corbel" pitchFamily="34" charset="0"/>
              </a:rPr>
              <a:t>easier</a:t>
            </a:r>
            <a:r>
              <a:rPr lang="en-IN" sz="2400" dirty="0">
                <a:latin typeface="Corbel" pitchFamily="34" charset="0"/>
              </a:rPr>
              <a:t> to code in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Python</a:t>
            </a:r>
            <a:r>
              <a:rPr lang="en-IN" sz="2400" dirty="0">
                <a:solidFill>
                  <a:srgbClr val="0070C0"/>
                </a:solidFill>
                <a:latin typeface="Corbel" pitchFamily="34" charset="0"/>
              </a:rPr>
              <a:t>. </a:t>
            </a:r>
          </a:p>
          <a:p>
            <a:endParaRPr lang="en-IN" sz="2400" dirty="0">
              <a:latin typeface="Corbel" pitchFamily="34" charset="0"/>
            </a:endParaRPr>
          </a:p>
          <a:p>
            <a:endParaRPr lang="en-US" sz="2400" b="1" dirty="0">
              <a:solidFill>
                <a:srgbClr val="0070C0"/>
              </a:solidFill>
              <a:latin typeface="Corbel" pitchFamily="34" charset="0"/>
            </a:endParaRPr>
          </a:p>
          <a:p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Python</a:t>
            </a:r>
            <a:r>
              <a:rPr lang="en-US" sz="2400" dirty="0">
                <a:latin typeface="Corbel" pitchFamily="34" charset="0"/>
              </a:rPr>
              <a:t> code is comparatively </a:t>
            </a:r>
            <a:r>
              <a:rPr lang="en-US" sz="2400" b="1" u="sng" dirty="0">
                <a:solidFill>
                  <a:srgbClr val="00B050"/>
                </a:solidFill>
                <a:latin typeface="Corbel" pitchFamily="34" charset="0"/>
              </a:rPr>
              <a:t>3 to 5 times smaller </a:t>
            </a:r>
            <a:r>
              <a:rPr lang="en-US" sz="2400" dirty="0">
                <a:latin typeface="Corbel" pitchFamily="34" charset="0"/>
              </a:rPr>
              <a:t>than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C/C++/Java </a:t>
            </a:r>
            <a:r>
              <a:rPr lang="en-US" sz="2400" dirty="0">
                <a:latin typeface="Corbel" pitchFamily="34" charset="0"/>
              </a:rPr>
              <a:t>code</a:t>
            </a:r>
            <a:endParaRPr lang="en-US" sz="2800" dirty="0">
              <a:latin typeface="Corbel" pitchFamily="34" charset="0"/>
            </a:endParaRPr>
          </a:p>
          <a:p>
            <a:pPr>
              <a:buNone/>
            </a:pPr>
            <a:endParaRPr lang="en-US" sz="2800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What You Should Know ?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r>
              <a:rPr lang="en-US" sz="2400" dirty="0">
                <a:latin typeface="Corbel" pitchFamily="34" charset="0"/>
              </a:rPr>
              <a:t>To start learning </a:t>
            </a:r>
            <a:r>
              <a:rPr lang="en-US" sz="2400" b="1" u="sng" dirty="0">
                <a:solidFill>
                  <a:srgbClr val="00B050"/>
                </a:solidFill>
                <a:latin typeface="Corbel" pitchFamily="34" charset="0"/>
              </a:rPr>
              <a:t>Python </a:t>
            </a:r>
            <a:r>
              <a:rPr lang="en-US" sz="2400" dirty="0">
                <a:latin typeface="Corbel" pitchFamily="34" charset="0"/>
              </a:rPr>
              <a:t>, there is no strict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pre-requisite</a:t>
            </a:r>
          </a:p>
          <a:p>
            <a:endParaRPr lang="en-US" sz="1700" dirty="0">
              <a:latin typeface="Corbel" pitchFamily="34" charset="0"/>
            </a:endParaRPr>
          </a:p>
          <a:p>
            <a:endParaRPr lang="en-US" sz="2200" dirty="0">
              <a:latin typeface="Corbel" pitchFamily="34" charset="0"/>
            </a:endParaRPr>
          </a:p>
          <a:p>
            <a:endParaRPr lang="en-US" sz="2200" b="1" dirty="0">
              <a:solidFill>
                <a:srgbClr val="C00000"/>
              </a:solidFill>
              <a:latin typeface="Corbel" pitchFamily="34" charset="0"/>
            </a:endParaRPr>
          </a:p>
          <a:p>
            <a:endParaRPr lang="en-US" sz="2200" b="1" u="sng" dirty="0">
              <a:solidFill>
                <a:srgbClr val="C00000"/>
              </a:solidFill>
              <a:latin typeface="Corbel" pitchFamily="34" charset="0"/>
            </a:endParaRPr>
          </a:p>
          <a:p>
            <a:r>
              <a:rPr lang="en-US" sz="2200" b="1" u="sng" dirty="0">
                <a:solidFill>
                  <a:srgbClr val="C00000"/>
                </a:solidFill>
                <a:latin typeface="Corbel" pitchFamily="34" charset="0"/>
              </a:rPr>
              <a:t>No specific programming language</a:t>
            </a:r>
            <a:r>
              <a:rPr lang="en-US" sz="2200" u="sng" dirty="0">
                <a:latin typeface="Corbel" pitchFamily="34" charset="0"/>
              </a:rPr>
              <a:t> </a:t>
            </a:r>
            <a:r>
              <a:rPr lang="en-US" sz="2200" dirty="0">
                <a:latin typeface="Corbel" pitchFamily="34" charset="0"/>
              </a:rPr>
              <a:t>knowledge is needed.</a:t>
            </a:r>
          </a:p>
          <a:p>
            <a:endParaRPr lang="en-US" sz="2200" dirty="0">
              <a:latin typeface="Corbel" pitchFamily="34" charset="0"/>
            </a:endParaRPr>
          </a:p>
          <a:p>
            <a:endParaRPr lang="en-US" sz="2200" dirty="0">
              <a:latin typeface="Corbel" pitchFamily="34" charset="0"/>
            </a:endParaRPr>
          </a:p>
          <a:p>
            <a:endParaRPr lang="en-US" sz="2200" dirty="0">
              <a:latin typeface="Corbel" pitchFamily="34" charset="0"/>
            </a:endParaRPr>
          </a:p>
          <a:p>
            <a:endParaRPr lang="en-US" sz="2200" dirty="0">
              <a:latin typeface="Corbel" pitchFamily="34" charset="0"/>
            </a:endParaRPr>
          </a:p>
          <a:p>
            <a:r>
              <a:rPr lang="en-US" sz="2200" dirty="0">
                <a:latin typeface="Corbel" pitchFamily="34" charset="0"/>
              </a:rPr>
              <a:t>Just </a:t>
            </a:r>
            <a:r>
              <a:rPr lang="en-US" sz="2200" b="1" dirty="0">
                <a:solidFill>
                  <a:srgbClr val="0070C0"/>
                </a:solidFill>
                <a:latin typeface="Corbel" pitchFamily="34" charset="0"/>
              </a:rPr>
              <a:t>basic knowledge </a:t>
            </a:r>
            <a:r>
              <a:rPr lang="en-US" sz="2200" dirty="0">
                <a:latin typeface="Corbel" pitchFamily="34" charset="0"/>
              </a:rPr>
              <a:t>in </a:t>
            </a:r>
            <a:r>
              <a:rPr lang="en-US" sz="2200" b="1" u="sng" dirty="0">
                <a:solidFill>
                  <a:schemeClr val="accent1"/>
                </a:solidFill>
                <a:latin typeface="Corbel" pitchFamily="34" charset="0"/>
              </a:rPr>
              <a:t>C/C++ </a:t>
            </a:r>
            <a:r>
              <a:rPr lang="en-US" sz="2200" dirty="0">
                <a:latin typeface="Corbel" pitchFamily="34" charset="0"/>
              </a:rPr>
              <a:t>is more than  </a:t>
            </a:r>
            <a:r>
              <a:rPr lang="en-US" sz="2200" b="1" dirty="0">
                <a:solidFill>
                  <a:srgbClr val="00B050"/>
                </a:solidFill>
                <a:latin typeface="Corbel" pitchFamily="34" charset="0"/>
              </a:rPr>
              <a:t>sufficient</a:t>
            </a:r>
          </a:p>
          <a:p>
            <a:pPr>
              <a:buNone/>
            </a:pPr>
            <a:endParaRPr lang="en-US" sz="1700" dirty="0"/>
          </a:p>
          <a:p>
            <a:pPr>
              <a:buNone/>
            </a:pPr>
            <a:endParaRPr lang="en-US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467600" cy="838200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latin typeface="Corbel" pitchFamily="34" charset="0"/>
              </a:rPr>
              <a:t>Print </a:t>
            </a:r>
            <a:r>
              <a:rPr lang="en-US" sz="3200" b="1" dirty="0">
                <a:solidFill>
                  <a:srgbClr val="C00000"/>
                </a:solidFill>
                <a:latin typeface="Corbel" pitchFamily="34" charset="0"/>
              </a:rPr>
              <a:t>Hello Bhopal!</a:t>
            </a:r>
            <a:endParaRPr lang="en-IN" sz="32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214313" y="1600200"/>
            <a:ext cx="514350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 b="1" u="sng" dirty="0">
                <a:solidFill>
                  <a:srgbClr val="0070C0"/>
                </a:solidFill>
                <a:latin typeface="Corbel" pitchFamily="34" charset="0"/>
              </a:rPr>
              <a:t>IN C</a:t>
            </a:r>
            <a:endParaRPr lang="en-IN" sz="2000" b="1" u="sng" dirty="0">
              <a:solidFill>
                <a:srgbClr val="0070C0"/>
              </a:solidFill>
              <a:latin typeface="Corbel" pitchFamily="34" charset="0"/>
            </a:endParaRPr>
          </a:p>
          <a:p>
            <a:pPr>
              <a:buNone/>
            </a:pPr>
            <a:r>
              <a:rPr lang="en-IN" sz="2000" b="1" dirty="0">
                <a:latin typeface="Corbel" pitchFamily="34" charset="0"/>
              </a:rPr>
              <a:t>#include &lt;stdio.h&gt;</a:t>
            </a:r>
          </a:p>
          <a:p>
            <a:pPr>
              <a:buNone/>
            </a:pPr>
            <a:r>
              <a:rPr lang="en-IN" sz="2000" b="1" dirty="0">
                <a:latin typeface="Corbel" pitchFamily="34" charset="0"/>
              </a:rPr>
              <a:t>int main(){</a:t>
            </a:r>
          </a:p>
          <a:p>
            <a:pPr>
              <a:buNone/>
            </a:pPr>
            <a:r>
              <a:rPr lang="en-IN" sz="2000" b="1" dirty="0">
                <a:latin typeface="Corbel" pitchFamily="34" charset="0"/>
              </a:rPr>
              <a:t>     printf("Hello Bhopal!");</a:t>
            </a:r>
          </a:p>
          <a:p>
            <a:pPr>
              <a:buNone/>
            </a:pPr>
            <a:r>
              <a:rPr lang="en-IN" sz="2000" b="1" dirty="0">
                <a:latin typeface="Corbel" pitchFamily="34" charset="0"/>
              </a:rPr>
              <a:t>     return 0;</a:t>
            </a:r>
          </a:p>
          <a:p>
            <a:pPr>
              <a:buNone/>
            </a:pPr>
            <a:r>
              <a:rPr lang="en-IN" sz="2000" b="1" dirty="0">
                <a:latin typeface="Corbel" pitchFamily="34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214282" y="3643314"/>
            <a:ext cx="578647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u="sng" dirty="0">
                <a:solidFill>
                  <a:srgbClr val="0070C0"/>
                </a:solidFill>
                <a:latin typeface="Corbel" pitchFamily="34" charset="0"/>
              </a:rPr>
              <a:t>IN JAVA</a:t>
            </a:r>
            <a:endParaRPr lang="en-IN" sz="2000" b="1" u="sng" dirty="0">
              <a:solidFill>
                <a:srgbClr val="0070C0"/>
              </a:solidFill>
              <a:latin typeface="Corbel" pitchFamily="34" charset="0"/>
            </a:endParaRPr>
          </a:p>
          <a:p>
            <a:r>
              <a:rPr lang="en-IN" sz="2000" b="1" dirty="0">
                <a:latin typeface="Corbel" pitchFamily="34" charset="0"/>
              </a:rPr>
              <a:t>public class HelloWorld{</a:t>
            </a:r>
          </a:p>
          <a:p>
            <a:r>
              <a:rPr lang="en-IN" sz="2000" b="1" dirty="0">
                <a:latin typeface="Corbel" pitchFamily="34" charset="0"/>
              </a:rPr>
              <a:t>      public static void main( String[] args ) {</a:t>
            </a:r>
          </a:p>
          <a:p>
            <a:r>
              <a:rPr lang="en-IN" sz="2000" b="1" dirty="0">
                <a:latin typeface="Corbel" pitchFamily="34" charset="0"/>
              </a:rPr>
              <a:t>            System.out.println( "Hello Bhopal!" );    </a:t>
            </a:r>
          </a:p>
          <a:p>
            <a:r>
              <a:rPr lang="en-IN" sz="2000" b="1" dirty="0">
                <a:latin typeface="Corbel" pitchFamily="34" charset="0"/>
              </a:rPr>
              <a:t>      }</a:t>
            </a:r>
          </a:p>
          <a:p>
            <a:r>
              <a:rPr lang="en-IN" sz="2000" b="1" dirty="0">
                <a:latin typeface="Corbel" pitchFamily="34" charset="0"/>
              </a:rPr>
              <a:t>}</a:t>
            </a:r>
          </a:p>
        </p:txBody>
      </p:sp>
      <p:sp>
        <p:nvSpPr>
          <p:cNvPr id="12" name="Content Placeholder 7"/>
          <p:cNvSpPr txBox="1">
            <a:spLocks/>
          </p:cNvSpPr>
          <p:nvPr/>
        </p:nvSpPr>
        <p:spPr>
          <a:xfrm>
            <a:off x="214282" y="5500702"/>
            <a:ext cx="5143505" cy="769441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000" b="1" i="0" u="sng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rbel" pitchFamily="34" charset="0"/>
              </a:rPr>
              <a:t>IN PYTHON</a:t>
            </a:r>
            <a:endParaRPr kumimoji="0" lang="en-IN" sz="2000" b="1" i="0" u="sng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orbel" pitchFamily="34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I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</a:rPr>
              <a:t>print('Hello Bhopal!')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467600" cy="838200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latin typeface="Corbel" pitchFamily="34" charset="0"/>
              </a:rPr>
              <a:t>Add 2 </a:t>
            </a:r>
            <a:r>
              <a:rPr lang="en-US" sz="3200" b="1" dirty="0" err="1">
                <a:latin typeface="Corbel" pitchFamily="34" charset="0"/>
              </a:rPr>
              <a:t>Nos</a:t>
            </a:r>
            <a:endParaRPr lang="en-IN" sz="3200" b="1" dirty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214313" y="1600200"/>
            <a:ext cx="5143505" cy="21113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b="1" u="sng" dirty="0">
                <a:solidFill>
                  <a:srgbClr val="0070C0"/>
                </a:solidFill>
                <a:latin typeface="Corbel" pitchFamily="34" charset="0"/>
              </a:rPr>
              <a:t>IN C</a:t>
            </a:r>
            <a:endParaRPr lang="en-IN" sz="1600" b="1" u="sng" dirty="0">
              <a:solidFill>
                <a:srgbClr val="0070C0"/>
              </a:solidFill>
              <a:latin typeface="Corbel" pitchFamily="34" charset="0"/>
            </a:endParaRPr>
          </a:p>
          <a:p>
            <a:pPr>
              <a:buNone/>
            </a:pPr>
            <a:r>
              <a:rPr lang="en-IN" sz="1600" b="1" dirty="0">
                <a:latin typeface="Corbel" pitchFamily="34" charset="0"/>
              </a:rPr>
              <a:t>#include &lt;stdio.h&gt;</a:t>
            </a:r>
          </a:p>
          <a:p>
            <a:pPr>
              <a:buNone/>
            </a:pPr>
            <a:r>
              <a:rPr lang="en-IN" sz="1600" b="1" dirty="0">
                <a:latin typeface="Corbel" pitchFamily="34" charset="0"/>
              </a:rPr>
              <a:t>int main(){</a:t>
            </a:r>
          </a:p>
          <a:p>
            <a:pPr>
              <a:buNone/>
            </a:pPr>
            <a:r>
              <a:rPr lang="en-US" sz="1600" b="1" dirty="0" err="1">
                <a:latin typeface="Corbel" pitchFamily="34" charset="0"/>
              </a:rPr>
              <a:t>int</a:t>
            </a:r>
            <a:r>
              <a:rPr lang="en-US" sz="1600" b="1" dirty="0">
                <a:latin typeface="Corbel" pitchFamily="34" charset="0"/>
              </a:rPr>
              <a:t> a=10,b=20;</a:t>
            </a:r>
          </a:p>
          <a:p>
            <a:pPr>
              <a:buNone/>
            </a:pPr>
            <a:r>
              <a:rPr lang="en-US" sz="1600" b="1" dirty="0" err="1">
                <a:latin typeface="Corbel" pitchFamily="34" charset="0"/>
              </a:rPr>
              <a:t>printf</a:t>
            </a:r>
            <a:r>
              <a:rPr lang="en-US" sz="1600" b="1" dirty="0">
                <a:latin typeface="Corbel" pitchFamily="34" charset="0"/>
              </a:rPr>
              <a:t>(“Sum is %</a:t>
            </a:r>
            <a:r>
              <a:rPr lang="en-US" sz="1600" b="1" dirty="0" err="1">
                <a:latin typeface="Corbel" pitchFamily="34" charset="0"/>
              </a:rPr>
              <a:t>d”,a+b</a:t>
            </a:r>
            <a:r>
              <a:rPr lang="en-US" sz="1600" b="1" dirty="0">
                <a:latin typeface="Corbel" pitchFamily="34" charset="0"/>
              </a:rPr>
              <a:t>);</a:t>
            </a:r>
          </a:p>
          <a:p>
            <a:pPr>
              <a:buNone/>
            </a:pPr>
            <a:r>
              <a:rPr lang="en-US" sz="1600" b="1" dirty="0">
                <a:latin typeface="Corbel" pitchFamily="34" charset="0"/>
              </a:rPr>
              <a:t>return 0;</a:t>
            </a:r>
            <a:endParaRPr lang="en-IN" sz="1600" b="1" dirty="0">
              <a:latin typeface="Corbel" pitchFamily="34" charset="0"/>
            </a:endParaRPr>
          </a:p>
          <a:p>
            <a:pPr>
              <a:buNone/>
            </a:pPr>
            <a:r>
              <a:rPr lang="en-IN" sz="1600" b="1" dirty="0">
                <a:latin typeface="Corbel" pitchFamily="34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214282" y="3643314"/>
            <a:ext cx="578647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u="sng" dirty="0">
                <a:solidFill>
                  <a:srgbClr val="0070C0"/>
                </a:solidFill>
                <a:latin typeface="Corbel" pitchFamily="34" charset="0"/>
              </a:rPr>
              <a:t>IN JAVA</a:t>
            </a:r>
            <a:endParaRPr lang="en-IN" sz="1600" b="1" u="sng" dirty="0">
              <a:solidFill>
                <a:srgbClr val="0070C0"/>
              </a:solidFill>
              <a:latin typeface="Corbel" pitchFamily="34" charset="0"/>
            </a:endParaRPr>
          </a:p>
          <a:p>
            <a:r>
              <a:rPr lang="en-IN" sz="1600" b="1" dirty="0">
                <a:latin typeface="Corbel" pitchFamily="34" charset="0"/>
              </a:rPr>
              <a:t>public class HelloWorld{</a:t>
            </a:r>
          </a:p>
          <a:p>
            <a:r>
              <a:rPr lang="en-IN" sz="1600" b="1" dirty="0">
                <a:latin typeface="Corbel" pitchFamily="34" charset="0"/>
              </a:rPr>
              <a:t>      public static void main( String[] args ) {</a:t>
            </a:r>
          </a:p>
          <a:p>
            <a:r>
              <a:rPr lang="en-US" sz="1600" b="1" dirty="0" err="1">
                <a:latin typeface="Corbel" pitchFamily="34" charset="0"/>
              </a:rPr>
              <a:t>int</a:t>
            </a:r>
            <a:r>
              <a:rPr lang="en-US" sz="1600" b="1" dirty="0">
                <a:latin typeface="Corbel" pitchFamily="34" charset="0"/>
              </a:rPr>
              <a:t> a=10,b=20;</a:t>
            </a:r>
          </a:p>
          <a:p>
            <a:r>
              <a:rPr lang="en-IN" sz="1600" b="1" dirty="0" err="1">
                <a:latin typeface="Corbel" pitchFamily="34" charset="0"/>
              </a:rPr>
              <a:t>System.out.println</a:t>
            </a:r>
            <a:r>
              <a:rPr lang="en-IN" sz="1600" b="1" dirty="0">
                <a:latin typeface="Corbel" pitchFamily="34" charset="0"/>
              </a:rPr>
              <a:t>( “Sum is “+(</a:t>
            </a:r>
            <a:r>
              <a:rPr lang="en-IN" sz="1600" b="1" dirty="0" err="1">
                <a:latin typeface="Corbel" pitchFamily="34" charset="0"/>
              </a:rPr>
              <a:t>a+b</a:t>
            </a:r>
            <a:r>
              <a:rPr lang="en-IN" sz="1600" b="1" dirty="0">
                <a:latin typeface="Corbel" pitchFamily="34" charset="0"/>
              </a:rPr>
              <a:t>));    </a:t>
            </a:r>
          </a:p>
          <a:p>
            <a:r>
              <a:rPr lang="en-IN" sz="1600" b="1" dirty="0">
                <a:latin typeface="Corbel" pitchFamily="34" charset="0"/>
              </a:rPr>
              <a:t>      }</a:t>
            </a:r>
          </a:p>
          <a:p>
            <a:r>
              <a:rPr lang="en-IN" sz="1600" b="1" dirty="0">
                <a:latin typeface="Corbel" pitchFamily="34" charset="0"/>
              </a:rPr>
              <a:t>}</a:t>
            </a:r>
          </a:p>
        </p:txBody>
      </p:sp>
      <p:sp>
        <p:nvSpPr>
          <p:cNvPr id="12" name="Content Placeholder 7"/>
          <p:cNvSpPr txBox="1">
            <a:spLocks/>
          </p:cNvSpPr>
          <p:nvPr/>
        </p:nvSpPr>
        <p:spPr>
          <a:xfrm>
            <a:off x="214282" y="5500702"/>
            <a:ext cx="5143505" cy="929485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1600" b="1" i="0" u="sng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rbel" pitchFamily="34" charset="0"/>
              </a:rPr>
              <a:t>IN PYTHON</a:t>
            </a:r>
            <a:endParaRPr kumimoji="0" lang="en-IN" sz="1600" b="1" i="0" u="sng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orbel" pitchFamily="34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lang="en-US" sz="1600" b="1" dirty="0" err="1">
                <a:latin typeface="Corbel" pitchFamily="34" charset="0"/>
              </a:rPr>
              <a:t>a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</a:rPr>
              <a:t>,b=10,20;</a:t>
            </a:r>
            <a:endParaRPr kumimoji="0" lang="en-IN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rbel" pitchFamily="34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</a:rPr>
              <a:t>print(“Sum </a:t>
            </a:r>
            <a:r>
              <a:rPr kumimoji="0" lang="en-IN" sz="16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</a:rPr>
              <a:t>is”,a+b</a:t>
            </a: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467600" cy="838200"/>
          </a:xfrm>
        </p:spPr>
        <p:txBody>
          <a:bodyPr>
            <a:noAutofit/>
          </a:bodyPr>
          <a:lstStyle/>
          <a:p>
            <a:pPr algn="ctr"/>
            <a:r>
              <a:rPr lang="en-US" b="1" dirty="0">
                <a:latin typeface="Corbel" pitchFamily="34" charset="0"/>
              </a:rPr>
              <a:t>Swap 2 </a:t>
            </a:r>
            <a:r>
              <a:rPr lang="en-US" b="1" dirty="0" err="1">
                <a:latin typeface="Corbel" pitchFamily="34" charset="0"/>
              </a:rPr>
              <a:t>Nos</a:t>
            </a:r>
            <a:endParaRPr lang="en-IN" b="1" dirty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214313" y="1600200"/>
            <a:ext cx="5143505" cy="15204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b="1" u="sng" dirty="0">
                <a:solidFill>
                  <a:srgbClr val="0070C0"/>
                </a:solidFill>
                <a:latin typeface="Corbel" pitchFamily="34" charset="0"/>
              </a:rPr>
              <a:t>IN C</a:t>
            </a:r>
            <a:endParaRPr lang="en-IN" sz="1600" b="1" u="sng" dirty="0">
              <a:solidFill>
                <a:srgbClr val="0070C0"/>
              </a:solidFill>
              <a:latin typeface="Corbel" pitchFamily="34" charset="0"/>
            </a:endParaRPr>
          </a:p>
          <a:p>
            <a:pPr>
              <a:buNone/>
            </a:pPr>
            <a:r>
              <a:rPr lang="en-US" sz="1600" b="1" dirty="0" err="1">
                <a:latin typeface="Corbel" pitchFamily="34" charset="0"/>
              </a:rPr>
              <a:t>int</a:t>
            </a:r>
            <a:r>
              <a:rPr lang="en-US" sz="1600" b="1" dirty="0">
                <a:latin typeface="Corbel" pitchFamily="34" charset="0"/>
              </a:rPr>
              <a:t> a=10,b=20,temp;</a:t>
            </a:r>
          </a:p>
          <a:p>
            <a:pPr>
              <a:buNone/>
            </a:pPr>
            <a:r>
              <a:rPr lang="en-US" sz="1600" b="1" dirty="0">
                <a:latin typeface="Corbel" pitchFamily="34" charset="0"/>
              </a:rPr>
              <a:t>temp=a;</a:t>
            </a:r>
          </a:p>
          <a:p>
            <a:pPr>
              <a:buNone/>
            </a:pPr>
            <a:r>
              <a:rPr lang="en-US" sz="1600" b="1" dirty="0">
                <a:latin typeface="Corbel" pitchFamily="34" charset="0"/>
              </a:rPr>
              <a:t>a=b;</a:t>
            </a:r>
          </a:p>
          <a:p>
            <a:pPr>
              <a:buNone/>
            </a:pPr>
            <a:r>
              <a:rPr lang="en-US" sz="1600" b="1" dirty="0">
                <a:latin typeface="Corbel" pitchFamily="34" charset="0"/>
              </a:rPr>
              <a:t>b=temp;</a:t>
            </a:r>
            <a:endParaRPr lang="en-IN" sz="1600" b="1" dirty="0">
              <a:latin typeface="Corbe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14282" y="3643314"/>
            <a:ext cx="578647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u="sng" dirty="0">
                <a:solidFill>
                  <a:srgbClr val="0070C0"/>
                </a:solidFill>
                <a:latin typeface="Corbel" pitchFamily="34" charset="0"/>
              </a:rPr>
              <a:t>IN JAVA</a:t>
            </a:r>
            <a:endParaRPr lang="en-IN" sz="1600" b="1" u="sng" dirty="0">
              <a:solidFill>
                <a:srgbClr val="0070C0"/>
              </a:solidFill>
              <a:latin typeface="Corbel" pitchFamily="34" charset="0"/>
            </a:endParaRPr>
          </a:p>
          <a:p>
            <a:r>
              <a:rPr lang="en-US" sz="1600" b="1" dirty="0" err="1">
                <a:latin typeface="Corbel" pitchFamily="34" charset="0"/>
              </a:rPr>
              <a:t>int</a:t>
            </a:r>
            <a:r>
              <a:rPr lang="en-US" sz="1600" b="1" dirty="0">
                <a:latin typeface="Corbel" pitchFamily="34" charset="0"/>
              </a:rPr>
              <a:t> a=10,b=20,temp;</a:t>
            </a:r>
          </a:p>
          <a:p>
            <a:pPr>
              <a:buNone/>
            </a:pPr>
            <a:r>
              <a:rPr lang="en-US" sz="1600" b="1" dirty="0">
                <a:latin typeface="Corbel" pitchFamily="34" charset="0"/>
              </a:rPr>
              <a:t>temp=a;</a:t>
            </a:r>
          </a:p>
          <a:p>
            <a:pPr>
              <a:buNone/>
            </a:pPr>
            <a:r>
              <a:rPr lang="en-US" sz="1600" b="1" dirty="0">
                <a:latin typeface="Corbel" pitchFamily="34" charset="0"/>
              </a:rPr>
              <a:t>a=b;</a:t>
            </a:r>
          </a:p>
          <a:p>
            <a:pPr>
              <a:buNone/>
            </a:pPr>
            <a:r>
              <a:rPr lang="en-US" sz="1600" b="1" dirty="0">
                <a:latin typeface="Corbel" pitchFamily="34" charset="0"/>
              </a:rPr>
              <a:t>b=temp;</a:t>
            </a:r>
            <a:endParaRPr lang="en-IN" sz="1600" b="1" dirty="0">
              <a:latin typeface="Corbel" pitchFamily="34" charset="0"/>
            </a:endParaRPr>
          </a:p>
        </p:txBody>
      </p:sp>
      <p:sp>
        <p:nvSpPr>
          <p:cNvPr id="12" name="Content Placeholder 7"/>
          <p:cNvSpPr txBox="1">
            <a:spLocks/>
          </p:cNvSpPr>
          <p:nvPr/>
        </p:nvSpPr>
        <p:spPr>
          <a:xfrm>
            <a:off x="214282" y="5500702"/>
            <a:ext cx="5143505" cy="929485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rbel" pitchFamily="34" charset="0"/>
              </a:rPr>
              <a:t>IN PYTHON</a:t>
            </a:r>
            <a:endParaRPr kumimoji="0" lang="en-IN" sz="16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orbel" pitchFamily="34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lang="en-US" sz="1600" b="1" dirty="0" err="1">
                <a:latin typeface="Corbel" pitchFamily="34" charset="0"/>
              </a:rPr>
              <a:t>a,b</a:t>
            </a:r>
            <a:r>
              <a:rPr lang="en-US" sz="1600" b="1" dirty="0">
                <a:latin typeface="Corbel" pitchFamily="34" charset="0"/>
              </a:rPr>
              <a:t>=10,20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lang="en-US" sz="1600" b="1" dirty="0" err="1">
                <a:latin typeface="Corbel" pitchFamily="34" charset="0"/>
              </a:rPr>
              <a:t>a,b</a:t>
            </a:r>
            <a:r>
              <a:rPr lang="en-US" sz="1600" b="1" dirty="0">
                <a:latin typeface="Corbel" pitchFamily="34" charset="0"/>
              </a:rPr>
              <a:t>=</a:t>
            </a:r>
            <a:r>
              <a:rPr lang="en-US" sz="1600" b="1" dirty="0" err="1">
                <a:latin typeface="Corbel" pitchFamily="34" charset="0"/>
              </a:rPr>
              <a:t>b,a</a:t>
            </a:r>
            <a:endParaRPr kumimoji="0" lang="en-IN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rbe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467600" cy="838200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latin typeface="Corbel" pitchFamily="34" charset="0"/>
              </a:rPr>
              <a:t>Dynamically Typed</a:t>
            </a:r>
            <a:endParaRPr lang="en-IN" sz="3200" b="1" dirty="0">
              <a:latin typeface="Corbel" pitchFamily="34" charset="0"/>
            </a:endParaRPr>
          </a:p>
        </p:txBody>
      </p:sp>
      <p:pic>
        <p:nvPicPr>
          <p:cNvPr id="8" name="Content Placeholder 7" descr="python-programming-essentials-m5-variables-17-638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14282" y="1428736"/>
            <a:ext cx="8715436" cy="5214974"/>
          </a:xfrm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467600" cy="838200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latin typeface="Corbel" pitchFamily="34" charset="0"/>
              </a:rPr>
              <a:t>Dynamically Typed</a:t>
            </a:r>
            <a:endParaRPr lang="en-IN" sz="3200" b="1" dirty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Multiply 5"/>
          <p:cNvSpPr/>
          <p:nvPr/>
        </p:nvSpPr>
        <p:spPr>
          <a:xfrm>
            <a:off x="428596" y="3071810"/>
            <a:ext cx="1076179" cy="561828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357818" y="1500174"/>
            <a:ext cx="1785950" cy="150019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rbel" pitchFamily="34" charset="0"/>
              </a:rPr>
              <a:t>IN Python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</a:rPr>
              <a:t>a=10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</a:rPr>
              <a:t>a=“Bhopal”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" name="Picture 2" descr="C:\Users\Tom_And_Jerry\AppData\Local\Microsoft\Windows\Temporary Internet Files\Content.IE5\TV771H3N\check-mark-27820_640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5206" y="2571744"/>
            <a:ext cx="457200" cy="230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142844" y="1428736"/>
            <a:ext cx="2786082" cy="1500198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600" b="1" i="0" u="sng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rbel" pitchFamily="34" charset="0"/>
              </a:rPr>
              <a:t>IN C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lang="en-US" sz="2600" dirty="0" err="1">
                <a:latin typeface="Corbel" pitchFamily="34" charset="0"/>
              </a:rPr>
              <a:t>int</a:t>
            </a:r>
            <a:r>
              <a:rPr lang="en-US" sz="2600" dirty="0">
                <a:latin typeface="Corbel" pitchFamily="34" charset="0"/>
              </a:rPr>
              <a:t> 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</a:rPr>
              <a:t>a;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lang="en-US" sz="2600" dirty="0">
                <a:latin typeface="Corbel" pitchFamily="34" charset="0"/>
              </a:rPr>
              <a:t>a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</a:rPr>
              <a:t>=10;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lang="en-US" sz="2600" dirty="0">
                <a:latin typeface="Corbel" pitchFamily="34" charset="0"/>
              </a:rPr>
              <a:t>a=“Bhopal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</a:rPr>
              <a:t>”;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1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467600" cy="838200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latin typeface="Corbel" pitchFamily="34" charset="0"/>
              </a:rPr>
              <a:t>Robust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14282" y="1600200"/>
            <a:ext cx="8472518" cy="4873752"/>
          </a:xfrm>
        </p:spPr>
        <p:txBody>
          <a:bodyPr>
            <a:normAutofit fontScale="92500" lnSpcReduction="20000"/>
          </a:bodyPr>
          <a:lstStyle/>
          <a:p>
            <a:r>
              <a:rPr lang="en-IN" sz="2600" b="1" dirty="0">
                <a:solidFill>
                  <a:srgbClr val="0070C0"/>
                </a:solidFill>
                <a:latin typeface="Corbel" pitchFamily="34" charset="0"/>
              </a:rPr>
              <a:t>Python</a:t>
            </a:r>
            <a:r>
              <a:rPr lang="en-IN" sz="2600" dirty="0">
                <a:latin typeface="Corbel" pitchFamily="34" charset="0"/>
              </a:rPr>
              <a:t> </a:t>
            </a:r>
            <a:r>
              <a:rPr lang="en-US" sz="2600" dirty="0">
                <a:latin typeface="Corbel" pitchFamily="34" charset="0"/>
              </a:rPr>
              <a:t>has very </a:t>
            </a:r>
            <a:r>
              <a:rPr lang="en-US" sz="2600" b="1" u="sng" dirty="0">
                <a:solidFill>
                  <a:srgbClr val="7030A0"/>
                </a:solidFill>
                <a:latin typeface="Corbel" pitchFamily="34" charset="0"/>
              </a:rPr>
              <a:t>strict rules </a:t>
            </a:r>
            <a:r>
              <a:rPr lang="en-US" sz="2600" dirty="0">
                <a:latin typeface="Corbel" pitchFamily="34" charset="0"/>
              </a:rPr>
              <a:t>which every program must </a:t>
            </a:r>
          </a:p>
          <a:p>
            <a:pPr>
              <a:buNone/>
            </a:pPr>
            <a:r>
              <a:rPr lang="en-US" sz="2600" dirty="0">
                <a:latin typeface="Corbel" pitchFamily="34" charset="0"/>
              </a:rPr>
              <a:t>	</a:t>
            </a:r>
            <a:r>
              <a:rPr lang="en-US" sz="2600" b="1" u="sng" dirty="0">
                <a:solidFill>
                  <a:srgbClr val="C00000"/>
                </a:solidFill>
                <a:latin typeface="Corbel" pitchFamily="34" charset="0"/>
              </a:rPr>
              <a:t>compulsorily follow </a:t>
            </a:r>
            <a:r>
              <a:rPr lang="en-US" sz="2600" dirty="0">
                <a:latin typeface="Corbel" pitchFamily="34" charset="0"/>
              </a:rPr>
              <a:t>and if these rules are </a:t>
            </a:r>
            <a:r>
              <a:rPr lang="en-US" sz="2600" b="1" dirty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violated</a:t>
            </a:r>
            <a:r>
              <a:rPr lang="en-US" sz="2600" dirty="0">
                <a:latin typeface="Corbel" pitchFamily="34" charset="0"/>
              </a:rPr>
              <a:t> then </a:t>
            </a:r>
            <a:r>
              <a:rPr lang="en-US" sz="2600" b="1" dirty="0">
                <a:solidFill>
                  <a:srgbClr val="0070C0"/>
                </a:solidFill>
                <a:latin typeface="Corbel" pitchFamily="34" charset="0"/>
              </a:rPr>
              <a:t>Python </a:t>
            </a:r>
            <a:r>
              <a:rPr lang="en-US" sz="2600" dirty="0">
                <a:latin typeface="Corbel" pitchFamily="34" charset="0"/>
              </a:rPr>
              <a:t>terminates the code by generating “</a:t>
            </a:r>
            <a:r>
              <a:rPr lang="en-US" sz="2600" b="1" u="sng" dirty="0">
                <a:solidFill>
                  <a:srgbClr val="FF0000"/>
                </a:solidFill>
                <a:latin typeface="Corbel" pitchFamily="34" charset="0"/>
              </a:rPr>
              <a:t>Exception</a:t>
            </a:r>
            <a:r>
              <a:rPr lang="en-US" sz="2600" dirty="0">
                <a:latin typeface="Corbel" pitchFamily="34" charset="0"/>
              </a:rPr>
              <a:t>” </a:t>
            </a:r>
          </a:p>
          <a:p>
            <a:endParaRPr lang="en-US" sz="2600" dirty="0">
              <a:latin typeface="Corbel" pitchFamily="34" charset="0"/>
            </a:endParaRPr>
          </a:p>
          <a:p>
            <a:r>
              <a:rPr lang="en-US" sz="2600" dirty="0">
                <a:latin typeface="Corbel" pitchFamily="34" charset="0"/>
              </a:rPr>
              <a:t>To understand </a:t>
            </a:r>
            <a:r>
              <a:rPr lang="en-US" sz="2600" b="1" dirty="0">
                <a:solidFill>
                  <a:srgbClr val="0070C0"/>
                </a:solidFill>
                <a:latin typeface="Corbel" pitchFamily="34" charset="0"/>
              </a:rPr>
              <a:t>Python’s</a:t>
            </a:r>
            <a:r>
              <a:rPr lang="en-US" sz="2600" dirty="0">
                <a:latin typeface="Corbel" pitchFamily="34" charset="0"/>
              </a:rPr>
              <a:t> robustness , guess the output of the </a:t>
            </a:r>
          </a:p>
          <a:p>
            <a:pPr>
              <a:buNone/>
            </a:pPr>
            <a:r>
              <a:rPr lang="en-US" sz="2600" dirty="0">
                <a:latin typeface="Corbel" pitchFamily="34" charset="0"/>
              </a:rPr>
              <a:t>     following </a:t>
            </a:r>
            <a:r>
              <a:rPr lang="en-US" sz="2600" b="1" dirty="0">
                <a:solidFill>
                  <a:srgbClr val="0070C0"/>
                </a:solidFill>
                <a:latin typeface="Corbel" pitchFamily="34" charset="0"/>
              </a:rPr>
              <a:t>C/C++ </a:t>
            </a:r>
            <a:r>
              <a:rPr lang="en-US" sz="2600" dirty="0">
                <a:latin typeface="Corbel" pitchFamily="34" charset="0"/>
              </a:rPr>
              <a:t>code: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b="1" dirty="0" err="1">
                <a:solidFill>
                  <a:srgbClr val="C00000"/>
                </a:solidFill>
                <a:latin typeface="Corbel" pitchFamily="34" charset="0"/>
              </a:rPr>
              <a:t>int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US" sz="2400" b="1" dirty="0" err="1">
                <a:solidFill>
                  <a:srgbClr val="C00000"/>
                </a:solidFill>
                <a:latin typeface="Corbel" pitchFamily="34" charset="0"/>
              </a:rPr>
              <a:t>arr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[5];</a:t>
            </a:r>
          </a:p>
          <a:p>
            <a:pPr>
              <a:buNone/>
            </a:pPr>
            <a:r>
              <a:rPr lang="en-US" sz="2400" b="1" dirty="0" err="1">
                <a:solidFill>
                  <a:srgbClr val="C00000"/>
                </a:solidFill>
                <a:latin typeface="Corbel" pitchFamily="34" charset="0"/>
              </a:rPr>
              <a:t>int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US" sz="2400" b="1" dirty="0" err="1">
                <a:solidFill>
                  <a:srgbClr val="C00000"/>
                </a:solidFill>
                <a:latin typeface="Corbel" pitchFamily="34" charset="0"/>
              </a:rPr>
              <a:t>i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;</a:t>
            </a:r>
          </a:p>
          <a:p>
            <a:pPr>
              <a:buNone/>
            </a:pP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for(</a:t>
            </a:r>
            <a:r>
              <a:rPr lang="en-US" sz="2400" b="1" dirty="0" err="1">
                <a:solidFill>
                  <a:srgbClr val="C00000"/>
                </a:solidFill>
                <a:latin typeface="Corbel" pitchFamily="34" charset="0"/>
              </a:rPr>
              <a:t>i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=0;i&lt;=9;i++)</a:t>
            </a:r>
          </a:p>
          <a:p>
            <a:pPr>
              <a:buNone/>
            </a:pP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{</a:t>
            </a:r>
          </a:p>
          <a:p>
            <a:pPr>
              <a:buNone/>
            </a:pPr>
            <a:r>
              <a:rPr lang="en-US" sz="2400" b="1" dirty="0" err="1">
                <a:solidFill>
                  <a:srgbClr val="C00000"/>
                </a:solidFill>
                <a:latin typeface="Corbel" pitchFamily="34" charset="0"/>
              </a:rPr>
              <a:t>arr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[</a:t>
            </a:r>
            <a:r>
              <a:rPr lang="en-US" sz="2400" b="1" dirty="0" err="1">
                <a:solidFill>
                  <a:srgbClr val="C00000"/>
                </a:solidFill>
                <a:latin typeface="Corbel" pitchFamily="34" charset="0"/>
              </a:rPr>
              <a:t>i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]=i+1;</a:t>
            </a:r>
          </a:p>
          <a:p>
            <a:pPr>
              <a:buNone/>
            </a:pP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}</a:t>
            </a:r>
          </a:p>
          <a:p>
            <a:endParaRPr lang="en-IN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467600" cy="838200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latin typeface="Corbel" pitchFamily="34" charset="0"/>
              </a:rPr>
              <a:t>Robust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14282" y="1600200"/>
            <a:ext cx="8472518" cy="4873752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orbel" pitchFamily="34" charset="0"/>
              </a:rPr>
              <a:t>In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Python</a:t>
            </a:r>
            <a:r>
              <a:rPr lang="en-US" sz="2400" dirty="0">
                <a:latin typeface="Corbel" pitchFamily="34" charset="0"/>
              </a:rPr>
              <a:t> if we write the same code then it will generate </a:t>
            </a:r>
            <a:r>
              <a:rPr lang="en-US" sz="2400" b="1" u="sng" dirty="0">
                <a:solidFill>
                  <a:srgbClr val="FF0000"/>
                </a:solidFill>
                <a:latin typeface="Corbel" pitchFamily="34" charset="0"/>
              </a:rPr>
              <a:t>Exception</a:t>
            </a:r>
            <a:r>
              <a:rPr lang="en-US" sz="2400" dirty="0">
                <a:latin typeface="Corbel" pitchFamily="34" charset="0"/>
              </a:rPr>
              <a:t> terminating the code</a:t>
            </a:r>
          </a:p>
          <a:p>
            <a:endParaRPr lang="en-IN" sz="2400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  <a:p>
            <a:r>
              <a:rPr lang="en-IN" sz="2400" dirty="0">
                <a:latin typeface="Corbel" pitchFamily="34" charset="0"/>
              </a:rPr>
              <a:t>Due to this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other running programs </a:t>
            </a:r>
            <a:r>
              <a:rPr lang="en-IN" sz="2400" dirty="0">
                <a:latin typeface="Corbel" pitchFamily="34" charset="0"/>
              </a:rPr>
              <a:t>on the computer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do not get affected</a:t>
            </a:r>
            <a:r>
              <a:rPr lang="en-IN" sz="2400" dirty="0">
                <a:latin typeface="Corbel" pitchFamily="34" charset="0"/>
              </a:rPr>
              <a:t> and the system remains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safe </a:t>
            </a:r>
            <a:r>
              <a:rPr lang="en-IN" sz="2400" dirty="0">
                <a:latin typeface="Corbel" pitchFamily="34" charset="0"/>
              </a:rPr>
              <a:t>and s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ecure</a:t>
            </a:r>
            <a:endParaRPr lang="en-US" sz="2800" b="1" dirty="0">
              <a:solidFill>
                <a:srgbClr val="00B050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467600" cy="838200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latin typeface="Corbel" pitchFamily="34" charset="0"/>
              </a:rPr>
              <a:t>Supports Multiple </a:t>
            </a:r>
            <a:br>
              <a:rPr lang="en-US" sz="3200" b="1" dirty="0">
                <a:latin typeface="Corbel" pitchFamily="34" charset="0"/>
              </a:rPr>
            </a:br>
            <a:r>
              <a:rPr lang="en-US" sz="3200" b="1" dirty="0">
                <a:latin typeface="Corbel" pitchFamily="34" charset="0"/>
              </a:rPr>
              <a:t>Programming Paradigms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14282" y="1600200"/>
            <a:ext cx="8472518" cy="4873752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Python</a:t>
            </a:r>
            <a:r>
              <a:rPr lang="en-IN" sz="2400" dirty="0">
                <a:latin typeface="Corbel" pitchFamily="34" charset="0"/>
              </a:rPr>
              <a:t> supports both </a:t>
            </a:r>
            <a:r>
              <a:rPr lang="en-IN" sz="2400" b="1" u="sng" dirty="0">
                <a:solidFill>
                  <a:srgbClr val="C00000"/>
                </a:solidFill>
                <a:latin typeface="Corbel" pitchFamily="34" charset="0"/>
              </a:rPr>
              <a:t>procedure-oriented</a:t>
            </a:r>
            <a:r>
              <a:rPr lang="en-IN" sz="2400" dirty="0">
                <a:latin typeface="Corbel" pitchFamily="34" charset="0"/>
              </a:rPr>
              <a:t> and </a:t>
            </a:r>
            <a:r>
              <a:rPr lang="en-IN" sz="2400" b="1" u="sng" dirty="0">
                <a:solidFill>
                  <a:srgbClr val="C00000"/>
                </a:solidFill>
                <a:latin typeface="Corbel" pitchFamily="34" charset="0"/>
              </a:rPr>
              <a:t>object-oriented</a:t>
            </a:r>
            <a:r>
              <a:rPr lang="en-IN" sz="2400" b="1" dirty="0">
                <a:solidFill>
                  <a:srgbClr val="FF0000"/>
                </a:solidFill>
                <a:latin typeface="Corbel" pitchFamily="34" charset="0"/>
              </a:rPr>
              <a:t> </a:t>
            </a:r>
            <a:r>
              <a:rPr lang="en-IN" sz="2400" dirty="0">
                <a:latin typeface="Corbel" pitchFamily="34" charset="0"/>
              </a:rPr>
              <a:t>programming which is one of the key features.</a:t>
            </a:r>
          </a:p>
          <a:p>
            <a:endParaRPr lang="en-US" sz="2400" b="1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  <a:p>
            <a:r>
              <a:rPr lang="en-IN" sz="2400" dirty="0">
                <a:latin typeface="Corbel" pitchFamily="34" charset="0"/>
              </a:rPr>
              <a:t>In </a:t>
            </a:r>
            <a:r>
              <a:rPr lang="en-IN" sz="2400" b="1" i="1" dirty="0">
                <a:solidFill>
                  <a:srgbClr val="C00000"/>
                </a:solidFill>
                <a:latin typeface="Corbel" pitchFamily="34" charset="0"/>
              </a:rPr>
              <a:t>procedure-oriented</a:t>
            </a:r>
            <a:r>
              <a:rPr lang="en-IN" sz="2400" dirty="0">
                <a:latin typeface="Corbel" pitchFamily="34" charset="0"/>
              </a:rPr>
              <a:t> languages, the program is built around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procedures</a:t>
            </a:r>
            <a:r>
              <a:rPr lang="en-IN" sz="2400" dirty="0">
                <a:latin typeface="Corbel" pitchFamily="34" charset="0"/>
              </a:rPr>
              <a:t> or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functions</a:t>
            </a:r>
            <a:r>
              <a:rPr lang="en-IN" sz="2400" b="1" dirty="0">
                <a:solidFill>
                  <a:srgbClr val="FF0000"/>
                </a:solidFill>
                <a:latin typeface="Corbel" pitchFamily="34" charset="0"/>
              </a:rPr>
              <a:t> </a:t>
            </a:r>
            <a:r>
              <a:rPr lang="en-IN" sz="2400" dirty="0">
                <a:latin typeface="Corbel" pitchFamily="34" charset="0"/>
              </a:rPr>
              <a:t>which are nothing but reusable pieces of programs. </a:t>
            </a:r>
          </a:p>
          <a:p>
            <a:endParaRPr lang="en-IN" sz="2400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  <a:p>
            <a:r>
              <a:rPr lang="en-IN" sz="2400" dirty="0">
                <a:latin typeface="Corbel" pitchFamily="34" charset="0"/>
              </a:rPr>
              <a:t>In </a:t>
            </a:r>
            <a:r>
              <a:rPr lang="en-IN" sz="2400" b="1" i="1" dirty="0">
                <a:solidFill>
                  <a:srgbClr val="C00000"/>
                </a:solidFill>
                <a:latin typeface="Corbel" pitchFamily="34" charset="0"/>
              </a:rPr>
              <a:t>object-oriented</a:t>
            </a:r>
            <a:r>
              <a:rPr lang="en-IN" sz="2400" dirty="0">
                <a:latin typeface="Corbel" pitchFamily="34" charset="0"/>
              </a:rPr>
              <a:t> languages, the program is built around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objects</a:t>
            </a:r>
            <a:r>
              <a:rPr lang="en-IN" sz="2400" dirty="0">
                <a:latin typeface="Corbel" pitchFamily="34" charset="0"/>
              </a:rPr>
              <a:t> which combine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data</a:t>
            </a:r>
            <a:r>
              <a:rPr lang="en-IN" sz="2400" dirty="0">
                <a:latin typeface="Corbel" pitchFamily="34" charset="0"/>
              </a:rPr>
              <a:t> and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functionality</a:t>
            </a:r>
            <a:endParaRPr lang="en-US" sz="2400" b="1" dirty="0">
              <a:solidFill>
                <a:srgbClr val="00B050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467600" cy="838200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latin typeface="Corbel" pitchFamily="34" charset="0"/>
              </a:rPr>
              <a:t>Compiled </a:t>
            </a:r>
            <a:br>
              <a:rPr lang="en-US" sz="3200" b="1" dirty="0">
                <a:latin typeface="Corbel" pitchFamily="34" charset="0"/>
              </a:rPr>
            </a:br>
            <a:r>
              <a:rPr lang="en-US" sz="3200" b="1" dirty="0">
                <a:latin typeface="Corbel" pitchFamily="34" charset="0"/>
              </a:rPr>
              <a:t>As Well As Interpreted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14282" y="1600200"/>
            <a:ext cx="8472518" cy="4873752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Python</a:t>
            </a:r>
            <a:r>
              <a:rPr lang="en-US" sz="2400" dirty="0">
                <a:latin typeface="Corbel" pitchFamily="34" charset="0"/>
              </a:rPr>
              <a:t> uses both a </a:t>
            </a:r>
            <a:r>
              <a:rPr lang="en-US" sz="2400" b="1" u="sng" dirty="0">
                <a:solidFill>
                  <a:srgbClr val="00B050"/>
                </a:solidFill>
                <a:latin typeface="Corbel" pitchFamily="34" charset="0"/>
              </a:rPr>
              <a:t>compiler</a:t>
            </a:r>
            <a:r>
              <a:rPr lang="en-US" sz="2400" dirty="0">
                <a:latin typeface="Corbel" pitchFamily="34" charset="0"/>
              </a:rPr>
              <a:t> as well as </a:t>
            </a:r>
            <a:r>
              <a:rPr lang="en-US" sz="2400" b="1" u="sng" dirty="0">
                <a:solidFill>
                  <a:srgbClr val="00B050"/>
                </a:solidFill>
                <a:latin typeface="Corbel" pitchFamily="34" charset="0"/>
              </a:rPr>
              <a:t>interpreter</a:t>
            </a:r>
            <a:r>
              <a:rPr lang="en-US" sz="2400" dirty="0">
                <a:latin typeface="Corbel" pitchFamily="34" charset="0"/>
              </a:rPr>
              <a:t> for converting our source and running it</a:t>
            </a:r>
          </a:p>
          <a:p>
            <a:endParaRPr lang="en-US" sz="2400" b="1" dirty="0">
              <a:solidFill>
                <a:srgbClr val="FF0000"/>
              </a:solidFill>
              <a:latin typeface="Corbel" pitchFamily="34" charset="0"/>
            </a:endParaRPr>
          </a:p>
          <a:p>
            <a:endParaRPr lang="en-US" sz="2400" b="1" dirty="0">
              <a:solidFill>
                <a:srgbClr val="FF0000"/>
              </a:solidFill>
              <a:latin typeface="Corbel" pitchFamily="34" charset="0"/>
            </a:endParaRPr>
          </a:p>
          <a:p>
            <a:endParaRPr lang="en-US" sz="2400" dirty="0">
              <a:latin typeface="Corbel" pitchFamily="34" charset="0"/>
            </a:endParaRPr>
          </a:p>
          <a:p>
            <a:endParaRPr lang="en-US" sz="2400" dirty="0">
              <a:latin typeface="Corbel" pitchFamily="34" charset="0"/>
            </a:endParaRPr>
          </a:p>
          <a:p>
            <a:r>
              <a:rPr lang="en-US" sz="2400" dirty="0">
                <a:latin typeface="Corbel" pitchFamily="34" charset="0"/>
              </a:rPr>
              <a:t>However , the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compilation part </a:t>
            </a:r>
            <a:r>
              <a:rPr lang="en-US" sz="2400" dirty="0">
                <a:latin typeface="Corbel" pitchFamily="34" charset="0"/>
              </a:rPr>
              <a:t>is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hidden </a:t>
            </a:r>
            <a:r>
              <a:rPr lang="en-US" sz="2400" dirty="0">
                <a:latin typeface="Corbel" pitchFamily="34" charset="0"/>
              </a:rPr>
              <a:t>from the programmer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US" sz="2400" dirty="0">
                <a:latin typeface="Corbel" pitchFamily="34" charset="0"/>
              </a:rPr>
              <a:t>,so mostly people say it is an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interpreted language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467600" cy="838200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latin typeface="Corbel" pitchFamily="34" charset="0"/>
              </a:rPr>
              <a:t>Cross Platform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14282" y="1600200"/>
            <a:ext cx="8472518" cy="4873752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Corbel" pitchFamily="34" charset="0"/>
              </a:rPr>
              <a:t>Let’s assume we’ve written a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Python</a:t>
            </a:r>
            <a:r>
              <a:rPr lang="en-IN" sz="2400" dirty="0">
                <a:latin typeface="Corbel" pitchFamily="34" charset="0"/>
              </a:rPr>
              <a:t> code for our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Windows machine. </a:t>
            </a:r>
          </a:p>
          <a:p>
            <a:endParaRPr lang="en-IN" sz="2400" dirty="0">
              <a:latin typeface="Corbel" pitchFamily="34" charset="0"/>
            </a:endParaRPr>
          </a:p>
          <a:p>
            <a:r>
              <a:rPr lang="en-IN" sz="2400" dirty="0">
                <a:latin typeface="Corbel" pitchFamily="34" charset="0"/>
              </a:rPr>
              <a:t>Now, if we  want to run it on a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Mac</a:t>
            </a:r>
            <a:r>
              <a:rPr lang="en-IN" sz="2400" dirty="0">
                <a:latin typeface="Corbel" pitchFamily="34" charset="0"/>
              </a:rPr>
              <a:t>, we </a:t>
            </a:r>
            <a:r>
              <a:rPr lang="en-IN" sz="2400" b="1" u="sng" dirty="0">
                <a:solidFill>
                  <a:srgbClr val="7030A0"/>
                </a:solidFill>
                <a:latin typeface="Corbel" pitchFamily="34" charset="0"/>
              </a:rPr>
              <a:t>don’t need to make changes </a:t>
            </a:r>
            <a:r>
              <a:rPr lang="en-IN" sz="2400" dirty="0">
                <a:latin typeface="Corbel" pitchFamily="34" charset="0"/>
              </a:rPr>
              <a:t>to it for the same. </a:t>
            </a:r>
          </a:p>
          <a:p>
            <a:endParaRPr lang="en-IN" sz="2400" dirty="0">
              <a:latin typeface="Corbel" pitchFamily="34" charset="0"/>
            </a:endParaRPr>
          </a:p>
          <a:p>
            <a:r>
              <a:rPr lang="en-IN" sz="2400" dirty="0">
                <a:latin typeface="Corbel" pitchFamily="34" charset="0"/>
              </a:rPr>
              <a:t>In other words, we can take one code and run it on any machine,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there is no need to write different code for different machines. </a:t>
            </a:r>
          </a:p>
          <a:p>
            <a:endParaRPr lang="en-IN" sz="2400" dirty="0">
              <a:latin typeface="Corbel" pitchFamily="34" charset="0"/>
            </a:endParaRPr>
          </a:p>
          <a:p>
            <a:r>
              <a:rPr lang="en-IN" sz="2400" dirty="0">
                <a:latin typeface="Corbel" pitchFamily="34" charset="0"/>
              </a:rPr>
              <a:t>This makes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Python</a:t>
            </a:r>
            <a:r>
              <a:rPr lang="en-IN" sz="2400" dirty="0">
                <a:latin typeface="Corbel" pitchFamily="34" charset="0"/>
              </a:rPr>
              <a:t> a </a:t>
            </a:r>
            <a:r>
              <a:rPr lang="en-IN" sz="2400" b="1" u="sng" dirty="0">
                <a:solidFill>
                  <a:srgbClr val="7030A0"/>
                </a:solidFill>
                <a:latin typeface="Corbel" pitchFamily="34" charset="0"/>
              </a:rPr>
              <a:t>cross platform language</a:t>
            </a:r>
            <a:endParaRPr lang="en-US" sz="2400" b="1" u="sng" dirty="0">
              <a:solidFill>
                <a:srgbClr val="7030A0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latin typeface="Corbel" pitchFamily="34" charset="0"/>
              </a:rPr>
              <a:t>Why Do We Need Programming ?</a:t>
            </a:r>
            <a:endParaRPr lang="en-IN" sz="30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To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communicate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 with </a:t>
            </a:r>
            <a:r>
              <a:rPr lang="en-US" sz="2400" dirty="0">
                <a:solidFill>
                  <a:srgbClr val="C00000"/>
                </a:solidFill>
                <a:latin typeface="Corbel" pitchFamily="34" charset="0"/>
              </a:rPr>
              <a:t>digital machines 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and make them work accordingly 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Today in the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programming world 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, we have more than </a:t>
            </a:r>
            <a:r>
              <a:rPr lang="en-US" sz="2400" dirty="0">
                <a:solidFill>
                  <a:srgbClr val="C00000"/>
                </a:solidFill>
                <a:latin typeface="Corbel" pitchFamily="34" charset="0"/>
              </a:rPr>
              <a:t>900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 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programming languages 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available.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And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every language 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is designed to fulfill a </a:t>
            </a:r>
            <a:r>
              <a:rPr lang="en-US" sz="2400" b="1" dirty="0">
                <a:solidFill>
                  <a:schemeClr val="accent1"/>
                </a:solidFill>
                <a:latin typeface="Corbel" pitchFamily="34" charset="0"/>
              </a:rPr>
              <a:t>particular kind of requirement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/>
          </a:p>
          <a:p>
            <a:pPr marL="514350" indent="-514350">
              <a:buNone/>
            </a:pPr>
            <a:endParaRPr lang="en-US" sz="23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467600" cy="838200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latin typeface="Corbel" pitchFamily="34" charset="0"/>
              </a:rPr>
              <a:t>Extensible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14282" y="1600200"/>
            <a:ext cx="8472518" cy="4873752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Python</a:t>
            </a:r>
            <a:r>
              <a:rPr lang="en-IN" sz="2400" dirty="0">
                <a:latin typeface="Corbel" pitchFamily="34" charset="0"/>
              </a:rPr>
              <a:t> allows us to call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C/C++/Java </a:t>
            </a:r>
            <a:r>
              <a:rPr lang="en-IN" sz="2400" dirty="0">
                <a:latin typeface="Corbel" pitchFamily="34" charset="0"/>
              </a:rPr>
              <a:t>code from a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Python</a:t>
            </a:r>
            <a:r>
              <a:rPr lang="en-IN" sz="2400" dirty="0">
                <a:latin typeface="Corbel" pitchFamily="34" charset="0"/>
              </a:rPr>
              <a:t> code and thus we say it is an </a:t>
            </a:r>
            <a:r>
              <a:rPr lang="en-IN" sz="2400" b="1" u="sng" dirty="0">
                <a:solidFill>
                  <a:srgbClr val="00B050"/>
                </a:solidFill>
                <a:latin typeface="Corbel" pitchFamily="34" charset="0"/>
              </a:rPr>
              <a:t>extensible language</a:t>
            </a:r>
          </a:p>
          <a:p>
            <a:endParaRPr lang="en-US" sz="2400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  <a:p>
            <a:r>
              <a:rPr lang="en-IN" sz="2400" dirty="0">
                <a:latin typeface="Corbel" pitchFamily="34" charset="0"/>
              </a:rPr>
              <a:t>We generally use this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feature</a:t>
            </a:r>
            <a:r>
              <a:rPr lang="en-IN" sz="2400" dirty="0">
                <a:latin typeface="Corbel" pitchFamily="34" charset="0"/>
              </a:rPr>
              <a:t> when we need a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critical piece of code t</a:t>
            </a:r>
            <a:r>
              <a:rPr lang="en-IN" sz="2400" dirty="0">
                <a:latin typeface="Corbel" pitchFamily="34" charset="0"/>
              </a:rPr>
              <a:t>o run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very fast </a:t>
            </a:r>
            <a:r>
              <a:rPr lang="en-IN" sz="2400" dirty="0">
                <a:latin typeface="Corbel" pitchFamily="34" charset="0"/>
              </a:rPr>
              <a:t>.</a:t>
            </a:r>
          </a:p>
          <a:p>
            <a:endParaRPr lang="en-IN" sz="2400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  <a:p>
            <a:r>
              <a:rPr lang="en-IN" sz="2400" dirty="0">
                <a:latin typeface="Corbel" pitchFamily="34" charset="0"/>
              </a:rPr>
              <a:t>So we can code that part of our program in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C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IN" sz="2400" dirty="0">
                <a:latin typeface="Corbel" pitchFamily="34" charset="0"/>
              </a:rPr>
              <a:t>or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C++ </a:t>
            </a:r>
            <a:r>
              <a:rPr lang="en-IN" sz="2400" dirty="0">
                <a:latin typeface="Corbel" pitchFamily="34" charset="0"/>
              </a:rPr>
              <a:t>and then use it from our</a:t>
            </a:r>
            <a:r>
              <a:rPr lang="en-IN" sz="2400" dirty="0">
                <a:solidFill>
                  <a:srgbClr val="0070C0"/>
                </a:solidFill>
                <a:latin typeface="Corbel" pitchFamily="34" charset="0"/>
              </a:rPr>
              <a:t>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Python</a:t>
            </a:r>
            <a:r>
              <a:rPr lang="en-IN" sz="2400" dirty="0">
                <a:solidFill>
                  <a:srgbClr val="0070C0"/>
                </a:solidFill>
                <a:latin typeface="Corbel" pitchFamily="34" charset="0"/>
              </a:rPr>
              <a:t> </a:t>
            </a:r>
            <a:r>
              <a:rPr lang="en-IN" sz="2400" dirty="0">
                <a:latin typeface="Corbel" pitchFamily="34" charset="0"/>
              </a:rPr>
              <a:t>program.</a:t>
            </a:r>
            <a:endParaRPr lang="en-US" sz="2400" dirty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467600" cy="838200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latin typeface="Corbel" pitchFamily="34" charset="0"/>
              </a:rPr>
              <a:t>Huge Library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14282" y="1600200"/>
            <a:ext cx="8472518" cy="4873752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Corbel" pitchFamily="34" charset="0"/>
              </a:rPr>
              <a:t>The </a:t>
            </a:r>
            <a:r>
              <a:rPr lang="en-IN" sz="2400" b="1" u="sng" dirty="0">
                <a:solidFill>
                  <a:srgbClr val="0070C0"/>
                </a:solidFill>
                <a:latin typeface="Corbel" pitchFamily="34" charset="0"/>
              </a:rPr>
              <a:t>Python Standard Library </a:t>
            </a:r>
            <a:r>
              <a:rPr lang="en-IN" sz="2400" dirty="0">
                <a:latin typeface="Corbel" pitchFamily="34" charset="0"/>
              </a:rPr>
              <a:t>is </a:t>
            </a:r>
            <a:r>
              <a:rPr lang="en-IN" sz="2400" b="1" u="sng" dirty="0">
                <a:solidFill>
                  <a:srgbClr val="00B050"/>
                </a:solidFill>
                <a:latin typeface="Corbel" pitchFamily="34" charset="0"/>
              </a:rPr>
              <a:t>huge</a:t>
            </a:r>
            <a:r>
              <a:rPr lang="en-IN" sz="2400" dirty="0">
                <a:latin typeface="Corbel" pitchFamily="34" charset="0"/>
              </a:rPr>
              <a:t> indeed. </a:t>
            </a:r>
          </a:p>
          <a:p>
            <a:endParaRPr lang="en-IN" sz="2400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  <a:p>
            <a:r>
              <a:rPr lang="en-IN" sz="2400" dirty="0">
                <a:latin typeface="Corbel" pitchFamily="34" charset="0"/>
              </a:rPr>
              <a:t>It can help you do various things like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Database Programming</a:t>
            </a:r>
            <a:r>
              <a:rPr lang="en-IN" sz="2400" dirty="0">
                <a:latin typeface="Corbel" pitchFamily="34" charset="0"/>
              </a:rPr>
              <a:t> ,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E-mailing</a:t>
            </a:r>
            <a:r>
              <a:rPr lang="en-IN" sz="2400" dirty="0">
                <a:latin typeface="Corbel" pitchFamily="34" charset="0"/>
              </a:rPr>
              <a:t> ,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GUI Programming </a:t>
            </a:r>
            <a:r>
              <a:rPr lang="en-IN" sz="2400" dirty="0">
                <a:latin typeface="Corbel" pitchFamily="34" charset="0"/>
              </a:rPr>
              <a:t>etc</a:t>
            </a:r>
            <a:endParaRPr lang="en-US" sz="2400" dirty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alibri" pitchFamily="34" charset="0"/>
                <a:cs typeface="Calibri" pitchFamily="34" charset="0"/>
              </a:rPr>
              <a:t>Course Outline</a:t>
            </a:r>
            <a:endParaRPr lang="en-IN" sz="32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libri" pitchFamily="34" charset="0"/>
                <a:cs typeface="Calibri" pitchFamily="34" charset="0"/>
              </a:rPr>
              <a:t>We will be covering </a:t>
            </a:r>
            <a:r>
              <a:rPr lang="en-US" sz="2400" b="1" u="sng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complete Core Python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in this course:</a:t>
            </a:r>
          </a:p>
          <a:p>
            <a:endParaRPr lang="en-US" sz="2400" b="1" dirty="0">
              <a:solidFill>
                <a:srgbClr val="FF0000"/>
              </a:solidFill>
            </a:endParaRPr>
          </a:p>
          <a:p>
            <a:endParaRPr lang="en-US" sz="2400" b="1" dirty="0">
              <a:solidFill>
                <a:srgbClr val="FF0000"/>
              </a:solidFill>
            </a:endParaRPr>
          </a:p>
          <a:p>
            <a:endParaRPr lang="en-US" sz="2400" b="1" dirty="0">
              <a:solidFill>
                <a:srgbClr val="FF0000"/>
              </a:solidFill>
            </a:endParaRPr>
          </a:p>
          <a:p>
            <a:endParaRPr lang="en-US" sz="2400" b="1" dirty="0">
              <a:solidFill>
                <a:srgbClr val="FF0000"/>
              </a:solidFill>
            </a:endParaRPr>
          </a:p>
          <a:p>
            <a:endParaRPr lang="en-US" sz="2400" b="1" dirty="0">
              <a:solidFill>
                <a:srgbClr val="FF0000"/>
              </a:solidFill>
            </a:endParaRPr>
          </a:p>
          <a:p>
            <a:endParaRPr lang="en-US" sz="2400" b="1" dirty="0">
              <a:solidFill>
                <a:srgbClr val="FF0000"/>
              </a:solidFill>
            </a:endParaRPr>
          </a:p>
          <a:p>
            <a:endParaRPr lang="en-US" sz="2400" b="1" dirty="0">
              <a:solidFill>
                <a:srgbClr val="FF0000"/>
              </a:solidFill>
            </a:endParaRPr>
          </a:p>
          <a:p>
            <a:r>
              <a:rPr lang="en-US" sz="2400" dirty="0">
                <a:latin typeface="Calibri" pitchFamily="34" charset="0"/>
                <a:cs typeface="Calibri" pitchFamily="34" charset="0"/>
              </a:rPr>
              <a:t>Finally all this will be incorporated in a </a:t>
            </a:r>
            <a:r>
              <a:rPr lang="en-US" sz="2400" b="1" u="sng" dirty="0">
                <a:solidFill>
                  <a:srgbClr val="7030A0"/>
                </a:solidFill>
                <a:latin typeface="Calibri" pitchFamily="34" charset="0"/>
                <a:cs typeface="Calibri" pitchFamily="34" charset="0"/>
              </a:rPr>
              <a:t>FREE PROJECT</a:t>
            </a:r>
          </a:p>
          <a:p>
            <a:r>
              <a:rPr lang="en-US" sz="2400" b="1" u="sng" dirty="0">
                <a:solidFill>
                  <a:srgbClr val="7030A0"/>
                </a:solidFill>
                <a:latin typeface="Corbel" pitchFamily="34" charset="0"/>
              </a:rPr>
              <a:t>Course Duration </a:t>
            </a:r>
            <a:r>
              <a:rPr lang="en-US" sz="2400" dirty="0">
                <a:latin typeface="Corbel" pitchFamily="34" charset="0"/>
              </a:rPr>
              <a:t>: Around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45</a:t>
            </a:r>
            <a:r>
              <a:rPr lang="en-US" sz="2400" dirty="0">
                <a:latin typeface="Corbel" pitchFamily="34" charset="0"/>
              </a:rPr>
              <a:t> hours</a:t>
            </a:r>
          </a:p>
          <a:p>
            <a:r>
              <a:rPr lang="en-US" sz="2400" b="1" u="sng" dirty="0">
                <a:solidFill>
                  <a:srgbClr val="7030A0"/>
                </a:solidFill>
                <a:latin typeface="Corbel" pitchFamily="34" charset="0"/>
                <a:cs typeface="Calibri" pitchFamily="34" charset="0"/>
              </a:rPr>
              <a:t>Class Schedule</a:t>
            </a:r>
            <a:r>
              <a:rPr lang="en-US" sz="2400" dirty="0">
                <a:latin typeface="Corbel" pitchFamily="34" charset="0"/>
                <a:cs typeface="Calibri" pitchFamily="34" charset="0"/>
              </a:rPr>
              <a:t>:</a:t>
            </a:r>
            <a:r>
              <a:rPr lang="en-US" sz="2400" b="1" dirty="0">
                <a:solidFill>
                  <a:srgbClr val="FF0000"/>
                </a:solidFill>
                <a:latin typeface="Corbel" pitchFamily="34" charset="0"/>
                <a:cs typeface="Calibri" pitchFamily="34" charset="0"/>
              </a:rPr>
              <a:t>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  <a:cs typeface="Calibri" pitchFamily="34" charset="0"/>
              </a:rPr>
              <a:t>6:30-7:30 PM</a:t>
            </a:r>
            <a:r>
              <a:rPr lang="en-US" sz="2400" dirty="0">
                <a:latin typeface="Corbel" pitchFamily="34" charset="0"/>
                <a:cs typeface="Calibri" pitchFamily="34" charset="0"/>
              </a:rPr>
              <a:t> on </a:t>
            </a:r>
            <a:r>
              <a:rPr lang="en-US" sz="2400" b="1" dirty="0" err="1">
                <a:solidFill>
                  <a:srgbClr val="00B050"/>
                </a:solidFill>
                <a:latin typeface="Corbel" pitchFamily="34" charset="0"/>
                <a:cs typeface="Calibri" pitchFamily="34" charset="0"/>
              </a:rPr>
              <a:t>Tue,Thu,Sat</a:t>
            </a:r>
            <a:endParaRPr lang="en-US" sz="2400" b="1" dirty="0">
              <a:latin typeface="Corbel" pitchFamily="34" charset="0"/>
              <a:cs typeface="Calibri" pitchFamily="34" charset="0"/>
            </a:endParaRPr>
          </a:p>
          <a:p>
            <a:pPr>
              <a:buNone/>
            </a:pPr>
            <a:endParaRPr lang="en-US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28596" y="2285992"/>
          <a:ext cx="728667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05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94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866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itchFamily="34" charset="0"/>
                          <a:cs typeface="Calibri" pitchFamily="34" charset="0"/>
                        </a:rPr>
                        <a:t>Module-1</a:t>
                      </a:r>
                      <a:endParaRPr lang="en-IN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itchFamily="34" charset="0"/>
                          <a:cs typeface="Calibri" pitchFamily="34" charset="0"/>
                        </a:rPr>
                        <a:t>Module-2</a:t>
                      </a:r>
                      <a:endParaRPr lang="en-IN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itchFamily="34" charset="0"/>
                          <a:cs typeface="Calibri" pitchFamily="34" charset="0"/>
                        </a:rPr>
                        <a:t>Module -3</a:t>
                      </a:r>
                      <a:endParaRPr lang="en-IN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itchFamily="34" charset="0"/>
                          <a:cs typeface="Calibri" pitchFamily="34" charset="0"/>
                        </a:rPr>
                        <a:t>Introduction</a:t>
                      </a:r>
                      <a:endParaRPr lang="en-IN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itchFamily="34" charset="0"/>
                          <a:cs typeface="Calibri" pitchFamily="34" charset="0"/>
                        </a:rPr>
                        <a:t>Functions</a:t>
                      </a:r>
                      <a:endParaRPr lang="en-IN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itchFamily="34" charset="0"/>
                          <a:cs typeface="Calibri" pitchFamily="34" charset="0"/>
                        </a:rPr>
                        <a:t>Introduction To OOP</a:t>
                      </a:r>
                      <a:endParaRPr lang="en-IN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itchFamily="34" charset="0"/>
                          <a:cs typeface="Calibri" pitchFamily="34" charset="0"/>
                        </a:rPr>
                        <a:t>Python 2 Vs Python 3</a:t>
                      </a:r>
                      <a:endParaRPr lang="en-IN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itchFamily="34" charset="0"/>
                          <a:cs typeface="Calibri" pitchFamily="34" charset="0"/>
                        </a:rPr>
                        <a:t>Lambdas</a:t>
                      </a:r>
                      <a:endParaRPr lang="en-IN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itchFamily="34" charset="0"/>
                          <a:cs typeface="Calibri" pitchFamily="34" charset="0"/>
                        </a:rPr>
                        <a:t>Inheritance</a:t>
                      </a:r>
                      <a:endParaRPr lang="en-IN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itchFamily="34" charset="0"/>
                          <a:cs typeface="Calibri" pitchFamily="34" charset="0"/>
                        </a:rPr>
                        <a:t>Data Types </a:t>
                      </a:r>
                      <a:endParaRPr lang="en-IN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itchFamily="34" charset="0"/>
                          <a:cs typeface="Calibri" pitchFamily="34" charset="0"/>
                        </a:rPr>
                        <a:t>String</a:t>
                      </a:r>
                      <a:endParaRPr lang="en-IN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itchFamily="34" charset="0"/>
                          <a:cs typeface="Calibri" pitchFamily="34" charset="0"/>
                        </a:rPr>
                        <a:t>Exception Handling</a:t>
                      </a:r>
                      <a:endParaRPr lang="en-IN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itchFamily="34" charset="0"/>
                          <a:cs typeface="Calibri" pitchFamily="34" charset="0"/>
                        </a:rPr>
                        <a:t>Operators</a:t>
                      </a:r>
                      <a:endParaRPr lang="en-IN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itchFamily="34" charset="0"/>
                          <a:cs typeface="Calibri" pitchFamily="34" charset="0"/>
                        </a:rPr>
                        <a:t>List &amp; </a:t>
                      </a:r>
                      <a:r>
                        <a:rPr lang="en-US" dirty="0" err="1">
                          <a:latin typeface="Calibri" pitchFamily="34" charset="0"/>
                          <a:cs typeface="Calibri" pitchFamily="34" charset="0"/>
                        </a:rPr>
                        <a:t>Tuple</a:t>
                      </a:r>
                      <a:endParaRPr lang="en-IN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itchFamily="34" charset="0"/>
                          <a:cs typeface="Calibri" pitchFamily="34" charset="0"/>
                        </a:rPr>
                        <a:t>Database Programming</a:t>
                      </a:r>
                      <a:endParaRPr lang="en-IN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itchFamily="34" charset="0"/>
                          <a:cs typeface="Calibri" pitchFamily="34" charset="0"/>
                        </a:rPr>
                        <a:t>Control Statements</a:t>
                      </a:r>
                      <a:endParaRPr lang="en-IN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itchFamily="34" charset="0"/>
                          <a:cs typeface="Calibri" pitchFamily="34" charset="0"/>
                        </a:rPr>
                        <a:t>Dictionaries</a:t>
                      </a:r>
                      <a:endParaRPr lang="en-IN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itchFamily="34" charset="0"/>
                          <a:cs typeface="Calibri" pitchFamily="34" charset="0"/>
                        </a:rPr>
                        <a:t>File Handling</a:t>
                      </a:r>
                      <a:endParaRPr lang="en-IN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itchFamily="34" charset="0"/>
                          <a:cs typeface="Calibri" pitchFamily="34" charset="0"/>
                        </a:rPr>
                        <a:t>Modules</a:t>
                      </a:r>
                      <a:endParaRPr lang="en-IN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itchFamily="34" charset="0"/>
                          <a:cs typeface="Calibri" pitchFamily="34" charset="0"/>
                        </a:rPr>
                        <a:t>Comprehensions</a:t>
                      </a:r>
                      <a:endParaRPr lang="en-IN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7030A0"/>
                          </a:solidFill>
                          <a:latin typeface="Calibri" pitchFamily="34" charset="0"/>
                          <a:cs typeface="Calibri" pitchFamily="34" charset="0"/>
                        </a:rPr>
                        <a:t>GUI Programming</a:t>
                      </a:r>
                      <a:endParaRPr lang="en-IN" b="1" dirty="0">
                        <a:solidFill>
                          <a:srgbClr val="7030A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Course Fee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endParaRPr lang="en-US" sz="2200" dirty="0"/>
          </a:p>
          <a:p>
            <a:endParaRPr lang="en-US" sz="2400" b="1" dirty="0">
              <a:solidFill>
                <a:srgbClr val="FF0000"/>
              </a:solidFill>
            </a:endParaRPr>
          </a:p>
          <a:p>
            <a:endParaRPr lang="en-US" sz="2400" b="1" dirty="0">
              <a:solidFill>
                <a:srgbClr val="FF0000"/>
              </a:solidFill>
            </a:endParaRPr>
          </a:p>
          <a:p>
            <a:endParaRPr lang="en-US" sz="2400" b="1" dirty="0">
              <a:solidFill>
                <a:srgbClr val="FF0000"/>
              </a:solidFill>
            </a:endParaRPr>
          </a:p>
          <a:p>
            <a:endParaRPr lang="en-US" sz="2400" b="1" dirty="0">
              <a:solidFill>
                <a:srgbClr val="FF0000"/>
              </a:solidFill>
            </a:endParaRPr>
          </a:p>
          <a:p>
            <a:endParaRPr lang="en-US" sz="2400" b="1" dirty="0">
              <a:solidFill>
                <a:srgbClr val="FF0000"/>
              </a:solidFill>
            </a:endParaRPr>
          </a:p>
          <a:p>
            <a:endParaRPr lang="en-US" sz="2400" b="1" dirty="0">
              <a:solidFill>
                <a:srgbClr val="FF0000"/>
              </a:solidFill>
            </a:endParaRPr>
          </a:p>
          <a:p>
            <a:endParaRPr lang="en-US" sz="2400" b="1" dirty="0">
              <a:solidFill>
                <a:srgbClr val="FF0000"/>
              </a:solidFill>
            </a:endParaRPr>
          </a:p>
          <a:p>
            <a:pPr>
              <a:buNone/>
            </a:pPr>
            <a:endParaRPr lang="en-US" sz="22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C:\Users\Sachin\Downloads\WhatsApp Image 2020-05-18 at 10.30.19 AM.jpeg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42844" y="1357298"/>
            <a:ext cx="8786874" cy="5286412"/>
          </a:xfrm>
          <a:prstGeom prst="rect">
            <a:avLst/>
          </a:prstGeom>
          <a:noFill/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alibri" pitchFamily="34" charset="0"/>
                <a:cs typeface="Calibri" pitchFamily="34" charset="0"/>
              </a:rPr>
              <a:t>Next Class. . .</a:t>
            </a:r>
            <a:endParaRPr lang="en-IN" sz="32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r>
              <a:rPr lang="en-US" sz="2400" dirty="0">
                <a:latin typeface="Calibri" pitchFamily="34" charset="0"/>
                <a:cs typeface="Calibri" pitchFamily="34" charset="0"/>
              </a:rPr>
              <a:t>The next class is on </a:t>
            </a:r>
            <a:r>
              <a:rPr lang="en-US" sz="2400" b="1" u="sng" dirty="0">
                <a:solidFill>
                  <a:srgbClr val="7030A0"/>
                </a:solidFill>
                <a:latin typeface="Calibri" pitchFamily="34" charset="0"/>
                <a:cs typeface="Calibri" pitchFamily="34" charset="0"/>
              </a:rPr>
              <a:t>Thursday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400" b="1" dirty="0">
                <a:solidFill>
                  <a:srgbClr val="7030A0"/>
                </a:solidFill>
                <a:latin typeface="Calibri" pitchFamily="34" charset="0"/>
                <a:cs typeface="Calibri" pitchFamily="34" charset="0"/>
              </a:rPr>
              <a:t>28</a:t>
            </a:r>
            <a:r>
              <a:rPr lang="en-US" sz="2400" b="1" baseline="30000" dirty="0">
                <a:solidFill>
                  <a:srgbClr val="7030A0"/>
                </a:solidFill>
                <a:latin typeface="Calibri" pitchFamily="34" charset="0"/>
                <a:cs typeface="Calibri" pitchFamily="34" charset="0"/>
              </a:rPr>
              <a:t>th</a:t>
            </a:r>
            <a:r>
              <a:rPr lang="en-US" sz="2400" b="1" dirty="0">
                <a:solidFill>
                  <a:srgbClr val="7030A0"/>
                </a:solidFill>
                <a:latin typeface="Calibri" pitchFamily="34" charset="0"/>
                <a:cs typeface="Calibri" pitchFamily="34" charset="0"/>
              </a:rPr>
              <a:t> May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@ </a:t>
            </a:r>
            <a:r>
              <a:rPr lang="en-US" sz="2400" b="1" dirty="0">
                <a:solidFill>
                  <a:srgbClr val="7030A0"/>
                </a:solidFill>
                <a:latin typeface="Calibri" pitchFamily="34" charset="0"/>
                <a:cs typeface="Calibri" pitchFamily="34" charset="0"/>
              </a:rPr>
              <a:t>6:30 PM</a:t>
            </a:r>
          </a:p>
          <a:p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r>
              <a:rPr lang="en-US" sz="2400" dirty="0">
                <a:latin typeface="Calibri" pitchFamily="34" charset="0"/>
                <a:cs typeface="Calibri" pitchFamily="34" charset="0"/>
              </a:rPr>
              <a:t>For any query ,please call at </a:t>
            </a:r>
            <a:r>
              <a:rPr lang="en-US" sz="2400" b="1" dirty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9826086245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,</a:t>
            </a:r>
            <a:r>
              <a:rPr lang="en-US" sz="2400" b="1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9826686245.</a:t>
            </a:r>
            <a:endParaRPr lang="en-IN" sz="24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467600" cy="83820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Corbel" pitchFamily="34" charset="0"/>
              </a:rPr>
              <a:t>Brief History Of </a:t>
            </a:r>
            <a:r>
              <a:rPr lang="en-US" sz="3200" b="1" dirty="0" err="1">
                <a:latin typeface="Corbel" pitchFamily="34" charset="0"/>
              </a:rPr>
              <a:t>Prog</a:t>
            </a:r>
            <a:r>
              <a:rPr lang="en-US" sz="3200" b="1" dirty="0">
                <a:latin typeface="Corbel" pitchFamily="34" charset="0"/>
              </a:rPr>
              <a:t>. Lang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873752"/>
          </a:xfrm>
        </p:spPr>
        <p:txBody>
          <a:bodyPr>
            <a:normAutofit fontScale="92500" lnSpcReduction="20000"/>
          </a:bodyPr>
          <a:lstStyle/>
          <a:p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600" b="1" u="sng" dirty="0">
                <a:solidFill>
                  <a:srgbClr val="7030A0"/>
                </a:solidFill>
                <a:latin typeface="Corbel" pitchFamily="34" charset="0"/>
              </a:rPr>
              <a:t>C language </a:t>
            </a:r>
            <a:r>
              <a:rPr lang="en-US" sz="2600" dirty="0">
                <a:latin typeface="Corbel" pitchFamily="34" charset="0"/>
              </a:rPr>
              <a:t>was primarily designed to develop “</a:t>
            </a:r>
            <a:r>
              <a:rPr lang="en-US" sz="2600" b="1" dirty="0">
                <a:solidFill>
                  <a:srgbClr val="C00000"/>
                </a:solidFill>
                <a:latin typeface="Corbel" pitchFamily="34" charset="0"/>
              </a:rPr>
              <a:t>System </a:t>
            </a:r>
            <a:r>
              <a:rPr lang="en-US" sz="2600" b="1" dirty="0" err="1">
                <a:solidFill>
                  <a:srgbClr val="C00000"/>
                </a:solidFill>
                <a:latin typeface="Corbel" pitchFamily="34" charset="0"/>
              </a:rPr>
              <a:t>Softwares</a:t>
            </a:r>
            <a:r>
              <a:rPr lang="en-US" sz="2600" dirty="0">
                <a:latin typeface="Corbel" pitchFamily="34" charset="0"/>
              </a:rPr>
              <a:t>” like </a:t>
            </a:r>
            <a:r>
              <a:rPr lang="en-US" sz="2600" b="1" dirty="0">
                <a:solidFill>
                  <a:srgbClr val="0070C0"/>
                </a:solidFill>
                <a:latin typeface="Corbel" pitchFamily="34" charset="0"/>
              </a:rPr>
              <a:t>Operating Systems</a:t>
            </a:r>
            <a:r>
              <a:rPr lang="en-US" sz="2600" dirty="0">
                <a:latin typeface="Corbel" pitchFamily="34" charset="0"/>
              </a:rPr>
              <a:t>, </a:t>
            </a:r>
            <a:r>
              <a:rPr lang="en-US" sz="2600" b="1" dirty="0">
                <a:solidFill>
                  <a:srgbClr val="0070C0"/>
                </a:solidFill>
                <a:latin typeface="Corbel" pitchFamily="34" charset="0"/>
              </a:rPr>
              <a:t>Device Drivers </a:t>
            </a:r>
            <a:r>
              <a:rPr lang="en-US" sz="2600" dirty="0">
                <a:latin typeface="Corbel" pitchFamily="34" charset="0"/>
              </a:rPr>
              <a:t>etc .</a:t>
            </a:r>
          </a:p>
          <a:p>
            <a:endParaRPr lang="en-US" sz="2600" dirty="0">
              <a:latin typeface="Corbel" pitchFamily="34" charset="0"/>
            </a:endParaRPr>
          </a:p>
          <a:p>
            <a:r>
              <a:rPr lang="en-US" sz="2600" dirty="0">
                <a:latin typeface="Corbel" pitchFamily="34" charset="0"/>
              </a:rPr>
              <a:t>To remove </a:t>
            </a:r>
            <a:r>
              <a:rPr lang="en-US" sz="2600" b="1" dirty="0">
                <a:solidFill>
                  <a:srgbClr val="00B050"/>
                </a:solidFill>
                <a:latin typeface="Corbel" pitchFamily="34" charset="0"/>
              </a:rPr>
              <a:t>security problems </a:t>
            </a:r>
            <a:r>
              <a:rPr lang="en-US" sz="2600" dirty="0">
                <a:latin typeface="Corbel" pitchFamily="34" charset="0"/>
              </a:rPr>
              <a:t>with “</a:t>
            </a:r>
            <a:r>
              <a:rPr lang="en-US" sz="2600" b="1" dirty="0">
                <a:solidFill>
                  <a:srgbClr val="7030A0"/>
                </a:solidFill>
                <a:latin typeface="Corbel" pitchFamily="34" charset="0"/>
              </a:rPr>
              <a:t>C</a:t>
            </a:r>
            <a:r>
              <a:rPr lang="en-US" sz="2600" dirty="0">
                <a:latin typeface="Corbel" pitchFamily="34" charset="0"/>
              </a:rPr>
              <a:t>” language </a:t>
            </a:r>
            <a:r>
              <a:rPr lang="en-US" sz="2600" dirty="0">
                <a:solidFill>
                  <a:srgbClr val="0070C0"/>
                </a:solidFill>
                <a:latin typeface="Corbel" pitchFamily="34" charset="0"/>
              </a:rPr>
              <a:t>, </a:t>
            </a:r>
            <a:r>
              <a:rPr lang="en-US" sz="2600" b="1" u="sng" dirty="0">
                <a:solidFill>
                  <a:srgbClr val="7030A0"/>
                </a:solidFill>
                <a:latin typeface="Corbel" pitchFamily="34" charset="0"/>
              </a:rPr>
              <a:t>C++ language</a:t>
            </a:r>
            <a:r>
              <a:rPr lang="en-US" sz="2600" dirty="0">
                <a:solidFill>
                  <a:srgbClr val="7030A0"/>
                </a:solidFill>
                <a:latin typeface="Corbel" pitchFamily="34" charset="0"/>
              </a:rPr>
              <a:t> </a:t>
            </a:r>
            <a:r>
              <a:rPr lang="en-US" sz="2600" dirty="0">
                <a:latin typeface="Corbel" pitchFamily="34" charset="0"/>
              </a:rPr>
              <a:t>was designed.</a:t>
            </a:r>
          </a:p>
          <a:p>
            <a:endParaRPr lang="en-US" sz="2600" dirty="0">
              <a:latin typeface="Corbel" pitchFamily="34" charset="0"/>
            </a:endParaRPr>
          </a:p>
          <a:p>
            <a:r>
              <a:rPr lang="en-US" sz="2600" dirty="0">
                <a:latin typeface="Corbel" pitchFamily="34" charset="0"/>
              </a:rPr>
              <a:t>It is an </a:t>
            </a:r>
            <a:r>
              <a:rPr lang="en-US" sz="2600" b="1" u="sng" dirty="0">
                <a:solidFill>
                  <a:srgbClr val="0070C0"/>
                </a:solidFill>
                <a:latin typeface="Corbel" pitchFamily="34" charset="0"/>
              </a:rPr>
              <a:t>Object Oriented Language </a:t>
            </a:r>
            <a:r>
              <a:rPr lang="en-US" sz="2600" dirty="0">
                <a:latin typeface="Corbel" pitchFamily="34" charset="0"/>
              </a:rPr>
              <a:t>which provides </a:t>
            </a:r>
            <a:r>
              <a:rPr lang="en-US" sz="2600" b="1" dirty="0">
                <a:solidFill>
                  <a:srgbClr val="C00000"/>
                </a:solidFill>
                <a:latin typeface="Corbel" pitchFamily="34" charset="0"/>
              </a:rPr>
              <a:t>data security </a:t>
            </a:r>
            <a:r>
              <a:rPr lang="en-US" sz="2600" dirty="0">
                <a:latin typeface="Corbel" pitchFamily="34" charset="0"/>
              </a:rPr>
              <a:t>and can be used to solve </a:t>
            </a:r>
            <a:r>
              <a:rPr lang="en-US" sz="2600" b="1" dirty="0">
                <a:solidFill>
                  <a:srgbClr val="C00000"/>
                </a:solidFill>
                <a:latin typeface="Corbel" pitchFamily="34" charset="0"/>
              </a:rPr>
              <a:t>real world problems</a:t>
            </a:r>
            <a:r>
              <a:rPr lang="en-US" sz="2600" dirty="0">
                <a:solidFill>
                  <a:srgbClr val="0070C0"/>
                </a:solidFill>
                <a:latin typeface="Corbel" pitchFamily="34" charset="0"/>
              </a:rPr>
              <a:t>.</a:t>
            </a:r>
          </a:p>
          <a:p>
            <a:endParaRPr lang="en-US" sz="2600" dirty="0">
              <a:solidFill>
                <a:srgbClr val="0070C0"/>
              </a:solidFill>
              <a:latin typeface="Corbel" pitchFamily="34" charset="0"/>
            </a:endParaRPr>
          </a:p>
          <a:p>
            <a:r>
              <a:rPr lang="en-US" sz="2600" dirty="0">
                <a:latin typeface="Corbel" pitchFamily="34" charset="0"/>
              </a:rPr>
              <a:t>Many </a:t>
            </a:r>
            <a:r>
              <a:rPr lang="en-US" sz="2600" b="1" dirty="0">
                <a:solidFill>
                  <a:srgbClr val="00B050"/>
                </a:solidFill>
                <a:latin typeface="Corbel" pitchFamily="34" charset="0"/>
              </a:rPr>
              <a:t>popular </a:t>
            </a:r>
            <a:r>
              <a:rPr lang="en-US" sz="2600" b="1" dirty="0" err="1">
                <a:solidFill>
                  <a:srgbClr val="00B050"/>
                </a:solidFill>
                <a:latin typeface="Corbel" pitchFamily="34" charset="0"/>
              </a:rPr>
              <a:t>softwares</a:t>
            </a:r>
            <a:r>
              <a:rPr lang="en-US" sz="2600" b="1" dirty="0">
                <a:solidFill>
                  <a:srgbClr val="00B050"/>
                </a:solidFill>
                <a:latin typeface="Corbel" pitchFamily="34" charset="0"/>
              </a:rPr>
              <a:t> </a:t>
            </a:r>
            <a:r>
              <a:rPr lang="en-US" sz="2600" dirty="0">
                <a:latin typeface="Corbel" pitchFamily="34" charset="0"/>
              </a:rPr>
              <a:t>like </a:t>
            </a:r>
            <a:r>
              <a:rPr lang="en-US" sz="2600" b="1" dirty="0">
                <a:solidFill>
                  <a:srgbClr val="0070C0"/>
                </a:solidFill>
                <a:latin typeface="Corbel" pitchFamily="34" charset="0"/>
              </a:rPr>
              <a:t>Adobe Acrobat </a:t>
            </a:r>
            <a:r>
              <a:rPr lang="en-US" sz="2600" dirty="0">
                <a:latin typeface="Corbel" pitchFamily="34" charset="0"/>
              </a:rPr>
              <a:t>, </a:t>
            </a:r>
            <a:r>
              <a:rPr lang="en-US" sz="2600" b="1" dirty="0" err="1">
                <a:solidFill>
                  <a:srgbClr val="0070C0"/>
                </a:solidFill>
                <a:latin typeface="Corbel" pitchFamily="34" charset="0"/>
              </a:rPr>
              <a:t>Winamp</a:t>
            </a:r>
            <a:r>
              <a:rPr lang="en-US" sz="2600" b="1" dirty="0">
                <a:solidFill>
                  <a:srgbClr val="0070C0"/>
                </a:solidFill>
                <a:latin typeface="Corbel" pitchFamily="34" charset="0"/>
              </a:rPr>
              <a:t> Media </a:t>
            </a:r>
            <a:r>
              <a:rPr lang="en-US" sz="2600" b="1" dirty="0" err="1">
                <a:solidFill>
                  <a:srgbClr val="0070C0"/>
                </a:solidFill>
                <a:latin typeface="Corbel" pitchFamily="34" charset="0"/>
              </a:rPr>
              <a:t>Player</a:t>
            </a:r>
            <a:r>
              <a:rPr lang="en-US" sz="2600" dirty="0" err="1">
                <a:latin typeface="Corbel" pitchFamily="34" charset="0"/>
              </a:rPr>
              <a:t>,</a:t>
            </a:r>
            <a:r>
              <a:rPr lang="en-US" sz="2600" b="1" dirty="0" err="1">
                <a:solidFill>
                  <a:srgbClr val="0070C0"/>
                </a:solidFill>
                <a:latin typeface="Corbel" pitchFamily="34" charset="0"/>
              </a:rPr>
              <a:t>Internet</a:t>
            </a:r>
            <a:r>
              <a:rPr lang="en-US" sz="2600" b="1" dirty="0">
                <a:solidFill>
                  <a:srgbClr val="0070C0"/>
                </a:solidFill>
                <a:latin typeface="Corbel" pitchFamily="34" charset="0"/>
              </a:rPr>
              <a:t> </a:t>
            </a:r>
            <a:r>
              <a:rPr lang="en-US" sz="2600" b="1" dirty="0" err="1">
                <a:solidFill>
                  <a:srgbClr val="0070C0"/>
                </a:solidFill>
                <a:latin typeface="Corbel" pitchFamily="34" charset="0"/>
              </a:rPr>
              <a:t>Explorer</a:t>
            </a:r>
            <a:r>
              <a:rPr lang="en-US" sz="2600" dirty="0" err="1">
                <a:latin typeface="Corbel" pitchFamily="34" charset="0"/>
              </a:rPr>
              <a:t>,</a:t>
            </a:r>
            <a:r>
              <a:rPr lang="en-US" sz="2600" b="1" dirty="0" err="1">
                <a:solidFill>
                  <a:srgbClr val="0070C0"/>
                </a:solidFill>
                <a:latin typeface="Corbel" pitchFamily="34" charset="0"/>
              </a:rPr>
              <a:t>MS</a:t>
            </a:r>
            <a:r>
              <a:rPr lang="en-US" sz="2600" b="1" dirty="0">
                <a:solidFill>
                  <a:srgbClr val="0070C0"/>
                </a:solidFill>
                <a:latin typeface="Corbel" pitchFamily="34" charset="0"/>
              </a:rPr>
              <a:t> Office</a:t>
            </a:r>
            <a:r>
              <a:rPr lang="en-US" sz="2600" dirty="0">
                <a:solidFill>
                  <a:srgbClr val="0070C0"/>
                </a:solidFill>
                <a:latin typeface="Corbel" pitchFamily="34" charset="0"/>
              </a:rPr>
              <a:t> </a:t>
            </a:r>
            <a:r>
              <a:rPr lang="en-US" sz="2600" dirty="0">
                <a:latin typeface="Corbel" pitchFamily="34" charset="0"/>
              </a:rPr>
              <a:t> etc were designed in </a:t>
            </a:r>
            <a:r>
              <a:rPr lang="en-US" sz="2600" b="1" dirty="0">
                <a:solidFill>
                  <a:srgbClr val="7030A0"/>
                </a:solidFill>
                <a:latin typeface="Corbel" pitchFamily="34" charset="0"/>
              </a:rPr>
              <a:t>C++</a:t>
            </a:r>
          </a:p>
          <a:p>
            <a:pPr>
              <a:buNone/>
            </a:pPr>
            <a:r>
              <a:rPr lang="en-US" sz="2600" dirty="0" err="1">
                <a:latin typeface="Corbel" pitchFamily="34" charset="0"/>
              </a:rPr>
              <a:t>Courtsey:</a:t>
            </a:r>
            <a:r>
              <a:rPr lang="en-US" sz="2600" b="1" u="sng" dirty="0" err="1">
                <a:solidFill>
                  <a:srgbClr val="C00000"/>
                </a:solidFill>
                <a:latin typeface="Corbel" pitchFamily="34" charset="0"/>
              </a:rPr>
              <a:t>http</a:t>
            </a:r>
            <a:r>
              <a:rPr lang="en-US" sz="2600" b="1" u="sng" dirty="0">
                <a:solidFill>
                  <a:srgbClr val="C00000"/>
                </a:solidFill>
                <a:latin typeface="Corbel" pitchFamily="34" charset="0"/>
              </a:rPr>
              <a:t>://</a:t>
            </a:r>
            <a:r>
              <a:rPr lang="en-US" sz="2600" b="1" u="sng" dirty="0" err="1">
                <a:solidFill>
                  <a:srgbClr val="C00000"/>
                </a:solidFill>
                <a:latin typeface="Corbel" pitchFamily="34" charset="0"/>
              </a:rPr>
              <a:t>www.stroustrup.com</a:t>
            </a:r>
            <a:r>
              <a:rPr lang="en-US" sz="2600" b="1" u="sng" dirty="0">
                <a:solidFill>
                  <a:srgbClr val="C00000"/>
                </a:solidFill>
                <a:latin typeface="Corbel" pitchFamily="34" charset="0"/>
              </a:rPr>
              <a:t>/</a:t>
            </a:r>
            <a:r>
              <a:rPr lang="en-US" sz="2600" b="1" u="sng" dirty="0" err="1">
                <a:solidFill>
                  <a:srgbClr val="C00000"/>
                </a:solidFill>
                <a:latin typeface="Corbel" pitchFamily="34" charset="0"/>
              </a:rPr>
              <a:t>applications.html</a:t>
            </a:r>
            <a:endParaRPr lang="en-US" sz="2600" b="1" u="sng" dirty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467600" cy="83820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Corbel" pitchFamily="34" charset="0"/>
              </a:rPr>
              <a:t>What is </a:t>
            </a:r>
            <a:r>
              <a:rPr lang="en-US" sz="3200" b="1" dirty="0">
                <a:solidFill>
                  <a:srgbClr val="C00000"/>
                </a:solidFill>
                <a:latin typeface="Corbel" pitchFamily="34" charset="0"/>
              </a:rPr>
              <a:t>Python</a:t>
            </a:r>
            <a:r>
              <a:rPr lang="en-US" sz="3200" b="1" dirty="0">
                <a:latin typeface="Corbel" pitchFamily="34" charset="0"/>
              </a:rPr>
              <a:t> ?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873752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Python</a:t>
            </a:r>
            <a:r>
              <a:rPr lang="en-US" sz="2400" dirty="0">
                <a:latin typeface="Corbel" pitchFamily="34" charset="0"/>
              </a:rPr>
              <a:t> is a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general purpose </a:t>
            </a:r>
            <a:r>
              <a:rPr lang="en-US" sz="2400" dirty="0">
                <a:latin typeface="Corbel" pitchFamily="34" charset="0"/>
              </a:rPr>
              <a:t>and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powerful</a:t>
            </a:r>
            <a:r>
              <a:rPr lang="en-US" sz="2400" b="1" dirty="0">
                <a:solidFill>
                  <a:srgbClr val="FF0000"/>
                </a:solidFill>
                <a:latin typeface="Corbel" pitchFamily="34" charset="0"/>
              </a:rPr>
              <a:t> </a:t>
            </a:r>
            <a:r>
              <a:rPr lang="en-US" sz="2400" dirty="0">
                <a:latin typeface="Corbel" pitchFamily="34" charset="0"/>
              </a:rPr>
              <a:t>programming language.</a:t>
            </a:r>
          </a:p>
          <a:p>
            <a:pPr>
              <a:buNone/>
            </a:pPr>
            <a:endParaRPr lang="en-US" sz="2400" b="1" dirty="0">
              <a:latin typeface="Corbel" pitchFamily="34" charset="0"/>
            </a:endParaRPr>
          </a:p>
          <a:p>
            <a:endParaRPr lang="en-US" sz="2400" dirty="0">
              <a:latin typeface="Corbel" pitchFamily="34" charset="0"/>
            </a:endParaRPr>
          </a:p>
          <a:p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Python</a:t>
            </a:r>
            <a:r>
              <a:rPr lang="en-IN" sz="2400" dirty="0">
                <a:latin typeface="Corbel" pitchFamily="34" charset="0"/>
              </a:rPr>
              <a:t> is considered as one of the </a:t>
            </a:r>
            <a:r>
              <a:rPr lang="en-IN" sz="2400" b="1" u="sng" dirty="0">
                <a:solidFill>
                  <a:srgbClr val="7030A0"/>
                </a:solidFill>
                <a:latin typeface="Corbel" pitchFamily="34" charset="0"/>
              </a:rPr>
              <a:t>most versatile programming language </a:t>
            </a:r>
            <a:r>
              <a:rPr lang="en-IN" sz="2400" dirty="0">
                <a:latin typeface="Corbel" pitchFamily="34" charset="0"/>
              </a:rPr>
              <a:t>as it can be used to develop almost </a:t>
            </a:r>
            <a:r>
              <a:rPr lang="en-IN" sz="2400" b="1" u="sng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any kind of application </a:t>
            </a:r>
            <a:r>
              <a:rPr lang="en-IN" sz="2400" dirty="0">
                <a:latin typeface="Corbel" pitchFamily="34" charset="0"/>
              </a:rPr>
              <a:t>including :</a:t>
            </a:r>
          </a:p>
          <a:p>
            <a:pPr lvl="1"/>
            <a:r>
              <a:rPr lang="en-IN" sz="1900" b="1" dirty="0">
                <a:solidFill>
                  <a:srgbClr val="0070C0"/>
                </a:solidFill>
                <a:latin typeface="Corbel" pitchFamily="34" charset="0"/>
              </a:rPr>
              <a:t>desktop applications</a:t>
            </a:r>
            <a:endParaRPr lang="en-IN" sz="1900" dirty="0">
              <a:latin typeface="Corbel" pitchFamily="34" charset="0"/>
            </a:endParaRPr>
          </a:p>
          <a:p>
            <a:pPr lvl="1"/>
            <a:r>
              <a:rPr lang="en-IN" sz="1900" dirty="0">
                <a:latin typeface="Corbel" pitchFamily="34" charset="0"/>
              </a:rPr>
              <a:t> </a:t>
            </a:r>
            <a:r>
              <a:rPr lang="en-IN" sz="1900" b="1" dirty="0">
                <a:solidFill>
                  <a:srgbClr val="C00000"/>
                </a:solidFill>
                <a:latin typeface="Corbel" pitchFamily="34" charset="0"/>
              </a:rPr>
              <a:t>web applications </a:t>
            </a:r>
            <a:endParaRPr lang="en-IN" sz="1900" dirty="0">
              <a:latin typeface="Corbel" pitchFamily="34" charset="0"/>
            </a:endParaRPr>
          </a:p>
          <a:p>
            <a:pPr lvl="1"/>
            <a:r>
              <a:rPr lang="en-IN" sz="1900" dirty="0">
                <a:latin typeface="Corbel" pitchFamily="34" charset="0"/>
              </a:rPr>
              <a:t> </a:t>
            </a:r>
            <a:r>
              <a:rPr lang="en-IN" sz="1900" b="1" dirty="0" err="1">
                <a:solidFill>
                  <a:srgbClr val="002060"/>
                </a:solidFill>
                <a:latin typeface="Corbel" pitchFamily="34" charset="0"/>
              </a:rPr>
              <a:t>IoT</a:t>
            </a:r>
            <a:r>
              <a:rPr lang="en-IN" sz="1900" b="1" dirty="0">
                <a:solidFill>
                  <a:srgbClr val="002060"/>
                </a:solidFill>
                <a:latin typeface="Corbel" pitchFamily="34" charset="0"/>
              </a:rPr>
              <a:t> applications </a:t>
            </a:r>
            <a:endParaRPr lang="en-IN" sz="1900" b="1" dirty="0">
              <a:solidFill>
                <a:srgbClr val="FF0000"/>
              </a:solidFill>
              <a:latin typeface="Corbel" pitchFamily="34" charset="0"/>
            </a:endParaRPr>
          </a:p>
          <a:p>
            <a:pPr lvl="1"/>
            <a:r>
              <a:rPr lang="en-IN" sz="1900" b="1" dirty="0">
                <a:solidFill>
                  <a:srgbClr val="00B050"/>
                </a:solidFill>
                <a:latin typeface="Corbel" pitchFamily="34" charset="0"/>
              </a:rPr>
              <a:t>AI , ML and Data Science applications</a:t>
            </a:r>
            <a:r>
              <a:rPr lang="en-IN" sz="1900" dirty="0">
                <a:solidFill>
                  <a:srgbClr val="00B050"/>
                </a:solidFill>
                <a:latin typeface="Corbel" pitchFamily="34" charset="0"/>
              </a:rPr>
              <a:t> </a:t>
            </a:r>
            <a:endParaRPr lang="en-US" sz="1900" dirty="0">
              <a:solidFill>
                <a:srgbClr val="00B050"/>
              </a:solidFill>
              <a:latin typeface="Corbel" pitchFamily="34" charset="0"/>
            </a:endParaRPr>
          </a:p>
          <a:p>
            <a:pPr lvl="1"/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and many more . . .</a:t>
            </a:r>
          </a:p>
          <a:p>
            <a:pPr>
              <a:buNone/>
            </a:pPr>
            <a:endParaRPr lang="en-US" sz="2800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467600" cy="83820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Corbel" pitchFamily="34" charset="0"/>
              </a:rPr>
              <a:t>Who created </a:t>
            </a:r>
            <a:r>
              <a:rPr lang="en-US" sz="3200" b="1" dirty="0">
                <a:solidFill>
                  <a:srgbClr val="C00000"/>
                </a:solidFill>
                <a:latin typeface="Corbel" pitchFamily="34" charset="0"/>
              </a:rPr>
              <a:t>Python</a:t>
            </a:r>
            <a:r>
              <a:rPr lang="en-US" sz="3200" b="1" dirty="0">
                <a:latin typeface="Corbel" pitchFamily="34" charset="0"/>
              </a:rPr>
              <a:t> ?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071934" y="1600200"/>
            <a:ext cx="4614866" cy="4873752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orbel" pitchFamily="34" charset="0"/>
              </a:rPr>
              <a:t>Developed by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Guido van </a:t>
            </a:r>
            <a:r>
              <a:rPr lang="en-US" sz="2400" b="1" dirty="0" err="1">
                <a:solidFill>
                  <a:srgbClr val="00B050"/>
                </a:solidFill>
                <a:latin typeface="Corbel" pitchFamily="34" charset="0"/>
              </a:rPr>
              <a:t>Rossum</a:t>
            </a:r>
            <a:r>
              <a:rPr lang="en-US" sz="2400" dirty="0">
                <a:latin typeface="Corbel" pitchFamily="34" charset="0"/>
              </a:rPr>
              <a:t> , a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Dutch</a:t>
            </a:r>
            <a:r>
              <a:rPr lang="en-US" sz="2400" dirty="0">
                <a:latin typeface="Corbel" pitchFamily="34" charset="0"/>
              </a:rPr>
              <a:t> scientist</a:t>
            </a:r>
          </a:p>
          <a:p>
            <a:pPr>
              <a:buNone/>
            </a:pPr>
            <a:endParaRPr lang="en-US" sz="2400" b="1" dirty="0">
              <a:latin typeface="Corbel" pitchFamily="34" charset="0"/>
            </a:endParaRPr>
          </a:p>
          <a:p>
            <a:r>
              <a:rPr lang="en-US" sz="2400" dirty="0">
                <a:latin typeface="Corbel" pitchFamily="34" charset="0"/>
              </a:rPr>
              <a:t>Created at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Center For Mathematics and Research </a:t>
            </a:r>
            <a:r>
              <a:rPr lang="en-US" sz="2400" dirty="0">
                <a:latin typeface="Corbel" pitchFamily="34" charset="0"/>
              </a:rPr>
              <a:t>,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Netherland</a:t>
            </a:r>
          </a:p>
          <a:p>
            <a:endParaRPr lang="en-US" sz="2400" dirty="0">
              <a:latin typeface="Corbel" pitchFamily="34" charset="0"/>
            </a:endParaRPr>
          </a:p>
          <a:p>
            <a:r>
              <a:rPr lang="en-US" sz="2400" dirty="0">
                <a:latin typeface="Corbel" pitchFamily="34" charset="0"/>
              </a:rPr>
              <a:t>It is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inspired</a:t>
            </a:r>
            <a:r>
              <a:rPr lang="en-US" sz="2400" dirty="0">
                <a:latin typeface="Corbel" pitchFamily="34" charset="0"/>
              </a:rPr>
              <a:t> by another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programming language </a:t>
            </a:r>
            <a:r>
              <a:rPr lang="en-US" sz="2400" dirty="0">
                <a:latin typeface="Corbel" pitchFamily="34" charset="0"/>
              </a:rPr>
              <a:t>called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ABC</a:t>
            </a:r>
          </a:p>
          <a:p>
            <a:endParaRPr lang="en-US" sz="2800" dirty="0"/>
          </a:p>
          <a:p>
            <a:endParaRPr lang="en-US" sz="2800" dirty="0"/>
          </a:p>
          <a:p>
            <a:pPr>
              <a:buNone/>
            </a:pPr>
            <a:endParaRPr lang="en-US" sz="2800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download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158" y="1571612"/>
            <a:ext cx="3000396" cy="45087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467600" cy="838200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latin typeface="Corbel" pitchFamily="34" charset="0"/>
              </a:rPr>
              <a:t>Why was </a:t>
            </a:r>
            <a:r>
              <a:rPr lang="en-US" sz="3200" b="1" dirty="0">
                <a:solidFill>
                  <a:srgbClr val="C00000"/>
                </a:solidFill>
                <a:latin typeface="Corbel" pitchFamily="34" charset="0"/>
              </a:rPr>
              <a:t>Python</a:t>
            </a:r>
            <a:r>
              <a:rPr lang="en-US" sz="3200" b="1" dirty="0">
                <a:latin typeface="Corbel" pitchFamily="34" charset="0"/>
              </a:rPr>
              <a:t> created ?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071934" y="1600200"/>
            <a:ext cx="4614866" cy="4873752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Guido</a:t>
            </a:r>
            <a:r>
              <a:rPr lang="en-US" sz="2400" dirty="0">
                <a:latin typeface="Corbel" pitchFamily="34" charset="0"/>
              </a:rPr>
              <a:t> started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Python </a:t>
            </a:r>
            <a:r>
              <a:rPr lang="en-US" sz="2400" dirty="0">
                <a:latin typeface="Corbel" pitchFamily="34" charset="0"/>
              </a:rPr>
              <a:t>development as a </a:t>
            </a:r>
            <a:r>
              <a:rPr lang="en-US" sz="2400" b="1" u="sng" dirty="0">
                <a:solidFill>
                  <a:srgbClr val="00B050"/>
                </a:solidFill>
                <a:latin typeface="Corbel" pitchFamily="34" charset="0"/>
              </a:rPr>
              <a:t>hobby</a:t>
            </a:r>
            <a:r>
              <a:rPr lang="en-US" sz="2400" dirty="0">
                <a:latin typeface="Corbel" pitchFamily="34" charset="0"/>
              </a:rPr>
              <a:t> in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1989 </a:t>
            </a:r>
          </a:p>
          <a:p>
            <a:pPr>
              <a:buNone/>
            </a:pPr>
            <a:endParaRPr lang="en-US" sz="2400" dirty="0">
              <a:latin typeface="Corbel" pitchFamily="34" charset="0"/>
            </a:endParaRPr>
          </a:p>
          <a:p>
            <a:endParaRPr lang="en-US" sz="2400" dirty="0">
              <a:latin typeface="Corbel" pitchFamily="34" charset="0"/>
            </a:endParaRPr>
          </a:p>
          <a:p>
            <a:r>
              <a:rPr lang="en-US" sz="2400" dirty="0">
                <a:latin typeface="Corbel" pitchFamily="34" charset="0"/>
              </a:rPr>
              <a:t>But since then </a:t>
            </a:r>
            <a:r>
              <a:rPr lang="en-IN" sz="2400" dirty="0">
                <a:latin typeface="Corbel" pitchFamily="34" charset="0"/>
              </a:rPr>
              <a:t>it has grown to become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one of the most polished languages </a:t>
            </a:r>
            <a:r>
              <a:rPr lang="en-IN" sz="2400" dirty="0">
                <a:latin typeface="Corbel" pitchFamily="34" charset="0"/>
              </a:rPr>
              <a:t>of the computing world.</a:t>
            </a:r>
            <a:endParaRPr lang="en-US" sz="2400" dirty="0">
              <a:latin typeface="Corbel" pitchFamily="34" charset="0"/>
            </a:endParaRPr>
          </a:p>
          <a:p>
            <a:endParaRPr lang="en-US" sz="2800" dirty="0"/>
          </a:p>
          <a:p>
            <a:endParaRPr lang="en-US" sz="2800" dirty="0"/>
          </a:p>
          <a:p>
            <a:pPr>
              <a:buNone/>
            </a:pPr>
            <a:endParaRPr lang="en-US" sz="2800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 descr="C:\Users\Comp08\Desktop\Python\maxresdefault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14282" y="1714488"/>
            <a:ext cx="3929090" cy="400052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467600" cy="838200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latin typeface="Corbel" pitchFamily="34" charset="0"/>
              </a:rPr>
              <a:t>How </a:t>
            </a:r>
            <a:r>
              <a:rPr lang="en-US" sz="3200" b="1" dirty="0">
                <a:solidFill>
                  <a:srgbClr val="C00000"/>
                </a:solidFill>
                <a:latin typeface="Corbel" pitchFamily="34" charset="0"/>
              </a:rPr>
              <a:t>Python</a:t>
            </a:r>
            <a:r>
              <a:rPr lang="en-US" sz="3200" b="1" dirty="0">
                <a:latin typeface="Corbel" pitchFamily="34" charset="0"/>
              </a:rPr>
              <a:t> got it’s name?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071934" y="1600200"/>
            <a:ext cx="4614866" cy="4873752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orbel" pitchFamily="34" charset="0"/>
              </a:rPr>
              <a:t>The name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Python</a:t>
            </a:r>
            <a:r>
              <a:rPr lang="en-US" sz="2400" dirty="0">
                <a:latin typeface="Corbel" pitchFamily="34" charset="0"/>
              </a:rPr>
              <a:t> is inspired from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Guido’s</a:t>
            </a:r>
            <a:r>
              <a:rPr lang="en-US" sz="2400" dirty="0">
                <a:latin typeface="Corbel" pitchFamily="34" charset="0"/>
              </a:rPr>
              <a:t> favorite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Comedy TV show</a:t>
            </a:r>
            <a:r>
              <a:rPr lang="en-US" sz="2400" dirty="0">
                <a:latin typeface="Corbel" pitchFamily="34" charset="0"/>
              </a:rPr>
              <a:t> called “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Monty Python’s Flying Circus</a:t>
            </a:r>
            <a:r>
              <a:rPr lang="en-US" sz="2400" dirty="0">
                <a:latin typeface="Corbel" pitchFamily="34" charset="0"/>
              </a:rPr>
              <a:t>”</a:t>
            </a:r>
          </a:p>
          <a:p>
            <a:pPr>
              <a:buNone/>
            </a:pPr>
            <a:endParaRPr lang="en-US" sz="2400" dirty="0">
              <a:latin typeface="Corbel" pitchFamily="34" charset="0"/>
            </a:endParaRPr>
          </a:p>
          <a:p>
            <a:endParaRPr lang="en-US" sz="2400" dirty="0">
              <a:latin typeface="Corbel" pitchFamily="34" charset="0"/>
            </a:endParaRPr>
          </a:p>
          <a:p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Guido</a:t>
            </a:r>
            <a:r>
              <a:rPr lang="en-IN" sz="2400" dirty="0">
                <a:latin typeface="Corbel" pitchFamily="34" charset="0"/>
              </a:rPr>
              <a:t> wanted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a name </a:t>
            </a:r>
            <a:r>
              <a:rPr lang="en-IN" sz="2400" dirty="0">
                <a:latin typeface="Corbel" pitchFamily="34" charset="0"/>
              </a:rPr>
              <a:t>that was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short</a:t>
            </a:r>
            <a:r>
              <a:rPr lang="en-IN" sz="2400" dirty="0">
                <a:latin typeface="Corbel" pitchFamily="34" charset="0"/>
              </a:rPr>
              <a:t>,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unique</a:t>
            </a:r>
            <a:r>
              <a:rPr lang="en-IN" sz="2400" dirty="0">
                <a:latin typeface="Corbel" pitchFamily="34" charset="0"/>
              </a:rPr>
              <a:t>, and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slightly mysterious</a:t>
            </a:r>
            <a:r>
              <a:rPr lang="en-IN" sz="2400" dirty="0">
                <a:latin typeface="Corbel" pitchFamily="34" charset="0"/>
              </a:rPr>
              <a:t>, so he decided to call the language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Python</a:t>
            </a:r>
            <a:r>
              <a:rPr lang="en-IN" sz="2400" dirty="0">
                <a:latin typeface="Corbel" pitchFamily="34" charset="0"/>
              </a:rPr>
              <a:t>.</a:t>
            </a:r>
            <a:endParaRPr lang="en-US" sz="2800" dirty="0">
              <a:latin typeface="Corbel" pitchFamily="34" charset="0"/>
            </a:endParaRPr>
          </a:p>
          <a:p>
            <a:endParaRPr lang="en-US" sz="2800" dirty="0"/>
          </a:p>
          <a:p>
            <a:pPr>
              <a:buNone/>
            </a:pPr>
            <a:endParaRPr lang="en-US" sz="2800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 descr="Guido_van_Rossum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282" y="1571612"/>
            <a:ext cx="3286148" cy="45005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2147</TotalTime>
  <Words>1677</Words>
  <Application>Microsoft Office PowerPoint</Application>
  <PresentationFormat>On-screen Show (4:3)</PresentationFormat>
  <Paragraphs>400</Paragraphs>
  <Slides>44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1" baseType="lpstr">
      <vt:lpstr>Arial</vt:lpstr>
      <vt:lpstr>Calibri</vt:lpstr>
      <vt:lpstr>Corbel</vt:lpstr>
      <vt:lpstr>Georgia</vt:lpstr>
      <vt:lpstr>Wingdings</vt:lpstr>
      <vt:lpstr>Wingdings 2</vt:lpstr>
      <vt:lpstr>Civic</vt:lpstr>
      <vt:lpstr>PowerPoint Presentation</vt:lpstr>
      <vt:lpstr>Today’s Agenda</vt:lpstr>
      <vt:lpstr>What You Should Know ?</vt:lpstr>
      <vt:lpstr>Why Do We Need Programming ?</vt:lpstr>
      <vt:lpstr>Brief History Of Prog. Lang</vt:lpstr>
      <vt:lpstr>What is Python ?</vt:lpstr>
      <vt:lpstr>Who created Python ?</vt:lpstr>
      <vt:lpstr>Why was Python created ?</vt:lpstr>
      <vt:lpstr>How Python got it’s name?</vt:lpstr>
      <vt:lpstr>Who manages Python today ?</vt:lpstr>
      <vt:lpstr>Where Is Python used ?</vt:lpstr>
      <vt:lpstr>GUI In Python</vt:lpstr>
      <vt:lpstr>Web Application In Python</vt:lpstr>
      <vt:lpstr>Famous Websites Developed Using Python</vt:lpstr>
      <vt:lpstr>Web Application In Python</vt:lpstr>
      <vt:lpstr>Data Science In Python</vt:lpstr>
      <vt:lpstr>Some Examples</vt:lpstr>
      <vt:lpstr>Some Examples</vt:lpstr>
      <vt:lpstr>Data Science In Python</vt:lpstr>
      <vt:lpstr>AI &amp; ML In Python</vt:lpstr>
      <vt:lpstr>Use Of ML In COVID-19</vt:lpstr>
      <vt:lpstr>AI &amp; ML In Python</vt:lpstr>
      <vt:lpstr>IoT In Python</vt:lpstr>
      <vt:lpstr>IoT In Python</vt:lpstr>
      <vt:lpstr>Hacking In Python</vt:lpstr>
      <vt:lpstr>Why should I learn Python ?</vt:lpstr>
      <vt:lpstr>Who uses Python today ?</vt:lpstr>
      <vt:lpstr>Features Of Python</vt:lpstr>
      <vt:lpstr>Simple</vt:lpstr>
      <vt:lpstr>Print Hello Bhopal!</vt:lpstr>
      <vt:lpstr>Add 2 Nos</vt:lpstr>
      <vt:lpstr>Swap 2 Nos</vt:lpstr>
      <vt:lpstr>Dynamically Typed</vt:lpstr>
      <vt:lpstr>Dynamically Typed</vt:lpstr>
      <vt:lpstr>Robust</vt:lpstr>
      <vt:lpstr>Robust</vt:lpstr>
      <vt:lpstr>Supports Multiple  Programming Paradigms</vt:lpstr>
      <vt:lpstr>Compiled  As Well As Interpreted</vt:lpstr>
      <vt:lpstr>Cross Platform</vt:lpstr>
      <vt:lpstr>Extensible</vt:lpstr>
      <vt:lpstr>Huge Library</vt:lpstr>
      <vt:lpstr>Course Outline</vt:lpstr>
      <vt:lpstr>Course Fee</vt:lpstr>
      <vt:lpstr>Next Class. . 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HP LAPTOP</cp:lastModifiedBy>
  <cp:revision>224</cp:revision>
  <dcterms:created xsi:type="dcterms:W3CDTF">2015-12-21T13:46:48Z</dcterms:created>
  <dcterms:modified xsi:type="dcterms:W3CDTF">2022-11-11T18:29:47Z</dcterms:modified>
</cp:coreProperties>
</file>