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642" r:id="rId3"/>
    <p:sldId id="643" r:id="rId4"/>
    <p:sldId id="644" r:id="rId5"/>
    <p:sldId id="645" r:id="rId6"/>
    <p:sldId id="646" r:id="rId7"/>
    <p:sldId id="647" r:id="rId8"/>
    <p:sldId id="648" r:id="rId9"/>
    <p:sldId id="649" r:id="rId10"/>
    <p:sldId id="650" r:id="rId11"/>
    <p:sldId id="651" r:id="rId12"/>
    <p:sldId id="652" r:id="rId13"/>
    <p:sldId id="653" r:id="rId14"/>
    <p:sldId id="654" r:id="rId15"/>
    <p:sldId id="655" r:id="rId16"/>
    <p:sldId id="656" r:id="rId17"/>
    <p:sldId id="423" r:id="rId18"/>
    <p:sldId id="621" r:id="rId19"/>
    <p:sldId id="612" r:id="rId20"/>
    <p:sldId id="566" r:id="rId21"/>
    <p:sldId id="567" r:id="rId22"/>
    <p:sldId id="627" r:id="rId23"/>
    <p:sldId id="614" r:id="rId24"/>
    <p:sldId id="657" r:id="rId25"/>
    <p:sldId id="628" r:id="rId26"/>
    <p:sldId id="629" r:id="rId27"/>
    <p:sldId id="630" r:id="rId28"/>
    <p:sldId id="631" r:id="rId29"/>
    <p:sldId id="632" r:id="rId30"/>
    <p:sldId id="639" r:id="rId31"/>
    <p:sldId id="640" r:id="rId32"/>
    <p:sldId id="641" r:id="rId33"/>
    <p:sldId id="638" r:id="rId34"/>
    <p:sldId id="613" r:id="rId35"/>
    <p:sldId id="637" r:id="rId36"/>
    <p:sldId id="633" r:id="rId37"/>
    <p:sldId id="634" r:id="rId38"/>
    <p:sldId id="63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4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25-06-2020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25-06-2020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25-06-2020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25-06-2020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orbel" pitchFamily="34" charset="0"/>
              </a:rPr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  <a:latin typeface="Corbel" pitchFamily="34" charset="0"/>
              </a:rPr>
              <a:t>Lecture 10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9"/>
            </a:pPr>
            <a:r>
              <a:rPr lang="en-IN" b="1" dirty="0" smtClean="0">
                <a:solidFill>
                  <a:schemeClr val="tx1"/>
                </a:solidFill>
                <a:latin typeface="Corbel" pitchFamily="34" charset="0"/>
              </a:rPr>
              <a:t>Out of List and </a:t>
            </a:r>
            <a:r>
              <a:rPr lang="en-IN" b="1" dirty="0" err="1" smtClean="0">
                <a:solidFill>
                  <a:schemeClr val="tx1"/>
                </a:solidFill>
                <a:latin typeface="Corbel" pitchFamily="34" charset="0"/>
              </a:rPr>
              <a:t>Tuple</a:t>
            </a:r>
            <a:r>
              <a:rPr lang="en-IN" b="1" dirty="0" smtClean="0">
                <a:solidFill>
                  <a:schemeClr val="tx1"/>
                </a:solidFill>
                <a:latin typeface="Corbel" pitchFamily="34" charset="0"/>
              </a:rPr>
              <a:t> which is mutable ?</a:t>
            </a:r>
            <a:endParaRPr lang="en-US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List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  <a:latin typeface="Corbel" pitchFamily="34" charset="0"/>
              </a:rPr>
              <a:t>Tuple</a:t>
            </a:r>
            <a:endParaRPr lang="en-US" sz="23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Both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None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Correct Answer: A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0"/>
            </a:pP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Are string references mutable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Yes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No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Correct Answer: A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 startAt="11"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Are string objects mutable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Yes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No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Correct Answer: B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2"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Is there a do – while loop in Python ?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12"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Yes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No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Correct </a:t>
            </a:r>
            <a:r>
              <a:rPr lang="en-US" sz="2300" b="1" dirty="0" err="1" smtClean="0">
                <a:solidFill>
                  <a:srgbClr val="7030A0"/>
                </a:solidFill>
                <a:latin typeface="Corbel" pitchFamily="34" charset="0"/>
              </a:rPr>
              <a:t>Answer:B</a:t>
            </a:r>
            <a:endParaRPr lang="en-US" sz="23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>
              <a:latin typeface="Corbel" pitchFamily="34" charset="0"/>
            </a:endParaRPr>
          </a:p>
          <a:p>
            <a:pPr marL="514350" indent="-514350">
              <a:buNone/>
            </a:pPr>
            <a:endParaRPr lang="en-US" sz="23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QUIZ- Test Your Skills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3"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In  P</a:t>
            </a:r>
            <a:r>
              <a:rPr lang="en-IN" b="1" dirty="0" err="1" smtClean="0">
                <a:solidFill>
                  <a:schemeClr val="tx1"/>
                </a:solidFill>
                <a:latin typeface="Corbel" pitchFamily="34" charset="0"/>
              </a:rPr>
              <a:t>ython</a:t>
            </a:r>
            <a:r>
              <a:rPr lang="en-IN" b="1" dirty="0" smtClean="0">
                <a:solidFill>
                  <a:schemeClr val="tx1"/>
                </a:solidFill>
                <a:latin typeface="Corbel" pitchFamily="34" charset="0"/>
              </a:rPr>
              <a:t> which is the correct method to load a module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include math 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import math 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#include&lt;</a:t>
            </a:r>
            <a:r>
              <a:rPr lang="en-IN" sz="2400" dirty="0" err="1" smtClean="0">
                <a:solidFill>
                  <a:schemeClr val="tx1"/>
                </a:solidFill>
                <a:latin typeface="Corbel" pitchFamily="34" charset="0"/>
              </a:rPr>
              <a:t>math.h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&gt; 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using math</a:t>
            </a:r>
            <a:endParaRPr lang="en-US" sz="23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Correct Answer: B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4"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What is the </a:t>
            </a:r>
            <a:r>
              <a:rPr lang="en-IN" b="1" dirty="0" smtClean="0">
                <a:solidFill>
                  <a:schemeClr val="tx1"/>
                </a:solidFill>
                <a:latin typeface="Corbel" pitchFamily="34" charset="0"/>
              </a:rPr>
              <a:t>name of data type for character in Python ?</a:t>
            </a:r>
          </a:p>
          <a:p>
            <a:pPr fontAlgn="base"/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  <a:latin typeface="Corbel" pitchFamily="34" charset="0"/>
              </a:rPr>
              <a:t>chr</a:t>
            </a:r>
            <a:endParaRPr lang="en-US" sz="23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char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  <a:latin typeface="Corbel" pitchFamily="34" charset="0"/>
              </a:rPr>
              <a:t>str</a:t>
            </a:r>
            <a:endParaRPr lang="en-US" sz="23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None Of The Above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Correct Answer: 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QUIZ- Test Your Skills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5"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L</a:t>
            </a:r>
            <a:r>
              <a:rPr lang="en-IN" b="1" dirty="0" smtClean="0">
                <a:solidFill>
                  <a:schemeClr val="tx1"/>
                </a:solidFill>
                <a:latin typeface="Corbel" pitchFamily="34" charset="0"/>
              </a:rPr>
              <a:t>et a = "12345" then which of the following is correct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print(a[:])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will show 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1234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Wingdings"/>
              <a:buAutoNum type="alphaUcPeriod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print(a[0:])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will show 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2345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Wingdings"/>
              <a:buAutoNum type="alphaUcPeriod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print(a[:100])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will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show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12345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Wingdings"/>
              <a:buAutoNum type="alphaUcPeriod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print(a[1:])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will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show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1</a:t>
            </a: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Correct Answer: C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  <a:latin typeface="Corbel" pitchFamily="34" charset="0"/>
              </a:rPr>
              <a:t>Operators In Python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Types Of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Arithmetic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Special points about + and *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Difference between / and //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Operators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Operators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are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special symbols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in that carry out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different kinds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of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computation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on values.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For example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: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2+3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In the expression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2+3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+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is an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operator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which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performs addition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of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3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which are called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operands</a:t>
            </a:r>
            <a:endParaRPr lang="en-IN" sz="2400" b="1" dirty="0" smtClean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Types Of Operators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In Python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provides us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6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popular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types of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operators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Arithmetic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2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Relational or Comparison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2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Logical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2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Assignment Operator 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2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Identity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2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002060"/>
                </a:solidFill>
                <a:latin typeface="Corbel" pitchFamily="34" charset="0"/>
              </a:rPr>
              <a:t>Membership Operators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 2-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sz="2400" b="1" dirty="0" smtClean="0">
                <a:latin typeface="Corbel" pitchFamily="34" charset="0"/>
              </a:rPr>
              <a:t>What is the maximum possible length of an identifier in Python?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31 characters 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63 characters 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79 characters 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none of the mentioned</a:t>
            </a:r>
            <a:endParaRPr lang="en-US" sz="23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Correct Answer: 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Arithmetic Operators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In Python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we have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7 arithmetic operators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and they are as below: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+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(Arithmetic Addition)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- 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(Subtraction)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* 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(Arithmetic Multiplication)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/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(Float Division)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%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(Modulo Division)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//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(Floor Division)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**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(Power 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or</a:t>
            </a: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 Exponentiation)</a:t>
            </a:r>
            <a:endParaRPr lang="en-US" sz="1900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5 Basic Arithmetic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Operators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mymath.py</a:t>
            </a:r>
            <a:endParaRPr lang="en-IN" sz="2400" b="1" u="sng" dirty="0" smtClean="0">
              <a:solidFill>
                <a:srgbClr val="00206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a=10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b=4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print("sum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of",a,"and",b,"is",a+b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print("diff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of",a,"and",b,"is",a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-b)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print("prod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of",a,"and",b,"is",a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*b)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print("div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of",a,"and",b,"is",a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/b)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rem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of",a,“and",b,"is",a%b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5 Basic Arithmetic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Operators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The Output:</a:t>
            </a:r>
            <a:endParaRPr lang="en-IN" sz="2400" b="1" u="sng" dirty="0" smtClean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math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116106"/>
            <a:ext cx="8215370" cy="2197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Two Special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Operators // and **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 operator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//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is called as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floor division</a:t>
            </a:r>
            <a:r>
              <a:rPr lang="en-US" sz="2400" dirty="0" smtClean="0">
                <a:solidFill>
                  <a:srgbClr val="00B050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Means it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returns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integer part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and not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decimal part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For example: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5//2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will be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2</a:t>
            </a:r>
            <a:r>
              <a:rPr lang="en-US" sz="24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not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2.5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Two Special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Operators // and **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But there are </a:t>
            </a:r>
            <a:r>
              <a:rPr lang="en-US" sz="2400" b="1" u="sng" dirty="0" smtClean="0">
                <a:solidFill>
                  <a:srgbClr val="0070C0"/>
                </a:solidFill>
                <a:latin typeface="Corbel" pitchFamily="34" charset="0"/>
              </a:rPr>
              <a:t>3 very important points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to understand about this operator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Corbel" pitchFamily="34" charset="0"/>
              </a:rPr>
              <a:t>When used with </a:t>
            </a:r>
            <a:r>
              <a:rPr lang="en-IN" sz="2200" b="1" dirty="0" smtClean="0">
                <a:solidFill>
                  <a:srgbClr val="7030A0"/>
                </a:solidFill>
                <a:latin typeface="Corbel" pitchFamily="34" charset="0"/>
              </a:rPr>
              <a:t>positive numbers </a:t>
            </a:r>
            <a:r>
              <a:rPr lang="en-IN" sz="2200" dirty="0" smtClean="0">
                <a:solidFill>
                  <a:schemeClr val="tx1"/>
                </a:solidFill>
                <a:latin typeface="Corbel" pitchFamily="34" charset="0"/>
              </a:rPr>
              <a:t>the result is 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only the integer part</a:t>
            </a:r>
            <a:r>
              <a:rPr lang="en-IN" sz="2200" dirty="0" smtClean="0">
                <a:solidFill>
                  <a:schemeClr val="tx1"/>
                </a:solidFill>
                <a:latin typeface="Corbel" pitchFamily="34" charset="0"/>
              </a:rPr>
              <a:t> of the 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actual answer </a:t>
            </a:r>
            <a:r>
              <a:rPr lang="en-IN" sz="2200" dirty="0" smtClean="0">
                <a:solidFill>
                  <a:schemeClr val="tx1"/>
                </a:solidFill>
                <a:latin typeface="Corbel" pitchFamily="34" charset="0"/>
              </a:rPr>
              <a:t>i.e. , 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the decimal part is truncated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Corbel" pitchFamily="34" charset="0"/>
              </a:rPr>
              <a:t>However if one of the </a:t>
            </a:r>
            <a:r>
              <a:rPr lang="en-IN" sz="2200" b="1" dirty="0" smtClean="0">
                <a:solidFill>
                  <a:srgbClr val="7030A0"/>
                </a:solidFill>
                <a:latin typeface="Corbel" pitchFamily="34" charset="0"/>
              </a:rPr>
              <a:t>operands is negative</a:t>
            </a:r>
            <a:r>
              <a:rPr lang="en-IN" sz="2200" dirty="0" smtClean="0">
                <a:solidFill>
                  <a:schemeClr val="tx1"/>
                </a:solidFill>
                <a:latin typeface="Corbel" pitchFamily="34" charset="0"/>
              </a:rPr>
              <a:t>, the result is 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floored</a:t>
            </a:r>
            <a:r>
              <a:rPr lang="en-IN" sz="2200" dirty="0" smtClean="0">
                <a:solidFill>
                  <a:srgbClr val="00B050"/>
                </a:solidFill>
                <a:latin typeface="Corbel" pitchFamily="34" charset="0"/>
              </a:rPr>
              <a:t>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200" b="1" dirty="0" smtClean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Corbel" pitchFamily="34" charset="0"/>
              </a:rPr>
              <a:t>If 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both</a:t>
            </a:r>
            <a:r>
              <a:rPr lang="en-US" sz="2200" dirty="0" smtClean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operands</a:t>
            </a:r>
            <a:r>
              <a:rPr lang="en-US" sz="2200" dirty="0" smtClean="0">
                <a:solidFill>
                  <a:schemeClr val="tx1"/>
                </a:solidFill>
                <a:latin typeface="Corbel" pitchFamily="34" charset="0"/>
              </a:rPr>
              <a:t> are 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integers</a:t>
            </a:r>
            <a:r>
              <a:rPr lang="en-US" sz="2200" dirty="0" smtClean="0">
                <a:solidFill>
                  <a:schemeClr val="tx1"/>
                </a:solidFill>
                <a:latin typeface="Corbel" pitchFamily="34" charset="0"/>
              </a:rPr>
              <a:t> , result will also be 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integer </a:t>
            </a:r>
            <a:r>
              <a:rPr lang="en-US" sz="2200" dirty="0" smtClean="0">
                <a:solidFill>
                  <a:schemeClr val="tx1"/>
                </a:solidFill>
                <a:latin typeface="Corbel" pitchFamily="34" charset="0"/>
              </a:rPr>
              <a:t>,otherwise result will be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float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Floor Division Operator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b=4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print(a//b)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2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a=10.0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b=4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print(a//b)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2.0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844" y="5357826"/>
            <a:ext cx="9001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If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both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operands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are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integers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, the result is also 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an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integer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. But if any of 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operands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is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float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the result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is also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float</a:t>
            </a:r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Floor Division Operator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a=97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b=10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print(a//b)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9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a=97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b=10.0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print(a//b)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9.0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Floor Division Operator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a=-10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b=4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print(a//b)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-3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a=19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b=-2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print(a//b)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-10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Floor Division Operator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a=-10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b=-4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print(a//b)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2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a=-19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b=-2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print(a//b)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An Important Point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There is another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very important point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to remember about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3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operators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/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//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%</a:t>
            </a:r>
            <a:endParaRPr lang="en-IN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The point is that if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denominator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in these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operators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0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or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0.0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, then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will throw the exception called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ZeroDivisionError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 2-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2"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W</a:t>
            </a:r>
            <a:r>
              <a:rPr lang="en-IN" b="1" dirty="0" err="1" smtClean="0">
                <a:solidFill>
                  <a:schemeClr val="tx1"/>
                </a:solidFill>
                <a:latin typeface="Corbel" pitchFamily="34" charset="0"/>
              </a:rPr>
              <a:t>hich</a:t>
            </a:r>
            <a:r>
              <a:rPr lang="en-IN" b="1" dirty="0" smtClean="0">
                <a:solidFill>
                  <a:schemeClr val="tx1"/>
                </a:solidFill>
                <a:latin typeface="Corbel" pitchFamily="34" charset="0"/>
              </a:rPr>
              <a:t> of these in not a core data type in Python?</a:t>
            </a:r>
            <a:br>
              <a:rPr lang="en-IN" b="1" dirty="0" smtClean="0">
                <a:solidFill>
                  <a:schemeClr val="tx1"/>
                </a:solidFill>
                <a:latin typeface="Corbel" pitchFamily="34" charset="0"/>
              </a:rPr>
            </a:br>
            <a:endParaRPr lang="en-US" sz="23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Class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List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  <a:latin typeface="Corbel" pitchFamily="34" charset="0"/>
              </a:rPr>
              <a:t>Str</a:t>
            </a:r>
            <a:endParaRPr lang="en-US" sz="23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  <a:latin typeface="Corbel" pitchFamily="34" charset="0"/>
              </a:rPr>
              <a:t>Tuple</a:t>
            </a:r>
            <a:endParaRPr lang="en-US" sz="23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Correct Answer: A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Division By 0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      a=10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b=0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print(a/b)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>
                <a:latin typeface="Corbel" pitchFamily="34" charset="0"/>
              </a:rPr>
              <a:t>	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ZeroDivisionError</a:t>
            </a: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000628" y="1428736"/>
            <a:ext cx="3857652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tabLst/>
              <a:defRPr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      a=10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b=0.0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print(a/b)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400" b="1" u="sng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lvl="2" indent="-514350"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ZeroDivisionError</a:t>
            </a: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Division By 0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b=0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print(a//b)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>
                <a:latin typeface="Corbel" pitchFamily="34" charset="0"/>
              </a:rPr>
              <a:t>	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ZeroDivisionError</a:t>
            </a: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000628" y="1428736"/>
            <a:ext cx="3857652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b=0.0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print(a//b)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lvl="2" indent="-514350"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ZeroDivisionError</a:t>
            </a: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Division By 0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b=0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a%b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>
                <a:latin typeface="Corbel" pitchFamily="34" charset="0"/>
              </a:rPr>
              <a:t>	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ZeroDivisionError</a:t>
            </a: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000628" y="1428736"/>
            <a:ext cx="3857652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b=0.0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a%b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lvl="2" indent="-514350"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ZeroDivisionError</a:t>
            </a: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power (**)Operator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power operator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i.e.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**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performs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exponential (power)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calculation on operands.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For 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b=3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print(a**b)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1000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Double Role Of The Operator +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 operator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+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as discussed earlier also ,has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2 roles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When used with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numbers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it performs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addition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and when used with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strings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it performs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concatenation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For 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b=5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a+b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15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700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43306" y="4071942"/>
            <a:ext cx="3214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a=“Good”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b=“Evening”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a+b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US" sz="2400" b="1" u="sng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u="sng" dirty="0" smtClean="0"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GoodEvening</a:t>
            </a: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Double Role Of The Operator +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a=“Good”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b=10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a+b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  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TypeError</a:t>
            </a: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a=“Good”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b=“10”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a+b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Good10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Double Role Of The Operator *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 operator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*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also has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2 roles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When used with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numbers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it performs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multiplication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and when used with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one operand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string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other operand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it performs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repetition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For 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b=5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print(a*b)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50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700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14678" y="4210158"/>
            <a:ext cx="3429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a=“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Sachin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b=3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print(a*b)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u="sng" dirty="0" smtClean="0"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SachinSachinSachin</a:t>
            </a: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* Operator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a=5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b=4.0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print(a*b)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20.0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a=“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Sachin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b=3.0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print(a*b)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Type Error : Can’t multiply by non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int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* Operator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a=“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Sachin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b=3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print(b*a)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>
                <a:latin typeface="Corbel" pitchFamily="34" charset="0"/>
              </a:rPr>
              <a:t>	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SachinSachinSachin</a:t>
            </a: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a=“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Sachin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b=“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Kapoor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print(a*b)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Type Error : Can’t multiply by non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int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 2-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F</a:t>
            </a:r>
            <a:r>
              <a:rPr lang="en-IN" dirty="0" err="1" smtClean="0">
                <a:solidFill>
                  <a:schemeClr val="tx1"/>
                </a:solidFill>
                <a:latin typeface="Corbel" pitchFamily="34" charset="0"/>
              </a:rPr>
              <a:t>ollowing</a:t>
            </a:r>
            <a:r>
              <a:rPr lang="en-IN" dirty="0" smtClean="0">
                <a:solidFill>
                  <a:schemeClr val="tx1"/>
                </a:solidFill>
                <a:latin typeface="Corbel" pitchFamily="34" charset="0"/>
              </a:rPr>
              <a:t> set of commands are executed in shell, what will be the output?</a:t>
            </a:r>
          </a:p>
          <a:p>
            <a:pPr fontAlgn="t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&gt;&gt;&gt;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="hello"</a:t>
            </a:r>
          </a:p>
          <a:p>
            <a:pPr fontAlgn="t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&gt;&gt;&gt;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[:2]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  <a:latin typeface="Corbel" pitchFamily="34" charset="0"/>
              </a:rPr>
              <a:t>hel</a:t>
            </a:r>
            <a:endParaRPr lang="en-US" sz="23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he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Lo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  <a:latin typeface="Corbel" pitchFamily="34" charset="0"/>
              </a:rPr>
              <a:t>olleh</a:t>
            </a:r>
            <a:endParaRPr lang="en-US" sz="23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Correct Answer: B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4"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W</a:t>
            </a:r>
            <a:r>
              <a:rPr lang="en-IN" b="1" dirty="0" smtClean="0">
                <a:solidFill>
                  <a:schemeClr val="tx1"/>
                </a:solidFill>
                <a:latin typeface="Corbel" pitchFamily="34" charset="0"/>
              </a:rPr>
              <a:t>hat is the return type of function id </a:t>
            </a:r>
            <a:r>
              <a:rPr lang="en-IN" dirty="0" smtClean="0">
                <a:latin typeface="Corbel" pitchFamily="34" charset="0"/>
              </a:rPr>
              <a:t>?</a:t>
            </a:r>
            <a:br>
              <a:rPr lang="en-IN" dirty="0" smtClean="0">
                <a:latin typeface="Corbel" pitchFamily="34" charset="0"/>
              </a:rPr>
            </a:br>
            <a:endParaRPr lang="en-US" sz="23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  <a:latin typeface="Corbel" pitchFamily="34" charset="0"/>
              </a:rPr>
              <a:t>int</a:t>
            </a:r>
            <a:endParaRPr lang="en-US" sz="23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float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  <a:latin typeface="Corbel" pitchFamily="34" charset="0"/>
              </a:rPr>
              <a:t>bool</a:t>
            </a:r>
            <a:endParaRPr lang="en-US" sz="23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  <a:latin typeface="Corbel" pitchFamily="34" charset="0"/>
              </a:rPr>
              <a:t>dict</a:t>
            </a:r>
            <a:endParaRPr lang="en-US" sz="23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Correct Answer: A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5"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W</a:t>
            </a:r>
            <a:r>
              <a:rPr lang="en-IN" b="1" dirty="0" err="1" smtClean="0">
                <a:solidFill>
                  <a:schemeClr val="tx1"/>
                </a:solidFill>
                <a:latin typeface="Corbel" pitchFamily="34" charset="0"/>
              </a:rPr>
              <a:t>hich</a:t>
            </a:r>
            <a:r>
              <a:rPr lang="en-IN" b="1" dirty="0" smtClean="0">
                <a:solidFill>
                  <a:schemeClr val="tx1"/>
                </a:solidFill>
                <a:latin typeface="Corbel" pitchFamily="34" charset="0"/>
              </a:rPr>
              <a:t> of the following results in a </a:t>
            </a:r>
            <a:r>
              <a:rPr lang="en-IN" b="1" dirty="0" err="1" smtClean="0">
                <a:solidFill>
                  <a:schemeClr val="tx1"/>
                </a:solidFill>
                <a:latin typeface="Corbel" pitchFamily="34" charset="0"/>
              </a:rPr>
              <a:t>SyntaxError</a:t>
            </a:r>
            <a:r>
              <a:rPr lang="en-IN" b="1" dirty="0" smtClean="0">
                <a:solidFill>
                  <a:schemeClr val="tx1"/>
                </a:solidFill>
                <a:latin typeface="Corbel" pitchFamily="34" charset="0"/>
              </a:rPr>
              <a:t> ?</a:t>
            </a:r>
            <a:br>
              <a:rPr lang="en-IN" b="1" dirty="0" smtClean="0">
                <a:solidFill>
                  <a:schemeClr val="tx1"/>
                </a:solidFill>
                <a:latin typeface="Corbel" pitchFamily="34" charset="0"/>
              </a:rPr>
            </a:br>
            <a:endParaRPr lang="en-US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' ''Once upon a time…'', she said. '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''He said, 'Yes!' ''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'3\'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'' That's okay ''</a:t>
            </a:r>
            <a:endParaRPr lang="en-US" sz="23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Correct Answer: C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6"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W</a:t>
            </a:r>
            <a:r>
              <a:rPr lang="en-IN" b="1" dirty="0" err="1" smtClean="0">
                <a:solidFill>
                  <a:schemeClr val="tx1"/>
                </a:solidFill>
                <a:latin typeface="Corbel" pitchFamily="34" charset="0"/>
              </a:rPr>
              <a:t>hich</a:t>
            </a:r>
            <a:r>
              <a:rPr lang="en-IN" b="1" dirty="0" smtClean="0">
                <a:solidFill>
                  <a:schemeClr val="tx1"/>
                </a:solidFill>
                <a:latin typeface="Corbel" pitchFamily="34" charset="0"/>
              </a:rPr>
              <a:t> of the following is not a complex number?</a:t>
            </a:r>
            <a:br>
              <a:rPr lang="en-IN" b="1" dirty="0" smtClean="0">
                <a:solidFill>
                  <a:schemeClr val="tx1"/>
                </a:solidFill>
                <a:latin typeface="Corbel" pitchFamily="34" charset="0"/>
              </a:rPr>
            </a:br>
            <a:endParaRPr lang="en-US" sz="23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k = 2 + 3j 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k = complex(2)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k = 2 + 3I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k = 2 + 3J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Correct Answer: C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>
              <a:latin typeface="Corbel" pitchFamily="34" charset="0"/>
            </a:endParaRPr>
          </a:p>
          <a:p>
            <a:pPr marL="514350" indent="-514350">
              <a:buNone/>
            </a:pPr>
            <a:endParaRPr lang="en-US" sz="23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7"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W</a:t>
            </a:r>
            <a:r>
              <a:rPr lang="en-IN" b="1" dirty="0" err="1" smtClean="0">
                <a:solidFill>
                  <a:schemeClr val="tx1"/>
                </a:solidFill>
                <a:latin typeface="Corbel" pitchFamily="34" charset="0"/>
              </a:rPr>
              <a:t>hich</a:t>
            </a:r>
            <a:r>
              <a:rPr lang="en-IN" b="1" dirty="0" smtClean="0">
                <a:solidFill>
                  <a:schemeClr val="tx1"/>
                </a:solidFill>
                <a:latin typeface="Corbel" pitchFamily="34" charset="0"/>
              </a:rPr>
              <a:t> of the following is incorrect?</a:t>
            </a:r>
            <a:br>
              <a:rPr lang="en-IN" b="1" dirty="0" smtClean="0">
                <a:solidFill>
                  <a:schemeClr val="tx1"/>
                </a:solidFill>
                <a:latin typeface="Corbel" pitchFamily="34" charset="0"/>
              </a:rPr>
            </a:b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k = 0b101 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k= 0x4f5 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k = 19023 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k = 0o3964</a:t>
            </a:r>
            <a:endParaRPr lang="en-US" sz="23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Correct Answer: 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>
              <a:latin typeface="Corbel" pitchFamily="34" charset="0"/>
            </a:endParaRPr>
          </a:p>
          <a:p>
            <a:pPr marL="514350" indent="-514350">
              <a:buNone/>
            </a:pPr>
            <a:endParaRPr lang="en-US" sz="23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8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W</a:t>
            </a:r>
            <a:r>
              <a:rPr lang="en-IN" sz="2400" b="1" dirty="0" smtClean="0">
                <a:solidFill>
                  <a:schemeClr val="tx1"/>
                </a:solidFill>
                <a:latin typeface="Corbel" pitchFamily="34" charset="0"/>
              </a:rPr>
              <a:t>hat is the output of the code:</a:t>
            </a:r>
          </a:p>
          <a:p>
            <a:pPr lvl="2" fontAlgn="base">
              <a:buNone/>
            </a:pPr>
            <a:r>
              <a:rPr lang="en-IN" dirty="0" smtClean="0">
                <a:latin typeface="Corbel" pitchFamily="34" charset="0"/>
              </a:rPr>
              <a:t>		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bool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('False'))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False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True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chemeClr val="tx1"/>
                </a:solidFill>
                <a:latin typeface="Corbel" pitchFamily="34" charset="0"/>
              </a:rPr>
              <a:t>SyntaxError</a:t>
            </a:r>
            <a:endParaRPr lang="en-US" sz="23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Correct Answer: B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6381</TotalTime>
  <Words>904</Words>
  <Application>Microsoft Office PowerPoint</Application>
  <PresentationFormat>On-screen Show (4:3)</PresentationFormat>
  <Paragraphs>449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Civic</vt:lpstr>
      <vt:lpstr>Slide 1</vt:lpstr>
      <vt:lpstr>QUIZ 2- Test Your Skills</vt:lpstr>
      <vt:lpstr>QUIZ 2- Test Your Skills</vt:lpstr>
      <vt:lpstr>QUIZ 2-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Today’s Agenda</vt:lpstr>
      <vt:lpstr>Operators </vt:lpstr>
      <vt:lpstr>Types Of Operators  In Python</vt:lpstr>
      <vt:lpstr>Arithmetic Operators  In Python</vt:lpstr>
      <vt:lpstr>The 5 Basic Arithmetic  Operators</vt:lpstr>
      <vt:lpstr>The 5 Basic Arithmetic  Operators</vt:lpstr>
      <vt:lpstr>Two Special  Operators // and **</vt:lpstr>
      <vt:lpstr>Two Special  Operators // and **</vt:lpstr>
      <vt:lpstr>The Floor Division Operator</vt:lpstr>
      <vt:lpstr>The Floor Division Operator</vt:lpstr>
      <vt:lpstr>The Floor Division Operator</vt:lpstr>
      <vt:lpstr>The Floor Division Operator</vt:lpstr>
      <vt:lpstr>An Important Point</vt:lpstr>
      <vt:lpstr>Division By 0</vt:lpstr>
      <vt:lpstr>Division By 0</vt:lpstr>
      <vt:lpstr>Division By 0</vt:lpstr>
      <vt:lpstr>The power (**)Operator</vt:lpstr>
      <vt:lpstr>Double Role Of The Operator + </vt:lpstr>
      <vt:lpstr>Double Role Of The Operator + </vt:lpstr>
      <vt:lpstr>Double Role Of The Operator * </vt:lpstr>
      <vt:lpstr>The * Operator</vt:lpstr>
      <vt:lpstr>The * Operator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542</cp:revision>
  <dcterms:created xsi:type="dcterms:W3CDTF">2015-12-21T13:46:48Z</dcterms:created>
  <dcterms:modified xsi:type="dcterms:W3CDTF">2020-06-25T14:10:16Z</dcterms:modified>
</cp:coreProperties>
</file>