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423" r:id="rId3"/>
    <p:sldId id="636" r:id="rId4"/>
    <p:sldId id="642" r:id="rId5"/>
    <p:sldId id="643" r:id="rId6"/>
    <p:sldId id="644" r:id="rId7"/>
    <p:sldId id="645" r:id="rId8"/>
    <p:sldId id="646" r:id="rId9"/>
    <p:sldId id="647" r:id="rId10"/>
    <p:sldId id="650" r:id="rId11"/>
    <p:sldId id="649" r:id="rId12"/>
    <p:sldId id="652" r:id="rId13"/>
    <p:sldId id="653" r:id="rId14"/>
    <p:sldId id="654" r:id="rId15"/>
    <p:sldId id="655" r:id="rId16"/>
    <p:sldId id="656" r:id="rId17"/>
    <p:sldId id="657" r:id="rId18"/>
    <p:sldId id="658" r:id="rId19"/>
    <p:sldId id="659" r:id="rId20"/>
    <p:sldId id="660" r:id="rId21"/>
    <p:sldId id="661" r:id="rId22"/>
    <p:sldId id="662" r:id="rId23"/>
    <p:sldId id="663" r:id="rId24"/>
    <p:sldId id="664" r:id="rId25"/>
    <p:sldId id="665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27-06-2020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orbel" pitchFamily="34" charset="0"/>
              </a:rPr>
              <a:t>PYTHON</a:t>
            </a:r>
          </a:p>
          <a:p>
            <a:r>
              <a:rPr lang="en-US" sz="4400" dirty="0" smtClean="0">
                <a:solidFill>
                  <a:srgbClr val="FF0000"/>
                </a:solidFill>
                <a:latin typeface="Corbel" pitchFamily="34" charset="0"/>
              </a:rPr>
              <a:t>Lecture 11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Relational Operators </a:t>
            </a:r>
            <a:r>
              <a:rPr lang="en-US" sz="3000" b="1" dirty="0" smtClean="0">
                <a:latin typeface="Corbel" pitchFamily="34" charset="0"/>
              </a:rPr>
              <a:t>With </a:t>
            </a:r>
            <a:r>
              <a:rPr lang="en-US" sz="3000" b="1" dirty="0" smtClean="0">
                <a:latin typeface="Corbel" pitchFamily="34" charset="0"/>
              </a:rPr>
              <a:t>Strings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myrelop4.py</a:t>
            </a:r>
            <a:endParaRPr lang="en-IN" sz="2400" b="1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 "BHOPAL"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 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bhopal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print("a=",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a,"b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=",b)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 &gt;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 &lt;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print("a==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print("a!=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!=b)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print("a&gt;=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print("a&lt;=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&lt;=b)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Relational Operators </a:t>
            </a:r>
            <a:r>
              <a:rPr lang="en-US" sz="3000" b="1" dirty="0" smtClean="0">
                <a:latin typeface="Corbel" pitchFamily="34" charset="0"/>
              </a:rPr>
              <a:t>With </a:t>
            </a:r>
            <a:r>
              <a:rPr lang="en-US" sz="3000" b="1" dirty="0" smtClean="0">
                <a:latin typeface="Corbel" pitchFamily="34" charset="0"/>
              </a:rPr>
              <a:t>Strings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The Output:</a:t>
            </a:r>
            <a:endParaRPr lang="en-IN" sz="2400" b="1" u="sng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t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176418"/>
            <a:ext cx="7707496" cy="25323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Will This Code Run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a=True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b=False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print("a=",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a,"b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=",b)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 &gt;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 &lt;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print("a==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print("a!=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!=b)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print("a&gt;=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print("a&lt;=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29124" y="1643050"/>
            <a:ext cx="4419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Yes , the code will successfully </a:t>
            </a:r>
          </a:p>
          <a:p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Run because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True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 is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1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 and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False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 is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0</a:t>
            </a:r>
          </a:p>
          <a:p>
            <a:endParaRPr lang="en-US" dirty="0" smtClean="0"/>
          </a:p>
          <a:p>
            <a:r>
              <a:rPr lang="en-US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7" name="Picture 6" descr="o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3071810"/>
            <a:ext cx="4429156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What about this code?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a=‘True’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b=‘False’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print("a=",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a,"b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=",b)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 &gt;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 &lt;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print("a==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print("a!=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!=b)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print("a&gt;=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print("a&lt;=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429124" y="1643050"/>
            <a:ext cx="441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Yes , this code will also successfully </a:t>
            </a:r>
          </a:p>
          <a:p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Run but 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‘True’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and </a:t>
            </a:r>
            <a:r>
              <a:rPr lang="en-US" b="1" dirty="0" smtClean="0">
                <a:solidFill>
                  <a:srgbClr val="7030A0"/>
                </a:solidFill>
                <a:latin typeface="Corbel" pitchFamily="34" charset="0"/>
              </a:rPr>
              <a:t>‘False’ </a:t>
            </a:r>
            <a:r>
              <a:rPr lang="en-US" b="1" dirty="0" smtClean="0">
                <a:solidFill>
                  <a:srgbClr val="C00000"/>
                </a:solidFill>
                <a:latin typeface="Corbel" pitchFamily="34" charset="0"/>
              </a:rPr>
              <a:t>will be handled as strings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b="1" u="sng" dirty="0" smtClean="0">
                <a:solidFill>
                  <a:srgbClr val="002060"/>
                </a:solidFill>
                <a:latin typeface="Corbel" pitchFamily="34" charset="0"/>
              </a:rPr>
              <a:t>Output: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dirty="0" smtClean="0"/>
              <a:t> </a:t>
            </a:r>
            <a:endParaRPr lang="en-IN" dirty="0"/>
          </a:p>
        </p:txBody>
      </p:sp>
      <p:pic>
        <p:nvPicPr>
          <p:cNvPr id="7" name="Picture 6" descr="op6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0562" y="3286124"/>
            <a:ext cx="4429156" cy="30718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Special Behavior Of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Relational Operators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dirty="0" smtClean="0">
                <a:latin typeface="Corbel" pitchFamily="34" charset="0"/>
              </a:rPr>
              <a:t> allows us to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chain</a:t>
            </a:r>
            <a:r>
              <a:rPr lang="en-US" sz="2400" dirty="0" smtClean="0">
                <a:latin typeface="Corbel" pitchFamily="34" charset="0"/>
              </a:rPr>
              <a:t> multiple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relational operators </a:t>
            </a:r>
            <a:r>
              <a:rPr lang="en-US" sz="2400" dirty="0" smtClean="0">
                <a:latin typeface="Corbel" pitchFamily="34" charset="0"/>
              </a:rPr>
              <a:t>in one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single statement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For example the expression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1&lt;2&lt;3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 is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perfectly valid </a:t>
            </a:r>
            <a:r>
              <a:rPr lang="en-US" sz="2400" dirty="0" smtClean="0">
                <a:latin typeface="Corbel" pitchFamily="34" charset="0"/>
              </a:rPr>
              <a:t>in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However when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Python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evaluates the expression , it returns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  <a:r>
              <a:rPr lang="en-US" sz="2400" dirty="0" smtClean="0">
                <a:latin typeface="Corbel" pitchFamily="34" charset="0"/>
              </a:rPr>
              <a:t>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if all individual conditions are true </a:t>
            </a:r>
            <a:r>
              <a:rPr lang="en-US" sz="2400" dirty="0" smtClean="0">
                <a:latin typeface="Corbel" pitchFamily="34" charset="0"/>
              </a:rPr>
              <a:t>, otherwise it returns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False</a:t>
            </a:r>
          </a:p>
          <a:p>
            <a:endParaRPr lang="en-US" sz="2400" b="1" u="sng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Cascading Of </a:t>
            </a:r>
            <a:r>
              <a:rPr lang="en-US" sz="2800" b="1" dirty="0" smtClean="0">
                <a:latin typeface="Corbel" pitchFamily="34" charset="0"/>
              </a:rPr>
              <a:t>Relational </a:t>
            </a:r>
            <a:r>
              <a:rPr lang="en-US" sz="2800" b="1" dirty="0" smtClean="0">
                <a:latin typeface="Corbel" pitchFamily="34" charset="0"/>
              </a:rPr>
              <a:t>Operators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print(7&gt;6&gt;5)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print(5&lt;6&gt;7)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Cascading Of </a:t>
            </a:r>
            <a:r>
              <a:rPr lang="en-US" sz="2800" b="1" dirty="0" smtClean="0">
                <a:latin typeface="Corbel" pitchFamily="34" charset="0"/>
              </a:rPr>
              <a:t>Relational </a:t>
            </a:r>
            <a:r>
              <a:rPr lang="en-US" sz="2800" b="1" dirty="0" smtClean="0">
                <a:latin typeface="Corbel" pitchFamily="34" charset="0"/>
              </a:rPr>
              <a:t>Operators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print(5&gt;6&gt;7)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False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print(5&lt;6&lt;7)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Special Behavior Of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== And !=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==</a:t>
            </a:r>
            <a:r>
              <a:rPr lang="en-US" sz="2400" dirty="0" smtClean="0">
                <a:latin typeface="Corbel" pitchFamily="34" charset="0"/>
              </a:rPr>
              <a:t> compares  it’s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operands</a:t>
            </a:r>
            <a:r>
              <a:rPr lang="en-US" sz="2400" dirty="0" smtClean="0">
                <a:latin typeface="Corbel" pitchFamily="34" charset="0"/>
              </a:rPr>
              <a:t> for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equality</a:t>
            </a:r>
            <a:r>
              <a:rPr lang="en-US" sz="2400" dirty="0" smtClean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and if they are of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compatible types </a:t>
            </a:r>
            <a:r>
              <a:rPr lang="en-US" sz="2400" dirty="0" smtClean="0">
                <a:latin typeface="Corbel" pitchFamily="34" charset="0"/>
              </a:rPr>
              <a:t>and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have same value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then it returns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US" sz="2400" dirty="0" smtClean="0">
                <a:latin typeface="Corbel" pitchFamily="34" charset="0"/>
              </a:rPr>
              <a:t> otherwise it returns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False</a:t>
            </a:r>
          </a:p>
          <a:p>
            <a:endParaRPr lang="en-US" sz="2400" b="1" u="sng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Similarly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!=</a:t>
            </a:r>
            <a:r>
              <a:rPr lang="en-US" sz="2400" dirty="0" smtClean="0">
                <a:latin typeface="Corbel" pitchFamily="34" charset="0"/>
              </a:rPr>
              <a:t> compares  it’s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operands</a:t>
            </a:r>
            <a:r>
              <a:rPr lang="en-US" sz="2400" dirty="0" smtClean="0">
                <a:latin typeface="Corbel" pitchFamily="34" charset="0"/>
              </a:rPr>
              <a:t> for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inequality</a:t>
            </a:r>
            <a:r>
              <a:rPr lang="en-US" sz="2400" dirty="0" smtClean="0">
                <a:latin typeface="Corbel" pitchFamily="34" charset="0"/>
              </a:rPr>
              <a:t> and if they are of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incompatible types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have different value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then it returns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True</a:t>
            </a:r>
            <a:r>
              <a:rPr lang="en-US" sz="2400" dirty="0" smtClean="0">
                <a:latin typeface="Corbel" pitchFamily="34" charset="0"/>
              </a:rPr>
              <a:t> otherwise it returns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False</a:t>
            </a:r>
          </a:p>
          <a:p>
            <a:endParaRPr lang="en-US" sz="2400" b="1" u="sng" dirty="0" smtClean="0"/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Special Behavior Of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== And !=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print(10==10)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print(10==20)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Special Behavior Of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== And !=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print(10==“10”)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False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print(10==True)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Corbel" pitchFamily="34" charset="0"/>
              </a:rPr>
              <a:t>Today’s Agenda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  <a:latin typeface="Corbel" pitchFamily="34" charset="0"/>
              </a:rPr>
              <a:t>Operators In Python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Relational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Relational Operators With Strings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Chaining Of Relational Operators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Special Behavior Of == and !=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Special Behavior Of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== And !=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print(1==True)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print(“A”==“A”)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Special Behavior Of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== And !=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print(“A”==“65”)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False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print(“A”==65)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Special Behavior Of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== And !=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print(15==15.0)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print(15==15.01)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Special Behavior Of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== And !=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print(15!=“15”)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	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print(0 != False)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Special Behavior Of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== And !=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print(False!=True)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print(False != 0.0)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rbel" pitchFamily="34" charset="0"/>
              </a:rPr>
              <a:t>False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Special Behavior Of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== And !=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	print(2+5j==2+5j)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1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  <a:latin typeface="Corbel" pitchFamily="34" charset="0"/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b="1" dirty="0" smtClean="0">
                <a:solidFill>
                  <a:srgbClr val="0070C0"/>
                </a:solidFill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  <a:endParaRPr lang="en-US" sz="2400" b="1" dirty="0" smtClean="0">
              <a:solidFill>
                <a:srgbClr val="0070C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print(2+5j!= 2)</a:t>
            </a: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rbel" pitchFamily="34" charset="0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rbel" pitchFamily="34" charset="0"/>
              </a:rPr>
              <a:t>	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Relational Operators </a:t>
            </a:r>
            <a:r>
              <a:rPr lang="en-US" sz="3200" b="1" dirty="0" smtClean="0">
                <a:latin typeface="Corbel" pitchFamily="34" charset="0"/>
              </a:rPr>
              <a:t>In </a:t>
            </a:r>
            <a:r>
              <a:rPr lang="en-US" sz="3200" b="1" dirty="0" smtClean="0">
                <a:latin typeface="Corbel" pitchFamily="34" charset="0"/>
              </a:rPr>
              <a:t>Python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Relational operators </a:t>
            </a:r>
            <a:r>
              <a:rPr lang="en-IN" sz="2400" dirty="0" smtClean="0">
                <a:latin typeface="Corbel" pitchFamily="34" charset="0"/>
              </a:rPr>
              <a:t>are used to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compare</a:t>
            </a:r>
            <a:r>
              <a:rPr lang="en-IN" sz="2400" dirty="0" smtClean="0">
                <a:latin typeface="Corbel" pitchFamily="34" charset="0"/>
              </a:rPr>
              <a:t> values. 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They either return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True</a:t>
            </a:r>
            <a:r>
              <a:rPr lang="en-IN" sz="2400" dirty="0" smtClean="0">
                <a:latin typeface="Corbel" pitchFamily="34" charset="0"/>
              </a:rPr>
              <a:t> or 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False</a:t>
            </a:r>
            <a:r>
              <a:rPr lang="en-IN" sz="2400" dirty="0" smtClean="0">
                <a:latin typeface="Corbel" pitchFamily="34" charset="0"/>
              </a:rPr>
              <a:t> according to the condition.</a:t>
            </a:r>
          </a:p>
          <a:p>
            <a:endParaRPr lang="en-IN" sz="2400" dirty="0" smtClean="0">
              <a:latin typeface="Corbel" pitchFamily="34" charset="0"/>
            </a:endParaRPr>
          </a:p>
          <a:p>
            <a:r>
              <a:rPr lang="en-IN" sz="2400" dirty="0" smtClean="0">
                <a:latin typeface="Corbel" pitchFamily="34" charset="0"/>
              </a:rPr>
              <a:t>These operators are:</a:t>
            </a: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42844" y="4143380"/>
          <a:ext cx="8786874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3437"/>
                <a:gridCol w="4393437"/>
              </a:tblGrid>
              <a:tr h="299402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Operator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pitchFamily="34" charset="0"/>
                        </a:rPr>
                        <a:t>Meaning</a:t>
                      </a:r>
                      <a:endParaRPr lang="en-IN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&gt;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Greater Than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&lt;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Less Than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&gt;=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Greater Than Equal</a:t>
                      </a:r>
                      <a:r>
                        <a:rPr lang="en-US" b="1" baseline="0" dirty="0" smtClean="0">
                          <a:latin typeface="Corbel" pitchFamily="34" charset="0"/>
                        </a:rPr>
                        <a:t> To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&lt;=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Less Than Equal To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==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Equal To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  <a:tr h="299402"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!=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rbel" pitchFamily="34" charset="0"/>
                        </a:rPr>
                        <a:t>Not Equal To</a:t>
                      </a:r>
                      <a:endParaRPr lang="en-IN" b="1" dirty="0">
                        <a:latin typeface="Corbe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The 6 Basic Relational </a:t>
            </a:r>
            <a:r>
              <a:rPr lang="en-US" sz="2800" b="1" dirty="0" smtClean="0">
                <a:latin typeface="Corbel" pitchFamily="34" charset="0"/>
              </a:rPr>
              <a:t>Operators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myrelop.py</a:t>
            </a:r>
            <a:endParaRPr lang="en-IN" sz="2400" b="1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a=10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b=4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print("a=",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a,"b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=",b)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 &gt;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 &lt;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print("a==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print("a!=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!=b)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print("a&gt;=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print("a&lt;=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The 6 Basic Relational </a:t>
            </a:r>
            <a:r>
              <a:rPr lang="en-US" sz="2800" b="1" dirty="0" smtClean="0">
                <a:latin typeface="Corbel" pitchFamily="34" charset="0"/>
              </a:rPr>
              <a:t>Operators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The Output:</a:t>
            </a:r>
            <a:endParaRPr lang="en-IN" sz="2400" b="1" u="sng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t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428868"/>
            <a:ext cx="8426959" cy="2598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Relational Operators </a:t>
            </a:r>
            <a:r>
              <a:rPr lang="en-US" sz="3000" b="1" dirty="0" smtClean="0">
                <a:latin typeface="Corbel" pitchFamily="34" charset="0"/>
              </a:rPr>
              <a:t>With </a:t>
            </a:r>
            <a:r>
              <a:rPr lang="en-US" sz="3000" b="1" dirty="0" smtClean="0">
                <a:latin typeface="Corbel" pitchFamily="34" charset="0"/>
              </a:rPr>
              <a:t>Strings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Relational Operators </a:t>
            </a:r>
            <a:r>
              <a:rPr lang="en-IN" sz="2400" dirty="0" smtClean="0">
                <a:latin typeface="Corbel" pitchFamily="34" charset="0"/>
              </a:rPr>
              <a:t>can also work with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strings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When applied on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string operands </a:t>
            </a:r>
            <a:r>
              <a:rPr lang="en-US" sz="2400" dirty="0" smtClean="0">
                <a:latin typeface="Corbel" pitchFamily="34" charset="0"/>
              </a:rPr>
              <a:t>, they compare the </a:t>
            </a:r>
            <a:r>
              <a:rPr lang="en-US" sz="2400" b="1" dirty="0" err="1" smtClean="0">
                <a:solidFill>
                  <a:srgbClr val="7030A0"/>
                </a:solidFill>
                <a:latin typeface="Corbel" pitchFamily="34" charset="0"/>
              </a:rPr>
              <a:t>unicode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of corresponding characters and return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True</a:t>
            </a:r>
            <a:r>
              <a:rPr lang="en-US" sz="2400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or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False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based on that </a:t>
            </a: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comparison</a:t>
            </a:r>
            <a:r>
              <a:rPr lang="en-US" sz="2400" dirty="0" smtClean="0"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As discussed </a:t>
            </a:r>
            <a:r>
              <a:rPr lang="en-US" sz="2400" dirty="0" smtClean="0">
                <a:latin typeface="Corbel" pitchFamily="34" charset="0"/>
              </a:rPr>
              <a:t>previously </a:t>
            </a:r>
            <a:r>
              <a:rPr lang="en-US" sz="2400" dirty="0" smtClean="0">
                <a:latin typeface="Corbel" pitchFamily="34" charset="0"/>
              </a:rPr>
              <a:t>, this type of comparison is called </a:t>
            </a:r>
            <a:r>
              <a:rPr lang="en-US" sz="2400" b="1" u="sng" dirty="0" smtClean="0">
                <a:solidFill>
                  <a:srgbClr val="C00000"/>
                </a:solidFill>
                <a:latin typeface="Corbel" pitchFamily="34" charset="0"/>
              </a:rPr>
              <a:t>lexicographical </a:t>
            </a:r>
            <a:r>
              <a:rPr lang="en-US" sz="2400" b="1" u="sng" dirty="0" err="1" smtClean="0">
                <a:solidFill>
                  <a:srgbClr val="C00000"/>
                </a:solidFill>
                <a:latin typeface="Corbel" pitchFamily="34" charset="0"/>
              </a:rPr>
              <a:t>comparsion</a:t>
            </a:r>
            <a:endParaRPr lang="en-IN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>
              <a:buNone/>
            </a:pPr>
            <a:r>
              <a:rPr lang="en-IN" dirty="0" smtClean="0"/>
              <a:t/>
            </a:r>
            <a:br>
              <a:rPr lang="en-IN" dirty="0" smtClean="0"/>
            </a:br>
            <a:endParaRPr lang="en-US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Relational Operators </a:t>
            </a:r>
            <a:r>
              <a:rPr lang="en-US" sz="2800" b="1" dirty="0" smtClean="0">
                <a:latin typeface="Corbel" pitchFamily="34" charset="0"/>
              </a:rPr>
              <a:t>With </a:t>
            </a:r>
            <a:r>
              <a:rPr lang="en-US" sz="2800" b="1" dirty="0" smtClean="0">
                <a:latin typeface="Corbel" pitchFamily="34" charset="0"/>
              </a:rPr>
              <a:t>Strings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myrelop2.py</a:t>
            </a:r>
            <a:endParaRPr lang="en-IN" sz="2400" b="1" u="sng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a="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Ramesh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b="Rajesh"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print("a=",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a,"b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=",b)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 &gt;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 &lt;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print("a==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==b)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print("a!=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!=b)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print("a&gt;=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&gt;=b)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print("a&lt;=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b",a</a:t>
            </a:r>
            <a:r>
              <a:rPr lang="en-IN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&lt;=b)</a:t>
            </a:r>
            <a:endParaRPr lang="en-US" sz="24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Relational Operators </a:t>
            </a:r>
            <a:r>
              <a:rPr lang="en-US" sz="3000" b="1" dirty="0" smtClean="0">
                <a:latin typeface="Corbel" pitchFamily="34" charset="0"/>
              </a:rPr>
              <a:t>With </a:t>
            </a:r>
            <a:r>
              <a:rPr lang="en-US" sz="3000" b="1" dirty="0" smtClean="0">
                <a:latin typeface="Corbel" pitchFamily="34" charset="0"/>
              </a:rPr>
              <a:t>Strings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r>
              <a:rPr lang="en-US" sz="2400" b="1" u="sng" dirty="0" smtClean="0">
                <a:solidFill>
                  <a:srgbClr val="002060"/>
                </a:solidFill>
                <a:latin typeface="Corbel" pitchFamily="34" charset="0"/>
              </a:rPr>
              <a:t>The Output:</a:t>
            </a:r>
            <a:endParaRPr lang="en-IN" sz="2400" b="1" u="sng" dirty="0" smtClean="0">
              <a:solidFill>
                <a:srgbClr val="00206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th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2143116"/>
            <a:ext cx="7707496" cy="25989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3000" b="1" dirty="0" smtClean="0">
                <a:latin typeface="Corbel" pitchFamily="34" charset="0"/>
              </a:rPr>
              <a:t>Relational Operators </a:t>
            </a:r>
            <a:r>
              <a:rPr lang="en-US" sz="3000" b="1" dirty="0" smtClean="0">
                <a:latin typeface="Corbel" pitchFamily="34" charset="0"/>
              </a:rPr>
              <a:t>With </a:t>
            </a:r>
            <a:r>
              <a:rPr lang="en-US" sz="3000" b="1" dirty="0" smtClean="0">
                <a:latin typeface="Corbel" pitchFamily="34" charset="0"/>
              </a:rPr>
              <a:t>Strings</a:t>
            </a:r>
            <a:endParaRPr lang="en-IN" sz="30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>
                <a:latin typeface="Corbel" pitchFamily="34" charset="0"/>
              </a:rPr>
              <a:t>If  we want to check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UNICODE</a:t>
            </a:r>
            <a:r>
              <a:rPr lang="en-US" sz="2400" dirty="0" smtClean="0">
                <a:solidFill>
                  <a:srgbClr val="7030A0"/>
                </a:solidFill>
                <a:latin typeface="Corbel" pitchFamily="34" charset="0"/>
              </a:rPr>
              <a:t> </a:t>
            </a:r>
            <a:r>
              <a:rPr lang="en-US" sz="2400" dirty="0" smtClean="0">
                <a:latin typeface="Corbel" pitchFamily="34" charset="0"/>
              </a:rPr>
              <a:t>value for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particular letter </a:t>
            </a:r>
            <a:r>
              <a:rPr lang="en-US" sz="2400" dirty="0" smtClean="0">
                <a:latin typeface="Corbel" pitchFamily="34" charset="0"/>
              </a:rPr>
              <a:t>, then we can call the function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ord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()</a:t>
            </a:r>
            <a:r>
              <a:rPr lang="en-US" sz="2400" dirty="0" smtClean="0">
                <a:solidFill>
                  <a:srgbClr val="0070C0"/>
                </a:solidFill>
                <a:latin typeface="Corbel" pitchFamily="34" charset="0"/>
              </a:rPr>
              <a:t>.</a:t>
            </a:r>
          </a:p>
          <a:p>
            <a:endParaRPr lang="en-US" sz="2400" dirty="0" smtClean="0">
              <a:latin typeface="Corbel" pitchFamily="34" charset="0"/>
            </a:endParaRPr>
          </a:p>
          <a:p>
            <a:r>
              <a:rPr lang="en-US" sz="2400" dirty="0" smtClean="0">
                <a:latin typeface="Corbel" pitchFamily="34" charset="0"/>
              </a:rPr>
              <a:t>It is a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built in function </a:t>
            </a:r>
            <a:r>
              <a:rPr lang="en-US" sz="2400" dirty="0" smtClean="0">
                <a:latin typeface="Corbel" pitchFamily="34" charset="0"/>
              </a:rPr>
              <a:t>which accepts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only one character </a:t>
            </a:r>
            <a:r>
              <a:rPr lang="en-US" sz="2400" dirty="0" smtClean="0">
                <a:latin typeface="Corbel" pitchFamily="34" charset="0"/>
              </a:rPr>
              <a:t>as argument and it returns the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UNICODE</a:t>
            </a:r>
            <a:r>
              <a:rPr lang="en-US" sz="2400" dirty="0" smtClean="0">
                <a:latin typeface="Corbel" pitchFamily="34" charset="0"/>
              </a:rPr>
              <a:t> number of the </a:t>
            </a:r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argument passed</a:t>
            </a:r>
          </a:p>
          <a:p>
            <a:endParaRPr lang="en-US" sz="2400" b="1" u="sng" dirty="0" smtClean="0">
              <a:latin typeface="Corbel" pitchFamily="34" charset="0"/>
            </a:endParaRPr>
          </a:p>
          <a:p>
            <a:r>
              <a:rPr lang="en-US" sz="2400" b="1" u="sng" dirty="0" smtClean="0">
                <a:latin typeface="Corbel" pitchFamily="34" charset="0"/>
              </a:rPr>
              <a:t>Example: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(‘A’)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65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(‘m’)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109</a:t>
            </a:r>
          </a:p>
          <a:p>
            <a:pPr>
              <a:buNone/>
            </a:pP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ord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(‘j’)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106</a:t>
            </a:r>
            <a:endParaRPr lang="en-IN" sz="2400" b="1" dirty="0" smtClean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u="sng" dirty="0" smtClean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6455</TotalTime>
  <Words>845</Words>
  <Application>Microsoft Office PowerPoint</Application>
  <PresentationFormat>On-screen Show (4:3)</PresentationFormat>
  <Paragraphs>282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Slide 1</vt:lpstr>
      <vt:lpstr>Today’s Agenda</vt:lpstr>
      <vt:lpstr>Relational Operators In Python</vt:lpstr>
      <vt:lpstr>The 6 Basic Relational Operators</vt:lpstr>
      <vt:lpstr>The 6 Basic Relational Operators</vt:lpstr>
      <vt:lpstr>Relational Operators With Strings</vt:lpstr>
      <vt:lpstr>Relational Operators With Strings</vt:lpstr>
      <vt:lpstr>Relational Operators With Strings</vt:lpstr>
      <vt:lpstr>Relational Operators With Strings</vt:lpstr>
      <vt:lpstr>Relational Operators With Strings</vt:lpstr>
      <vt:lpstr>Relational Operators With Strings</vt:lpstr>
      <vt:lpstr>Will This Code Run ?</vt:lpstr>
      <vt:lpstr>What about this code?</vt:lpstr>
      <vt:lpstr>Special Behavior Of  Relational Operators</vt:lpstr>
      <vt:lpstr>Cascading Of Relational Operators</vt:lpstr>
      <vt:lpstr>Cascading Of Relational Operators</vt:lpstr>
      <vt:lpstr>Special Behavior Of  == And !=</vt:lpstr>
      <vt:lpstr>Special Behavior Of  == And !=</vt:lpstr>
      <vt:lpstr>Special Behavior Of  == And !=</vt:lpstr>
      <vt:lpstr>Special Behavior Of  == And !=</vt:lpstr>
      <vt:lpstr>Special Behavior Of  == And !=</vt:lpstr>
      <vt:lpstr>Special Behavior Of  == And !=</vt:lpstr>
      <vt:lpstr>Special Behavior Of  == And !=</vt:lpstr>
      <vt:lpstr>Special Behavior Of  == And !=</vt:lpstr>
      <vt:lpstr>Special Behavior Of  == And !=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526</cp:revision>
  <dcterms:created xsi:type="dcterms:W3CDTF">2015-12-21T13:46:48Z</dcterms:created>
  <dcterms:modified xsi:type="dcterms:W3CDTF">2020-06-26T21:52:42Z</dcterms:modified>
</cp:coreProperties>
</file>