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5 and 6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5 and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 and 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6 and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’ and 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’ and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‘Indore’ and ‘Bhopal’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Bhopal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‘Bhopal’ and ‘Indore’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Indore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 and 10/0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10/0 and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ZeroDivisionEror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5 or 6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5 or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0 or 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6 or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’ or 10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Sachin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’ or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Sachin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‘Indore’ or ‘Bhopal’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Indore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‘Bhopal’ or ‘Indore’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Bhopal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 or 10/0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ZeroDivisionError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10/0 or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ZeroDivisionEror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Logical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 Logical Operators Work With Boolean Types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How Logical Operators Work With Non Boolean Types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not 0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Logical Operators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On Non Boolean Types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‘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’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tabLst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not ‘’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Logical Operators </a:t>
            </a:r>
            <a:r>
              <a:rPr lang="en-US" sz="3200" b="1" dirty="0" smtClean="0">
                <a:latin typeface="Corbel" pitchFamily="34" charset="0"/>
              </a:rPr>
              <a:t>In </a:t>
            </a:r>
            <a:r>
              <a:rPr lang="en-US" sz="3200" b="1" dirty="0" smtClean="0">
                <a:latin typeface="Corbel" pitchFamily="34" charset="0"/>
              </a:rPr>
              <a:t>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Logial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operators </a:t>
            </a:r>
            <a:r>
              <a:rPr lang="en-IN" sz="2400" dirty="0" smtClean="0">
                <a:latin typeface="Corbel" pitchFamily="34" charset="0"/>
              </a:rPr>
              <a:t>are used to combine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two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or more conditions </a:t>
            </a:r>
            <a:r>
              <a:rPr lang="en-IN" sz="2400" dirty="0" smtClean="0">
                <a:latin typeface="Corbel" pitchFamily="34" charset="0"/>
              </a:rPr>
              <a:t>and perform the logical operations using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Logical and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Logical or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Logical not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. </a:t>
            </a:r>
          </a:p>
          <a:p>
            <a:pPr>
              <a:buNone/>
            </a:pPr>
            <a:r>
              <a:rPr lang="en-IN" dirty="0" smtClean="0">
                <a:latin typeface="Corbel" pitchFamily="34" charset="0"/>
              </a:rPr>
              <a:t/>
            </a:r>
            <a:br>
              <a:rPr lang="en-IN" dirty="0" smtClean="0">
                <a:latin typeface="Corbel" pitchFamily="34" charset="0"/>
              </a:rPr>
            </a:b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3214686"/>
          <a:ext cx="8858312" cy="3500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7114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Operator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Meaning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92966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and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It will return true when both conditions are true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92966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or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It will returns true when at-least one of the condition is true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92966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rbel" pitchFamily="34" charset="0"/>
                        </a:rPr>
                        <a:t>not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2000" b="0" i="0" kern="1200" dirty="0" smtClean="0">
                          <a:solidFill>
                            <a:schemeClr val="dk1"/>
                          </a:solidFill>
                          <a:latin typeface="Corbel" pitchFamily="34" charset="0"/>
                          <a:ea typeface="+mn-ea"/>
                          <a:cs typeface="+mn-cs"/>
                        </a:rPr>
                        <a:t>If the condition is true, logical NOT operator makes it false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Behavior Of </a:t>
            </a:r>
            <a:r>
              <a:rPr lang="en-US" sz="3000" b="1" dirty="0" smtClean="0">
                <a:latin typeface="Corbel" pitchFamily="34" charset="0"/>
              </a:rPr>
              <a:t>Logical </a:t>
            </a:r>
            <a:r>
              <a:rPr lang="en-US" sz="3000" b="1" dirty="0" smtClean="0">
                <a:solidFill>
                  <a:srgbClr val="C00000"/>
                </a:solidFill>
                <a:latin typeface="Corbel" pitchFamily="34" charset="0"/>
              </a:rPr>
              <a:t>and</a:t>
            </a:r>
            <a:r>
              <a:rPr lang="en-US" sz="3000" b="1" dirty="0" smtClean="0">
                <a:latin typeface="Corbel" pitchFamily="34" charset="0"/>
              </a:rPr>
              <a:t> Operator</a:t>
            </a:r>
            <a:endParaRPr lang="en-IN" sz="3000" b="1" dirty="0">
              <a:latin typeface="Corbel" pitchFamily="34" charset="0"/>
            </a:endParaRPr>
          </a:p>
        </p:txBody>
      </p:sp>
      <p:pic>
        <p:nvPicPr>
          <p:cNvPr id="6" name="Content Placeholder 5" descr="log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3524742" cy="104507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ogop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929066"/>
            <a:ext cx="3571900" cy="1044970"/>
          </a:xfrm>
          <a:prstGeom prst="rect">
            <a:avLst/>
          </a:prstGeom>
        </p:spPr>
      </p:pic>
      <p:pic>
        <p:nvPicPr>
          <p:cNvPr id="8" name="Picture 7" descr="fals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44" y="2643182"/>
            <a:ext cx="3534269" cy="314369"/>
          </a:xfrm>
          <a:prstGeom prst="rect">
            <a:avLst/>
          </a:prstGeom>
        </p:spPr>
      </p:pic>
      <p:pic>
        <p:nvPicPr>
          <p:cNvPr id="9" name="Picture 8" descr="tru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82" y="5143512"/>
            <a:ext cx="3572374" cy="228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Behavior Of </a:t>
            </a:r>
            <a:r>
              <a:rPr lang="en-US" sz="3000" b="1" dirty="0" smtClean="0">
                <a:latin typeface="Corbel" pitchFamily="34" charset="0"/>
              </a:rPr>
              <a:t>Logical </a:t>
            </a:r>
            <a:r>
              <a:rPr lang="en-US" sz="3000" b="1" dirty="0" smtClean="0">
                <a:solidFill>
                  <a:srgbClr val="C00000"/>
                </a:solidFill>
                <a:latin typeface="Corbel" pitchFamily="34" charset="0"/>
              </a:rPr>
              <a:t>or</a:t>
            </a:r>
            <a:r>
              <a:rPr lang="en-US" sz="3000" b="1" dirty="0" smtClean="0">
                <a:latin typeface="Corbel" pitchFamily="34" charset="0"/>
              </a:rPr>
              <a:t> Operator</a:t>
            </a:r>
            <a:endParaRPr lang="en-IN" sz="3000" b="1" dirty="0">
              <a:latin typeface="Corbel" pitchFamily="34" charset="0"/>
            </a:endParaRPr>
          </a:p>
        </p:txBody>
      </p:sp>
      <p:pic>
        <p:nvPicPr>
          <p:cNvPr id="6" name="Content Placeholder 5" descr="log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3571900" cy="104543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ogop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27262"/>
            <a:ext cx="3571900" cy="1003993"/>
          </a:xfrm>
          <a:prstGeom prst="rect">
            <a:avLst/>
          </a:prstGeom>
        </p:spPr>
      </p:pic>
      <p:pic>
        <p:nvPicPr>
          <p:cNvPr id="8" name="Picture 7" descr="tru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44" y="2714620"/>
            <a:ext cx="3572374" cy="228632"/>
          </a:xfrm>
          <a:prstGeom prst="rect">
            <a:avLst/>
          </a:prstGeom>
        </p:spPr>
      </p:pic>
      <p:pic>
        <p:nvPicPr>
          <p:cNvPr id="9" name="Picture 8" descr="fals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282" y="5500702"/>
            <a:ext cx="3534269" cy="314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Behavior Of </a:t>
            </a:r>
            <a:r>
              <a:rPr lang="en-US" sz="3000" b="1" dirty="0" smtClean="0">
                <a:latin typeface="Corbel" pitchFamily="34" charset="0"/>
              </a:rPr>
              <a:t>Logical </a:t>
            </a:r>
            <a:r>
              <a:rPr lang="en-US" sz="3000" b="1" dirty="0" smtClean="0">
                <a:solidFill>
                  <a:srgbClr val="C00000"/>
                </a:solidFill>
                <a:latin typeface="Corbel" pitchFamily="34" charset="0"/>
              </a:rPr>
              <a:t>not</a:t>
            </a:r>
            <a:r>
              <a:rPr lang="en-US" sz="3000" b="1" dirty="0" smtClean="0">
                <a:latin typeface="Corbel" pitchFamily="34" charset="0"/>
              </a:rPr>
              <a:t> Operator</a:t>
            </a:r>
            <a:endParaRPr lang="en-IN" sz="3000" b="1" dirty="0">
              <a:latin typeface="Corbel" pitchFamily="34" charset="0"/>
            </a:endParaRPr>
          </a:p>
        </p:txBody>
      </p:sp>
      <p:pic>
        <p:nvPicPr>
          <p:cNvPr id="6" name="Content Placeholder 5" descr="log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4950053" cy="271464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orbel" pitchFamily="34" charset="0"/>
              </a:rPr>
              <a:t>Behavior Of </a:t>
            </a:r>
            <a:br>
              <a:rPr lang="en-US" sz="2200" b="1" dirty="0" smtClean="0">
                <a:latin typeface="Corbel" pitchFamily="34" charset="0"/>
              </a:rPr>
            </a:br>
            <a:r>
              <a:rPr lang="en-US" sz="2200" b="1" dirty="0" smtClean="0">
                <a:latin typeface="Corbel" pitchFamily="34" charset="0"/>
              </a:rPr>
              <a:t>Logical Operators With </a:t>
            </a:r>
            <a:br>
              <a:rPr lang="en-US" sz="2200" b="1" dirty="0" smtClean="0">
                <a:latin typeface="Corbel" pitchFamily="34" charset="0"/>
              </a:rPr>
            </a:br>
            <a:r>
              <a:rPr lang="en-US" sz="2200" b="1" dirty="0" smtClean="0">
                <a:latin typeface="Corbel" pitchFamily="34" charset="0"/>
              </a:rPr>
              <a:t>Non Boolean</a:t>
            </a:r>
            <a:endParaRPr lang="en-IN" sz="2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allows us to apply logical operators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types </a:t>
            </a:r>
            <a:r>
              <a:rPr lang="en-US" sz="2400" dirty="0" smtClean="0">
                <a:latin typeface="Corbel" pitchFamily="34" charset="0"/>
              </a:rPr>
              <a:t>also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But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before we understand </a:t>
            </a:r>
            <a:r>
              <a:rPr lang="en-US" sz="2400" dirty="0" smtClean="0">
                <a:latin typeface="Corbel" pitchFamily="34" charset="0"/>
              </a:rPr>
              <a:t>how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these operators </a:t>
            </a:r>
            <a:r>
              <a:rPr lang="en-US" sz="2400" dirty="0" smtClean="0">
                <a:latin typeface="Corbel" pitchFamily="34" charset="0"/>
              </a:rPr>
              <a:t>work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types, we must understand some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very important points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orbel" pitchFamily="34" charset="0"/>
              </a:rPr>
              <a:t>Behavior Of </a:t>
            </a:r>
            <a:br>
              <a:rPr lang="en-US" sz="2200" b="1" dirty="0" smtClean="0">
                <a:latin typeface="Corbel" pitchFamily="34" charset="0"/>
              </a:rPr>
            </a:br>
            <a:r>
              <a:rPr lang="en-US" sz="2200" b="1" dirty="0" smtClean="0">
                <a:latin typeface="Corbel" pitchFamily="34" charset="0"/>
              </a:rPr>
              <a:t>Logical Operators With </a:t>
            </a:r>
            <a:br>
              <a:rPr lang="en-US" sz="2200" b="1" dirty="0" smtClean="0">
                <a:latin typeface="Corbel" pitchFamily="34" charset="0"/>
              </a:rPr>
            </a:br>
            <a:r>
              <a:rPr lang="en-US" sz="2200" b="1" dirty="0" smtClean="0">
                <a:latin typeface="Corbel" pitchFamily="34" charset="0"/>
              </a:rPr>
              <a:t>Non Boolean</a:t>
            </a:r>
            <a:endParaRPr lang="en-IN" sz="2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None</a:t>
            </a:r>
            <a:r>
              <a:rPr lang="en-IN" sz="2400" dirty="0" smtClean="0">
                <a:latin typeface="Corbel" pitchFamily="34" charset="0"/>
              </a:rPr>
              <a:t>,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0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0.0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,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””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are all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values</a:t>
            </a: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dirty="0" smtClean="0">
                <a:latin typeface="Corbel" pitchFamily="34" charset="0"/>
              </a:rPr>
              <a:t>The return value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Logical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&amp;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Logical 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operators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never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when they are applied 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types.</a:t>
            </a:r>
          </a:p>
          <a:p>
            <a:pPr marL="514350" indent="-514350">
              <a:buAutoNum type="arabicPeriod"/>
            </a:pPr>
            <a:endParaRPr lang="en-US" sz="2400" dirty="0" smtClean="0"/>
          </a:p>
          <a:p>
            <a:pPr marL="514350" indent="-514350">
              <a:buAutoNum type="arabicPeriod"/>
            </a:pPr>
            <a:endParaRPr lang="en-IN" sz="2400" b="1" dirty="0" smtClean="0">
              <a:solidFill>
                <a:srgbClr val="0070C0"/>
              </a:solidFill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orbel" pitchFamily="34" charset="0"/>
              </a:rPr>
              <a:t>Behavior Of </a:t>
            </a:r>
            <a:br>
              <a:rPr lang="en-US" sz="2200" b="1" dirty="0" smtClean="0">
                <a:latin typeface="Corbel" pitchFamily="34" charset="0"/>
              </a:rPr>
            </a:br>
            <a:r>
              <a:rPr lang="en-US" sz="2200" b="1" dirty="0" smtClean="0">
                <a:latin typeface="Corbel" pitchFamily="34" charset="0"/>
              </a:rPr>
              <a:t>Logical Operators With </a:t>
            </a:r>
            <a:br>
              <a:rPr lang="en-US" sz="2200" b="1" dirty="0" smtClean="0">
                <a:latin typeface="Corbel" pitchFamily="34" charset="0"/>
              </a:rPr>
            </a:br>
            <a:r>
              <a:rPr lang="en-US" sz="2200" b="1" dirty="0" smtClean="0">
                <a:latin typeface="Corbel" pitchFamily="34" charset="0"/>
              </a:rPr>
              <a:t>Non Boolean</a:t>
            </a:r>
            <a:endParaRPr lang="en-IN" sz="2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sz="2400" dirty="0" smtClean="0">
                <a:latin typeface="Corbel" pitchFamily="34" charset="0"/>
              </a:rPr>
              <a:t>If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 value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US" sz="2400" dirty="0" smtClean="0">
                <a:latin typeface="Corbel" pitchFamily="34" charset="0"/>
              </a:rPr>
              <a:t> , then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Logical and </a:t>
            </a:r>
            <a:r>
              <a:rPr lang="en-US" sz="2400" dirty="0" smtClean="0">
                <a:latin typeface="Corbel" pitchFamily="34" charset="0"/>
              </a:rPr>
              <a:t>returns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 value </a:t>
            </a:r>
            <a:r>
              <a:rPr lang="en-US" sz="2400" dirty="0" smtClean="0">
                <a:latin typeface="Corbel" pitchFamily="34" charset="0"/>
              </a:rPr>
              <a:t>, otherwise it returns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second value</a:t>
            </a:r>
          </a:p>
          <a:p>
            <a:pPr marL="514350" indent="-514350">
              <a:buAutoNum type="arabicPeriod" startAt="3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 startAt="3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 startAt="3"/>
            </a:pPr>
            <a:r>
              <a:rPr lang="en-US" sz="2400" dirty="0" smtClean="0">
                <a:latin typeface="Corbel" pitchFamily="34" charset="0"/>
              </a:rPr>
              <a:t>If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 value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, then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Logical or </a:t>
            </a:r>
            <a:r>
              <a:rPr lang="en-US" sz="2400" dirty="0" smtClean="0">
                <a:latin typeface="Corbel" pitchFamily="34" charset="0"/>
              </a:rPr>
              <a:t>returns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first value </a:t>
            </a:r>
            <a:r>
              <a:rPr lang="en-US" sz="2400" dirty="0" smtClean="0">
                <a:latin typeface="Corbel" pitchFamily="34" charset="0"/>
              </a:rPr>
              <a:t>, otherwise it returns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second value</a:t>
            </a:r>
          </a:p>
          <a:p>
            <a:pPr marL="514350" indent="-514350">
              <a:buAutoNum type="arabicPeriod" startAt="3"/>
            </a:pPr>
            <a:endParaRPr lang="en-US" sz="2400" dirty="0" smtClean="0">
              <a:latin typeface="Corbel" pitchFamily="34" charset="0"/>
            </a:endParaRPr>
          </a:p>
          <a:p>
            <a:pPr marL="514350" indent="-514350">
              <a:buAutoNum type="arabicPeriod" startAt="3"/>
            </a:pPr>
            <a:r>
              <a:rPr lang="en-US" sz="2400" dirty="0" smtClean="0">
                <a:latin typeface="Corbel" pitchFamily="34" charset="0"/>
              </a:rPr>
              <a:t>When we 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not operator </a:t>
            </a:r>
            <a:r>
              <a:rPr lang="en-US" sz="2400" dirty="0" smtClean="0">
                <a:latin typeface="Corbel" pitchFamily="34" charset="0"/>
              </a:rPr>
              <a:t>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boolean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types , it 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if it’s operand 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US" sz="2400" dirty="0" smtClean="0">
                <a:latin typeface="Corbel" pitchFamily="34" charset="0"/>
              </a:rPr>
              <a:t>( in any form)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US" sz="2400" dirty="0" smtClean="0">
                <a:latin typeface="Corbel" pitchFamily="34" charset="0"/>
              </a:rPr>
              <a:t> if it’s operand 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( in any form) </a:t>
            </a:r>
            <a:endParaRPr lang="en-IN" sz="2400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IN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3288</TotalTime>
  <Words>346</Words>
  <Application>Microsoft Office PowerPoint</Application>
  <PresentationFormat>On-screen Show (4:3)</PresentationFormat>
  <Paragraphs>221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Logical Operators In Python</vt:lpstr>
      <vt:lpstr>Behavior Of Logical and Operator</vt:lpstr>
      <vt:lpstr>Behavior Of Logical or Operator</vt:lpstr>
      <vt:lpstr>Behavior Of Logical not Operator</vt:lpstr>
      <vt:lpstr>Behavior Of  Logical Operators With  Non Boolean</vt:lpstr>
      <vt:lpstr>Behavior Of  Logical Operators With  Non Boolean</vt:lpstr>
      <vt:lpstr>Behavior Of  Logical Operators With  Non Boolean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  <vt:lpstr>Logical Operators  On Non Boolean Types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290</cp:revision>
  <dcterms:created xsi:type="dcterms:W3CDTF">2015-12-21T13:46:48Z</dcterms:created>
  <dcterms:modified xsi:type="dcterms:W3CDTF">2020-06-27T08:50:33Z</dcterms:modified>
</cp:coreProperties>
</file>