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95" r:id="rId5"/>
    <p:sldId id="296" r:id="rId6"/>
    <p:sldId id="278" r:id="rId7"/>
    <p:sldId id="279" r:id="rId8"/>
    <p:sldId id="297" r:id="rId9"/>
    <p:sldId id="298" r:id="rId10"/>
    <p:sldId id="299" r:id="rId11"/>
    <p:sldId id="280" r:id="rId12"/>
    <p:sldId id="305" r:id="rId13"/>
    <p:sldId id="282" r:id="rId14"/>
    <p:sldId id="300" r:id="rId15"/>
    <p:sldId id="301" r:id="rId16"/>
    <p:sldId id="303" r:id="rId17"/>
    <p:sldId id="306" r:id="rId18"/>
    <p:sldId id="286" r:id="rId19"/>
    <p:sldId id="304" r:id="rId20"/>
    <p:sldId id="307" r:id="rId21"/>
    <p:sldId id="308" r:id="rId22"/>
    <p:sldId id="309" r:id="rId23"/>
    <p:sldId id="311" r:id="rId24"/>
    <p:sldId id="314" r:id="rId25"/>
    <p:sldId id="312" r:id="rId26"/>
    <p:sldId id="31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print(+++++a)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print(-----a)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-10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Try to figure out yourself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reason for these outputs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Identity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Identity operators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is not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They serve 2 purposes: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To verify if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two references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point to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same memory location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or not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AND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To determine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whether a value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is of a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certain class or type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Behavior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3200" b="1" dirty="0" smtClean="0">
                <a:latin typeface="Corbel" pitchFamily="34" charset="0"/>
              </a:rPr>
              <a:t> and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is not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2400" dirty="0" smtClean="0">
                <a:latin typeface="Corbel" pitchFamily="34" charset="0"/>
              </a:rPr>
              <a:t> 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if </a:t>
            </a:r>
            <a:r>
              <a:rPr lang="en-IN" sz="2400" dirty="0" smtClean="0">
                <a:latin typeface="Corbel" pitchFamily="34" charset="0"/>
              </a:rPr>
              <a:t>the operands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identical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otherwise</a:t>
            </a:r>
            <a:r>
              <a:rPr lang="en-IN" sz="2400" dirty="0" smtClean="0">
                <a:latin typeface="Corbel" pitchFamily="34" charset="0"/>
              </a:rPr>
              <a:t> it returns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 not </a:t>
            </a:r>
            <a:r>
              <a:rPr lang="en-US" sz="2400" dirty="0" smtClean="0">
                <a:latin typeface="Corbel" pitchFamily="34" charset="0"/>
              </a:rPr>
              <a:t>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if </a:t>
            </a:r>
            <a:r>
              <a:rPr lang="en-IN" sz="2400" dirty="0" smtClean="0">
                <a:latin typeface="Corbel" pitchFamily="34" charset="0"/>
              </a:rPr>
              <a:t>the operands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 identical 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otherwise</a:t>
            </a:r>
            <a:r>
              <a:rPr lang="en-IN" sz="2400" dirty="0" smtClean="0">
                <a:latin typeface="Corbel" pitchFamily="34" charset="0"/>
              </a:rPr>
              <a:t> it returns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3200" b="1" dirty="0" smtClean="0">
                <a:latin typeface="Corbel" pitchFamily="34" charset="0"/>
              </a:rPr>
              <a:t>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print(c)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Explanation</a:t>
            </a:r>
            <a:r>
              <a:rPr lang="en-US" sz="2400" b="1" u="sng" dirty="0" smtClean="0">
                <a:latin typeface="Corbel" pitchFamily="34" charset="0"/>
              </a:rPr>
              <a:t>:</a:t>
            </a:r>
          </a:p>
          <a:p>
            <a:r>
              <a:rPr lang="en-US" sz="2400" b="1" dirty="0" smtClean="0">
                <a:latin typeface="Corbel" pitchFamily="34" charset="0"/>
              </a:rPr>
              <a:t>Since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400" b="1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 </a:t>
            </a:r>
            <a:r>
              <a:rPr lang="en-US" sz="2400" b="1" dirty="0" smtClean="0">
                <a:latin typeface="Corbel" pitchFamily="34" charset="0"/>
              </a:rPr>
              <a:t>are pointing </a:t>
            </a:r>
          </a:p>
          <a:p>
            <a:r>
              <a:rPr lang="en-US" sz="2400" b="1" dirty="0" smtClean="0">
                <a:latin typeface="Corbel" pitchFamily="34" charset="0"/>
              </a:rPr>
              <a:t>to 2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objects</a:t>
            </a:r>
            <a:r>
              <a:rPr lang="en-US" sz="2400" b="1" dirty="0" smtClean="0">
                <a:latin typeface="Corbel" pitchFamily="34" charset="0"/>
              </a:rPr>
              <a:t>, so </a:t>
            </a:r>
          </a:p>
          <a:p>
            <a:r>
              <a:rPr lang="en-US" sz="2400" b="1" dirty="0" smtClean="0"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 </a:t>
            </a:r>
            <a:r>
              <a:rPr lang="en-US" sz="2400" b="1" dirty="0" smtClean="0">
                <a:latin typeface="Corbel" pitchFamily="34" charset="0"/>
              </a:rPr>
              <a:t>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print(c)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Explanation:</a:t>
            </a:r>
          </a:p>
          <a:p>
            <a:r>
              <a:rPr lang="en-US" sz="2400" b="1" dirty="0" smtClean="0">
                <a:latin typeface="Corbel" pitchFamily="34" charset="0"/>
              </a:rPr>
              <a:t>Since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400" b="1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</a:t>
            </a:r>
            <a:r>
              <a:rPr lang="en-US" sz="2400" b="1" dirty="0" smtClean="0">
                <a:latin typeface="Corbel" pitchFamily="34" charset="0"/>
              </a:rPr>
              <a:t> are pointing </a:t>
            </a:r>
          </a:p>
          <a:p>
            <a:r>
              <a:rPr lang="en-US" sz="2400" b="1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objects</a:t>
            </a:r>
            <a:r>
              <a:rPr lang="en-US" sz="2400" b="1" dirty="0" smtClean="0">
                <a:latin typeface="Corbel" pitchFamily="34" charset="0"/>
              </a:rPr>
              <a:t>, so </a:t>
            </a:r>
          </a:p>
          <a:p>
            <a:r>
              <a:rPr lang="en-US" sz="2400" b="1" dirty="0" smtClean="0"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2400" b="1" dirty="0" smtClean="0">
                <a:latin typeface="Corbel" pitchFamily="34" charset="0"/>
              </a:rPr>
              <a:t> 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is </a:t>
            </a:r>
            <a:r>
              <a:rPr lang="en-US" sz="3200" b="1" dirty="0" smtClean="0">
                <a:latin typeface="Corbel" pitchFamily="34" charset="0"/>
              </a:rPr>
              <a:t>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b=type(a)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Explanation:</a:t>
            </a:r>
          </a:p>
          <a:p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type(a) is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latin typeface="Corbel" pitchFamily="34" charset="0"/>
              </a:rPr>
              <a:t> evaluates to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b="1" dirty="0" smtClean="0">
                <a:latin typeface="Corbel" pitchFamily="34" charset="0"/>
              </a:rPr>
              <a:t> because 2 is indeed 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integer</a:t>
            </a:r>
            <a:r>
              <a:rPr lang="en-IN" sz="2400" b="1" dirty="0" smtClean="0">
                <a:latin typeface="Corbel" pitchFamily="34" charset="0"/>
              </a:rPr>
              <a:t> number.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1643050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b=type(a)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float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Explanation:</a:t>
            </a:r>
          </a:p>
          <a:p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type(a) is float</a:t>
            </a:r>
            <a:r>
              <a:rPr lang="en-IN" sz="2400" b="1" dirty="0" smtClean="0">
                <a:latin typeface="Corbel" pitchFamily="34" charset="0"/>
              </a:rPr>
              <a:t> evaluates to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 </a:t>
            </a:r>
            <a:r>
              <a:rPr lang="en-IN" sz="2400" b="1" dirty="0" smtClean="0">
                <a:latin typeface="Corbel" pitchFamily="34" charset="0"/>
              </a:rPr>
              <a:t>because 2 is not 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 </a:t>
            </a:r>
            <a:r>
              <a:rPr lang="en-IN" sz="2400" b="1" dirty="0" smtClean="0">
                <a:latin typeface="Corbel" pitchFamily="34" charset="0"/>
              </a:rPr>
              <a:t>number.</a:t>
            </a:r>
            <a:endParaRPr lang="en-IN" sz="24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is not </a:t>
            </a:r>
            <a:r>
              <a:rPr lang="en-US" sz="3200" b="1" dirty="0" smtClean="0">
                <a:latin typeface="Corbel" pitchFamily="34" charset="0"/>
              </a:rPr>
              <a:t>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 not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print(c)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400" u="sng" dirty="0" smtClean="0">
                <a:solidFill>
                  <a:srgbClr val="002060"/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Explanation:</a:t>
            </a:r>
          </a:p>
          <a:p>
            <a:r>
              <a:rPr lang="en-US" sz="2400" b="1" dirty="0" smtClean="0">
                <a:latin typeface="Corbel" pitchFamily="34" charset="0"/>
              </a:rPr>
              <a:t>Since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400" b="1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</a:t>
            </a:r>
            <a:r>
              <a:rPr lang="en-US" sz="2400" b="1" dirty="0" smtClean="0">
                <a:latin typeface="Corbel" pitchFamily="34" charset="0"/>
              </a:rPr>
              <a:t> are pointing </a:t>
            </a:r>
          </a:p>
          <a:p>
            <a:r>
              <a:rPr lang="en-US" sz="2400" b="1" dirty="0" smtClean="0">
                <a:latin typeface="Corbel" pitchFamily="34" charset="0"/>
              </a:rPr>
              <a:t>to the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object</a:t>
            </a:r>
            <a:r>
              <a:rPr lang="en-US" sz="2400" b="1" dirty="0" smtClean="0">
                <a:latin typeface="Corbel" pitchFamily="34" charset="0"/>
              </a:rPr>
              <a:t>, so </a:t>
            </a:r>
          </a:p>
          <a:p>
            <a:r>
              <a:rPr lang="en-US" sz="2400" b="1" dirty="0" smtClean="0"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 not </a:t>
            </a:r>
            <a:r>
              <a:rPr lang="en-US" sz="2400" b="1" dirty="0" smtClean="0">
                <a:latin typeface="Corbel" pitchFamily="34" charset="0"/>
              </a:rPr>
              <a:t>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delhi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 not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print(c)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Explanation:</a:t>
            </a:r>
          </a:p>
          <a:p>
            <a:r>
              <a:rPr lang="en-US" sz="2400" b="1" dirty="0" smtClean="0">
                <a:latin typeface="Corbel" pitchFamily="34" charset="0"/>
              </a:rPr>
              <a:t>Since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400" b="1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</a:t>
            </a:r>
            <a:r>
              <a:rPr lang="en-US" sz="2400" b="1" dirty="0" smtClean="0">
                <a:latin typeface="Corbel" pitchFamily="34" charset="0"/>
              </a:rPr>
              <a:t> are pointing </a:t>
            </a:r>
          </a:p>
          <a:p>
            <a:r>
              <a:rPr lang="en-US" sz="2400" b="1" dirty="0" smtClean="0">
                <a:latin typeface="Corbel" pitchFamily="34" charset="0"/>
              </a:rPr>
              <a:t>to 2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objects</a:t>
            </a:r>
            <a:r>
              <a:rPr lang="en-US" sz="2400" b="1" dirty="0" smtClean="0">
                <a:latin typeface="Corbel" pitchFamily="34" charset="0"/>
              </a:rPr>
              <a:t>, so </a:t>
            </a:r>
          </a:p>
          <a:p>
            <a:r>
              <a:rPr lang="en-US" sz="2400" b="1" dirty="0" smtClean="0"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is not </a:t>
            </a:r>
            <a:r>
              <a:rPr lang="en-US" sz="2400" b="1" dirty="0" smtClean="0">
                <a:latin typeface="Corbel" pitchFamily="34" charset="0"/>
              </a:rPr>
              <a:t>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Membership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Membership operators </a:t>
            </a:r>
            <a:r>
              <a:rPr lang="en-IN" sz="2400" dirty="0" smtClean="0">
                <a:latin typeface="Corbel" pitchFamily="34" charset="0"/>
              </a:rPr>
              <a:t>are used to test whether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variable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found</a:t>
            </a:r>
            <a:r>
              <a:rPr lang="en-IN" sz="2400" dirty="0" smtClean="0">
                <a:latin typeface="Corbel" pitchFamily="34" charset="0"/>
              </a:rPr>
              <a:t> in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sequence </a:t>
            </a:r>
            <a:r>
              <a:rPr lang="en-IN" sz="2400" dirty="0" smtClean="0">
                <a:latin typeface="Corbel" pitchFamily="34" charset="0"/>
              </a:rPr>
              <a:t>(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tuple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dictionary</a:t>
            </a:r>
            <a:r>
              <a:rPr lang="en-IN" sz="2400" dirty="0" smtClean="0">
                <a:latin typeface="Corbel" pitchFamily="34" charset="0"/>
              </a:rPr>
              <a:t>).</a:t>
            </a: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There are 2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Membership operators </a:t>
            </a:r>
            <a:endParaRPr lang="en-US" sz="2400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in</a:t>
            </a:r>
          </a:p>
          <a:p>
            <a:pPr lvl="1"/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not in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Behavior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in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3200" b="1" dirty="0" smtClean="0">
                <a:latin typeface="Corbel" pitchFamily="34" charset="0"/>
              </a:rPr>
              <a:t>and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not in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in: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‘in’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operator is used to check if a value exists in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sequence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or not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ot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in :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‘not in’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operator is the opposite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‘in’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operator. So, if a value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does not exists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sequence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then it will return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else it will return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  <a:endParaRPr lang="en-US" sz="2400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in</a:t>
            </a:r>
            <a:r>
              <a:rPr lang="en-US" sz="3200" b="1" dirty="0" smtClean="0">
                <a:latin typeface="Corbel" pitchFamily="34" charset="0"/>
              </a:rPr>
              <a:t>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om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b=“mom”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a)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400" u="sng" dirty="0" smtClean="0">
                <a:solidFill>
                  <a:srgbClr val="002060"/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Of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not in </a:t>
            </a:r>
            <a:r>
              <a:rPr lang="en-US" sz="3200" b="1" dirty="0" smtClean="0">
                <a:latin typeface="Corbel" pitchFamily="34" charset="0"/>
              </a:rPr>
              <a:t>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primes=[2,3,5,7,11]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x=4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primes)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400" u="sng" dirty="0" smtClean="0">
                <a:solidFill>
                  <a:srgbClr val="002060"/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1500174"/>
            <a:ext cx="4214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primes=[2,3,5,7,11]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x=5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primes)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400" u="sng" dirty="0" smtClean="0">
                <a:solidFill>
                  <a:srgbClr val="002060"/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Various Types Of 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Compound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Identity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Membership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Precedence And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Associativity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Precedence Of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There can be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 than one operator </a:t>
            </a:r>
            <a:r>
              <a:rPr lang="en-IN" sz="2400" dirty="0" smtClean="0">
                <a:latin typeface="Corbel" pitchFamily="34" charset="0"/>
              </a:rPr>
              <a:t>in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To evaluate these type of expressions there is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rule</a:t>
            </a:r>
            <a:r>
              <a:rPr lang="en-IN" sz="2400" dirty="0" smtClean="0">
                <a:latin typeface="Corbel" pitchFamily="34" charset="0"/>
              </a:rPr>
              <a:t> called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precedence</a:t>
            </a:r>
            <a:r>
              <a:rPr lang="en-IN" sz="2400" dirty="0" smtClean="0">
                <a:latin typeface="Corbel" pitchFamily="34" charset="0"/>
              </a:rPr>
              <a:t> in all programming languages 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 It guides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order</a:t>
            </a:r>
            <a:r>
              <a:rPr lang="en-IN" sz="2400" dirty="0" smtClean="0">
                <a:latin typeface="Corbel" pitchFamily="34" charset="0"/>
              </a:rPr>
              <a:t> in which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operations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carried out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Precedence And </a:t>
            </a:r>
            <a:r>
              <a:rPr lang="en-US" sz="3200" b="1" dirty="0" err="1" smtClean="0">
                <a:latin typeface="Corbel" pitchFamily="34" charset="0"/>
              </a:rPr>
              <a:t>Associativity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7"/>
          <a:ext cx="9144000" cy="542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072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Operator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Name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Corbel" pitchFamily="34" charset="0"/>
                        </a:rPr>
                        <a:t>( )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rbel" pitchFamily="34" charset="0"/>
                        </a:rPr>
                        <a:t>Parentheses</a:t>
                      </a: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**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rbel" pitchFamily="34" charset="0"/>
                        </a:rPr>
                        <a:t>Exponent</a:t>
                      </a: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+x, -</a:t>
                      </a:r>
                      <a:r>
                        <a:rPr lang="en-IN" sz="1800" dirty="0" smtClean="0">
                          <a:latin typeface="Corbel" pitchFamily="34" charset="0"/>
                        </a:rPr>
                        <a:t>x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Unary plus, Unary </a:t>
                      </a:r>
                      <a:r>
                        <a:rPr lang="en-IN" sz="1800" dirty="0" smtClean="0">
                          <a:latin typeface="Corbel" pitchFamily="34" charset="0"/>
                        </a:rPr>
                        <a:t>minus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*, /, //, %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Multiplication, Division, Floor </a:t>
                      </a:r>
                      <a:r>
                        <a:rPr lang="en-IN" sz="1800" dirty="0" err="1" smtClean="0">
                          <a:latin typeface="Corbel" pitchFamily="34" charset="0"/>
                        </a:rPr>
                        <a:t>div,Mod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+, -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Addition, Subtraction</a:t>
                      </a: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==, !=, &gt;, &gt;=, &lt;, &lt;=, is, is not, in, not 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Corbel" pitchFamily="34" charset="0"/>
                        </a:rPr>
                        <a:t>Comparisons</a:t>
                      </a:r>
                      <a:r>
                        <a:rPr lang="en-IN" sz="1800" dirty="0">
                          <a:latin typeface="Corbel" pitchFamily="34" charset="0"/>
                        </a:rPr>
                        <a:t>, Identity, Membership operators</a:t>
                      </a: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not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rbel" pitchFamily="34" charset="0"/>
                        </a:rPr>
                        <a:t>Logical NOT</a:t>
                      </a: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and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Logical AND</a:t>
                      </a:r>
                    </a:p>
                  </a:txBody>
                  <a:tcPr marL="95250" marR="76200" marT="95250" marB="85725" anchor="ctr"/>
                </a:tc>
              </a:tr>
              <a:tr h="5468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rbel" pitchFamily="34" charset="0"/>
                        </a:rPr>
                        <a:t>Logical OR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a=6/2+3**4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84.0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a=20-12//3**2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19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6446" y="1571612"/>
            <a:ext cx="2025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a=25/(2+3)**2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1.0</a:t>
            </a:r>
            <a:endParaRPr lang="en-IN" sz="2400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Associativity</a:t>
            </a:r>
            <a:r>
              <a:rPr lang="en-US" sz="3200" b="1" dirty="0" smtClean="0">
                <a:latin typeface="Corbel" pitchFamily="34" charset="0"/>
              </a:rPr>
              <a:t> Of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When two operators have the same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precedence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2400" dirty="0" smtClean="0">
                <a:latin typeface="Corbel" pitchFamily="34" charset="0"/>
              </a:rPr>
              <a:t>follows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associativity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Associativity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order</a:t>
            </a:r>
            <a:r>
              <a:rPr lang="en-IN" sz="2400" dirty="0" smtClean="0">
                <a:latin typeface="Corbel" pitchFamily="34" charset="0"/>
              </a:rPr>
              <a:t> in which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evaluated </a:t>
            </a:r>
            <a:r>
              <a:rPr lang="en-IN" sz="2400" dirty="0" smtClean="0">
                <a:latin typeface="Corbel" pitchFamily="34" charset="0"/>
              </a:rPr>
              <a:t>and almost all the operators have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left-to-right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associativity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Associativity</a:t>
            </a:r>
            <a:r>
              <a:rPr lang="en-US" sz="3200" b="1" dirty="0" smtClean="0">
                <a:latin typeface="Corbel" pitchFamily="34" charset="0"/>
              </a:rPr>
              <a:t> Of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For example,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multiplication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division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have the same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precedence</a:t>
            </a:r>
            <a:r>
              <a:rPr lang="en-IN" sz="2400" dirty="0" smtClean="0">
                <a:latin typeface="Corbel" pitchFamily="34" charset="0"/>
              </a:rPr>
              <a:t>. Hence, if both of them are present in an expression,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left one is evaluated first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Similarly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exponentiation</a:t>
            </a:r>
            <a:r>
              <a:rPr lang="en-US" sz="2400" dirty="0" smtClean="0">
                <a:latin typeface="Corbel" pitchFamily="34" charset="0"/>
              </a:rPr>
              <a:t> ( ** ) has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right to left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associativity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if multiple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**</a:t>
            </a:r>
            <a:r>
              <a:rPr lang="en-US" sz="2400" dirty="0" smtClean="0">
                <a:latin typeface="Corbel" pitchFamily="34" charset="0"/>
              </a:rPr>
              <a:t> are present , they are solved from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right to left.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a=5*2//3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3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a=5*(2//3)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0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a=2**3**2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512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a=(2**3)**2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64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47489"/>
              <a:gd name="adj2" fmla="val 4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orbel" pitchFamily="34" charset="0"/>
              </a:rPr>
              <a:t>Remember , ** has Right to left </a:t>
            </a:r>
            <a:r>
              <a:rPr lang="en-US" sz="2200" b="1" dirty="0" err="1" smtClean="0">
                <a:solidFill>
                  <a:schemeClr val="bg1"/>
                </a:solidFill>
                <a:latin typeface="Corbel" pitchFamily="34" charset="0"/>
              </a:rPr>
              <a:t>assoiativity</a:t>
            </a:r>
            <a:endParaRPr lang="en-IN" sz="2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Assignment Operators </a:t>
            </a:r>
            <a:r>
              <a:rPr lang="en-US" sz="3000" b="1" dirty="0" smtClean="0">
                <a:latin typeface="Corbel" pitchFamily="34" charset="0"/>
              </a:rPr>
              <a:t>In </a:t>
            </a:r>
            <a:r>
              <a:rPr lang="en-US" sz="3000" b="1" dirty="0" smtClean="0">
                <a:latin typeface="Corbel" pitchFamily="34" charset="0"/>
              </a:rPr>
              <a:t>Python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Assignment Operators </a:t>
            </a:r>
            <a:r>
              <a:rPr lang="en-IN" sz="2400" dirty="0" smtClean="0">
                <a:latin typeface="Corbel" pitchFamily="34" charset="0"/>
              </a:rPr>
              <a:t>are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assign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 values to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declared variables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Equals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)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operator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most commonly used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assignment operator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For example:</a:t>
            </a:r>
          </a:p>
          <a:p>
            <a:pPr lvl="1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  <a:r>
              <a:rPr lang="en-IN" sz="2400" dirty="0" smtClean="0">
                <a:latin typeface="Corbel" pitchFamily="34" charset="0"/>
              </a:rPr>
              <a:t/>
            </a:r>
            <a:br>
              <a:rPr lang="en-IN" sz="2400" dirty="0" smtClean="0">
                <a:latin typeface="Corbel" pitchFamily="34" charset="0"/>
              </a:rPr>
            </a:b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Assignment Operators </a:t>
            </a:r>
            <a:r>
              <a:rPr lang="en-US" sz="3000" b="1" dirty="0" smtClean="0">
                <a:latin typeface="Corbel" pitchFamily="34" charset="0"/>
              </a:rPr>
              <a:t>In </a:t>
            </a:r>
            <a:r>
              <a:rPr lang="en-US" sz="3000" b="1" dirty="0" smtClean="0">
                <a:latin typeface="Corbel" pitchFamily="34" charset="0"/>
              </a:rPr>
              <a:t>Python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Shortcut for assigning same value to all the variables</a:t>
            </a: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x=y=z=10</a:t>
            </a:r>
          </a:p>
          <a:p>
            <a:endParaRPr lang="en-IN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Shortcut for assigning different value to all the variables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x,y,z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=10,20,30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smtClean="0">
                <a:latin typeface="Corbel" pitchFamily="34" charset="0"/>
              </a:rPr>
              <a:t/>
            </a:r>
            <a:br>
              <a:rPr lang="en-IN" dirty="0" smtClean="0">
                <a:latin typeface="Corbel" pitchFamily="34" charset="0"/>
              </a:rPr>
            </a:br>
            <a:endParaRPr lang="en-US" sz="1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=10,20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ValueError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: Not enough values to unpack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=10,20,30,40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ValueError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: Too many values to unpack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Compound Assignment </a:t>
            </a:r>
            <a:r>
              <a:rPr lang="en-US" sz="3000" b="1" dirty="0" smtClean="0">
                <a:latin typeface="Corbel" pitchFamily="34" charset="0"/>
              </a:rPr>
              <a:t>Operators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allows us to combine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arithmetic operators </a:t>
            </a:r>
            <a:r>
              <a:rPr lang="en-IN" sz="2400" dirty="0" smtClean="0">
                <a:latin typeface="Corbel" pitchFamily="34" charset="0"/>
              </a:rPr>
              <a:t>as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assignment operator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For example: </a:t>
            </a:r>
            <a:r>
              <a:rPr lang="en-US" sz="2400" dirty="0" smtClean="0">
                <a:latin typeface="Corbel" pitchFamily="34" charset="0"/>
              </a:rPr>
              <a:t>The statement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x=x+5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Can also be written as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x+=5 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Compound Assignment </a:t>
            </a:r>
            <a:r>
              <a:rPr lang="en-US" sz="3000" b="1" dirty="0" smtClean="0">
                <a:latin typeface="Corbel" pitchFamily="34" charset="0"/>
              </a:rPr>
              <a:t>Operators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3" cy="332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/>
                <a:gridCol w="2952771"/>
                <a:gridCol w="2952771"/>
              </a:tblGrid>
              <a:tr h="4868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Operator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Example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+=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x+=5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x=x+5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-=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x-=5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x=x-5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*=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x*=5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x=x*5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/=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x/=5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x=x/5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%=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x%=5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x=x%5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131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//=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x//=5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x=x//5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**=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x**=5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x=x**5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print(++a)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print(a++)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SyntaxError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: Invalid Syntax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38479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Conclusion:</a:t>
            </a:r>
          </a:p>
          <a:p>
            <a:r>
              <a:rPr lang="en-US" sz="2400" dirty="0" smtClean="0">
                <a:latin typeface="Corbel" pitchFamily="34" charset="0"/>
              </a:rPr>
              <a:t>Python does not has any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increment operator </a:t>
            </a:r>
            <a:r>
              <a:rPr lang="en-US" sz="2400" dirty="0" smtClean="0">
                <a:latin typeface="Corbel" pitchFamily="34" charset="0"/>
              </a:rPr>
              <a:t>like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++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Rather it is solved as 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+(+x)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+(+10) </a:t>
            </a:r>
            <a:r>
              <a:rPr lang="en-US" sz="2400" dirty="0" smtClean="0">
                <a:latin typeface="Corbel" pitchFamily="34" charset="0"/>
              </a:rPr>
              <a:t>which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10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the expression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a++ </a:t>
            </a:r>
          </a:p>
          <a:p>
            <a:r>
              <a:rPr lang="en-US" sz="2400" dirty="0" smtClean="0">
                <a:latin typeface="Corbel" pitchFamily="34" charset="0"/>
              </a:rPr>
              <a:t>is an error as it doesn’t make </a:t>
            </a:r>
          </a:p>
          <a:p>
            <a:r>
              <a:rPr lang="en-US" sz="2400" dirty="0" smtClean="0">
                <a:latin typeface="Corbel" pitchFamily="34" charset="0"/>
              </a:rPr>
              <a:t>any sense 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print(--a)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print(a--)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SyntaxError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: Invalid Syntax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38479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Conclusion:</a:t>
            </a:r>
          </a:p>
          <a:p>
            <a:r>
              <a:rPr lang="en-US" sz="2400" dirty="0" smtClean="0">
                <a:latin typeface="Corbel" pitchFamily="34" charset="0"/>
              </a:rPr>
              <a:t>Python does not has any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decrement operator </a:t>
            </a:r>
            <a:r>
              <a:rPr lang="en-US" sz="2400" dirty="0" smtClean="0">
                <a:latin typeface="Corbel" pitchFamily="34" charset="0"/>
              </a:rPr>
              <a:t>like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--.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Rather it is solved as 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-(-x)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-(-10) </a:t>
            </a:r>
            <a:r>
              <a:rPr lang="en-US" sz="2400" dirty="0" smtClean="0">
                <a:latin typeface="Corbel" pitchFamily="34" charset="0"/>
              </a:rPr>
              <a:t>which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10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the expression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a-- </a:t>
            </a:r>
          </a:p>
          <a:p>
            <a:r>
              <a:rPr lang="en-US" sz="2400" dirty="0" smtClean="0">
                <a:latin typeface="Corbel" pitchFamily="34" charset="0"/>
              </a:rPr>
              <a:t>is an error as it doesn’t make </a:t>
            </a:r>
          </a:p>
          <a:p>
            <a:r>
              <a:rPr lang="en-US" sz="2400" dirty="0" smtClean="0">
                <a:latin typeface="Corbel" pitchFamily="34" charset="0"/>
              </a:rPr>
              <a:t>any sense 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4198</TotalTime>
  <Words>1003</Words>
  <Application>Microsoft Office PowerPoint</Application>
  <PresentationFormat>On-screen Show (4:3)</PresentationFormat>
  <Paragraphs>394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Assignment Operators In Python</vt:lpstr>
      <vt:lpstr>Assignment Operators In Python</vt:lpstr>
      <vt:lpstr>Guess The Output </vt:lpstr>
      <vt:lpstr>Compound Assignment Operators</vt:lpstr>
      <vt:lpstr>Compound Assignment Operators</vt:lpstr>
      <vt:lpstr>Guess The Output </vt:lpstr>
      <vt:lpstr>Guess The Output </vt:lpstr>
      <vt:lpstr>Guess The Output </vt:lpstr>
      <vt:lpstr>Identity Operators</vt:lpstr>
      <vt:lpstr>Behavior Of is and is not</vt:lpstr>
      <vt:lpstr>Examples Of is Operator</vt:lpstr>
      <vt:lpstr>Examples Of is Operator</vt:lpstr>
      <vt:lpstr>Examples Of is not Operator</vt:lpstr>
      <vt:lpstr>Membership Operators</vt:lpstr>
      <vt:lpstr>Behavior Of in and not in</vt:lpstr>
      <vt:lpstr>Examples Of in Operator</vt:lpstr>
      <vt:lpstr>Examples Of not in Operator</vt:lpstr>
      <vt:lpstr>Precedence Of Operators</vt:lpstr>
      <vt:lpstr>Precedence And Associativity</vt:lpstr>
      <vt:lpstr>Guess The Output </vt:lpstr>
      <vt:lpstr>Associativity Of Operators</vt:lpstr>
      <vt:lpstr>Associativity Of Operators</vt:lpstr>
      <vt:lpstr>Guess The Output </vt:lpstr>
      <vt:lpstr>Guess The 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361</cp:revision>
  <dcterms:created xsi:type="dcterms:W3CDTF">2015-12-21T13:46:48Z</dcterms:created>
  <dcterms:modified xsi:type="dcterms:W3CDTF">2020-06-30T19:43:38Z</dcterms:modified>
</cp:coreProperties>
</file>