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307" r:id="rId5"/>
    <p:sldId id="295" r:id="rId6"/>
    <p:sldId id="308" r:id="rId7"/>
    <p:sldId id="314" r:id="rId8"/>
    <p:sldId id="278" r:id="rId9"/>
    <p:sldId id="309" r:id="rId10"/>
    <p:sldId id="310" r:id="rId11"/>
    <p:sldId id="311" r:id="rId12"/>
    <p:sldId id="321" r:id="rId13"/>
    <p:sldId id="312" r:id="rId14"/>
    <p:sldId id="313" r:id="rId15"/>
    <p:sldId id="322" r:id="rId16"/>
    <p:sldId id="323" r:id="rId17"/>
    <p:sldId id="324" r:id="rId18"/>
    <p:sldId id="325" r:id="rId19"/>
    <p:sldId id="326" r:id="rId20"/>
    <p:sldId id="333" r:id="rId21"/>
    <p:sldId id="335" r:id="rId22"/>
    <p:sldId id="334" r:id="rId23"/>
    <p:sldId id="332" r:id="rId24"/>
    <p:sldId id="328" r:id="rId25"/>
    <p:sldId id="329" r:id="rId26"/>
    <p:sldId id="330" r:id="rId27"/>
    <p:sldId id="331" r:id="rId28"/>
    <p:sldId id="336" r:id="rId29"/>
    <p:sldId id="337" r:id="rId30"/>
    <p:sldId id="339" r:id="rId31"/>
    <p:sldId id="327" r:id="rId32"/>
    <p:sldId id="319" r:id="rId33"/>
    <p:sldId id="305" r:id="rId34"/>
    <p:sldId id="315" r:id="rId35"/>
    <p:sldId id="317" r:id="rId36"/>
    <p:sldId id="318" r:id="rId37"/>
    <p:sldId id="320" r:id="rId38"/>
    <p:sldId id="340" r:id="rId39"/>
    <p:sldId id="341" r:id="rId40"/>
    <p:sldId id="342" r:id="rId41"/>
    <p:sldId id="34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14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Accepting Integer Input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solve</a:t>
            </a:r>
            <a:r>
              <a:rPr lang="en-US" sz="2400" dirty="0" smtClean="0">
                <a:latin typeface="Corbel" pitchFamily="34" charset="0"/>
              </a:rPr>
              <a:t> this , we can use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Type Conversion Functions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, for converting a given value from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other type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For example , in the previous code , we can use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to convert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value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integer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Accepting Integer Input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a=input("enter a number\n")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(a)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+1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OR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(input("enter a number\n")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b=a+1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00636"/>
            <a:ext cx="3896269" cy="952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Accepting Float And </a:t>
            </a:r>
            <a:r>
              <a:rPr lang="en-US" sz="3200" b="1" dirty="0" err="1" smtClean="0">
                <a:latin typeface="Corbel" pitchFamily="34" charset="0"/>
              </a:rPr>
              <a:t>Bool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converting</a:t>
            </a:r>
            <a:r>
              <a:rPr lang="en-US" sz="2400" dirty="0" smtClean="0">
                <a:latin typeface="Corbel" pitchFamily="34" charset="0"/>
              </a:rPr>
              <a:t> input values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float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boolean</a:t>
            </a:r>
            <a:r>
              <a:rPr lang="en-US" sz="2400" dirty="0" smtClean="0">
                <a:latin typeface="Corbel" pitchFamily="34" charset="0"/>
              </a:rPr>
              <a:t> we can call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float( )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functions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s=input("enter your percentage\n")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per=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float(s)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print(per)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OR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s=input(“Delete the file ?(yes-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True,no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-False)")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bool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(s)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WAP to accept two numbers from the user and display their sum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(input("Enter first num:"))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(input("Enter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secnd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num:"))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are",a,"and",b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print("Their sum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is",c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4496428" cy="1095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Can you write the previous code in one line only ?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print("Their sum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(input("Enter first num:"))+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(input("Enter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secnd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num:")))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89190"/>
            <a:ext cx="5214974" cy="1522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WAP to accept radius of a Circle from the user and calculate area and circumference.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area=3.14*radius**2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circum=2*3.14*radius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print("Area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is",area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print("Circumference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is",circum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143512"/>
            <a:ext cx="4496428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Exploring More About </a:t>
            </a:r>
            <a:r>
              <a:rPr lang="en-US" sz="3000" b="1" dirty="0" smtClean="0">
                <a:latin typeface="Corbel" pitchFamily="34" charset="0"/>
              </a:rPr>
              <a:t/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solidFill>
                  <a:srgbClr val="7030A0"/>
                </a:solidFill>
                <a:latin typeface="Corbel" pitchFamily="34" charset="0"/>
              </a:rPr>
              <a:t>math</a:t>
            </a:r>
            <a:r>
              <a:rPr lang="en-US" sz="3000" b="1" dirty="0" smtClean="0">
                <a:latin typeface="Corbel" pitchFamily="34" charset="0"/>
              </a:rPr>
              <a:t> </a:t>
            </a:r>
            <a:r>
              <a:rPr lang="en-US" sz="3000" b="1" dirty="0" smtClean="0">
                <a:latin typeface="Corbel" pitchFamily="34" charset="0"/>
              </a:rPr>
              <a:t>Module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We have already discussed that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has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module </a:t>
            </a:r>
            <a:r>
              <a:rPr lang="en-US" sz="2400" dirty="0" smtClean="0">
                <a:latin typeface="Corbel" pitchFamily="34" charset="0"/>
              </a:rPr>
              <a:t>called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math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module</a:t>
            </a:r>
            <a:r>
              <a:rPr lang="en-US" sz="2400" dirty="0" smtClean="0">
                <a:latin typeface="Corbel" pitchFamily="34" charset="0"/>
              </a:rPr>
              <a:t> helps us perform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mathematical calculations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It contains several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mathematical constants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functions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Exploring More About 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solidFill>
                  <a:srgbClr val="7030A0"/>
                </a:solidFill>
                <a:latin typeface="Corbel" pitchFamily="34" charset="0"/>
              </a:rPr>
              <a:t>math</a:t>
            </a:r>
            <a:r>
              <a:rPr lang="en-US" sz="3000" b="1" dirty="0" smtClean="0">
                <a:latin typeface="Corbel" pitchFamily="34" charset="0"/>
              </a:rPr>
              <a:t> Module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orbel" pitchFamily="34" charset="0"/>
              </a:rPr>
              <a:t>Following are some important 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functions</a:t>
            </a:r>
            <a:r>
              <a:rPr lang="en-US" sz="2400" dirty="0" smtClean="0">
                <a:latin typeface="Corbel" pitchFamily="34" charset="0"/>
              </a:rPr>
              <a:t> :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math.factorial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b="1" i="1" dirty="0" smtClean="0">
                <a:solidFill>
                  <a:srgbClr val="7030A0"/>
                </a:solidFill>
                <a:latin typeface="Corbel" pitchFamily="34" charset="0"/>
              </a:rPr>
              <a:t>x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math.floor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b="1" i="1" dirty="0" smtClean="0">
                <a:solidFill>
                  <a:srgbClr val="7030A0"/>
                </a:solidFill>
                <a:latin typeface="Corbel" pitchFamily="34" charset="0"/>
              </a:rPr>
              <a:t>x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math.ceil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b="1" i="1" dirty="0" smtClean="0">
                <a:solidFill>
                  <a:srgbClr val="7030A0"/>
                </a:solidFill>
                <a:latin typeface="Corbel" pitchFamily="34" charset="0"/>
              </a:rPr>
              <a:t>x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)</a:t>
            </a: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math.gcd(</a:t>
            </a:r>
            <a:r>
              <a:rPr lang="en-IN" b="1" i="1" dirty="0" smtClean="0">
                <a:solidFill>
                  <a:srgbClr val="7030A0"/>
                </a:solidFill>
                <a:latin typeface="Corbel" pitchFamily="34" charset="0"/>
              </a:rPr>
              <a:t>a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, </a:t>
            </a:r>
            <a:r>
              <a:rPr lang="en-IN" b="1" i="1" dirty="0" smtClean="0">
                <a:solidFill>
                  <a:srgbClr val="7030A0"/>
                </a:solidFill>
                <a:latin typeface="Corbel" pitchFamily="34" charset="0"/>
              </a:rPr>
              <a:t>b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)</a:t>
            </a: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math.pow(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x,y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math.sqrt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(x)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Following are it’s important 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mathematical constants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math.pi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: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The mathematical constant </a:t>
            </a:r>
            <a:r>
              <a:rPr lang="en-IN" b="1" i="1" dirty="0" smtClean="0">
                <a:solidFill>
                  <a:srgbClr val="002060"/>
                </a:solidFill>
                <a:latin typeface="Corbel" pitchFamily="34" charset="0"/>
              </a:rPr>
              <a:t>π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 = 3.141592…</a:t>
            </a:r>
            <a:endParaRPr lang="en-US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math.e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The mathematical constant </a:t>
            </a:r>
            <a:r>
              <a:rPr lang="en-IN" b="1" i="1" dirty="0" smtClean="0">
                <a:solidFill>
                  <a:srgbClr val="002060"/>
                </a:solidFill>
                <a:latin typeface="Corbel" pitchFamily="34" charset="0"/>
              </a:rPr>
              <a:t>e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 = 2.718281…,</a:t>
            </a:r>
            <a:endParaRPr lang="en-US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math.tau: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Tau is a circle constant equal to 2</a:t>
            </a:r>
            <a:r>
              <a:rPr lang="en-IN" b="1" i="1" dirty="0" smtClean="0">
                <a:solidFill>
                  <a:srgbClr val="002060"/>
                </a:solidFill>
                <a:latin typeface="Corbel" pitchFamily="34" charset="0"/>
              </a:rPr>
              <a:t>π</a:t>
            </a:r>
            <a:endParaRPr lang="en-US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Modified Version Of Previous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Code Using </a:t>
            </a: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math</a:t>
            </a:r>
            <a:r>
              <a:rPr lang="en-US" sz="2800" b="1" dirty="0" smtClean="0">
                <a:latin typeface="Corbel" pitchFamily="34" charset="0"/>
              </a:rPr>
              <a:t> Module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import math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area=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math.pi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*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math.pow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(radius,2)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circum=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math.tau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*radius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print("Area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is",area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print("Circumference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is",circum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9"/>
            <a:ext cx="5072098" cy="117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Second Way To Import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 Modu</a:t>
            </a:r>
            <a:r>
              <a:rPr lang="en-US" sz="2800" b="1" dirty="0" smtClean="0"/>
              <a:t>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We can use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aliasing</a:t>
            </a:r>
            <a:r>
              <a:rPr lang="en-IN" sz="2400" dirty="0" smtClean="0">
                <a:latin typeface="Corbel" pitchFamily="34" charset="0"/>
              </a:rPr>
              <a:t> for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module names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To do this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provides us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as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keyword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u="sng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Syntax:</a:t>
            </a:r>
          </a:p>
          <a:p>
            <a:pPr lvl="1"/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newname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helps us to use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short names </a:t>
            </a:r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modules </a:t>
            </a:r>
            <a:r>
              <a:rPr lang="en-US" sz="2400" dirty="0" smtClean="0">
                <a:latin typeface="Corbel" pitchFamily="34" charset="0"/>
              </a:rPr>
              <a:t>and make them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more easy </a:t>
            </a:r>
            <a:r>
              <a:rPr lang="en-US" sz="2400" dirty="0" smtClean="0">
                <a:latin typeface="Corbel" pitchFamily="34" charset="0"/>
              </a:rPr>
              <a:t>to use</a:t>
            </a:r>
            <a:endParaRPr lang="en-US" sz="2400" b="1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latin typeface="Corbel" pitchFamily="34" charset="0"/>
              </a:rPr>
              <a:t>Input Function And Math Module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Using the input( )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Using the math module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Different ways of importing a module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Accepting multiple values in single line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as</a:t>
            </a:r>
            <a:r>
              <a:rPr lang="en-US" sz="3200" b="1" dirty="0" smtClean="0">
                <a:latin typeface="Corbel" pitchFamily="34" charset="0"/>
              </a:rPr>
              <a:t> Keyword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import platform as p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p.system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</a:t>
            </a:r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286124"/>
            <a:ext cx="2167515" cy="42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orbel" pitchFamily="34" charset="0"/>
              </a:rPr>
              <a:t>Second Way Of Writing Previous </a:t>
            </a:r>
            <a:br>
              <a:rPr lang="en-US" sz="2600" b="1" dirty="0" smtClean="0">
                <a:latin typeface="Corbel" pitchFamily="34" charset="0"/>
              </a:rPr>
            </a:br>
            <a:r>
              <a:rPr lang="en-US" sz="2600" b="1" dirty="0" smtClean="0">
                <a:latin typeface="Corbel" pitchFamily="34" charset="0"/>
              </a:rPr>
              <a:t>Code Using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math</a:t>
            </a:r>
            <a:r>
              <a:rPr lang="en-US" sz="2600" b="1" dirty="0" smtClean="0">
                <a:latin typeface="Corbel" pitchFamily="34" charset="0"/>
              </a:rPr>
              <a:t> Module</a:t>
            </a:r>
            <a:endParaRPr lang="en-IN" sz="2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import math as m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area=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m.pi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*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m.pow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(radius,2)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circum=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m.tau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*radius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print("Area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is",area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print("Circumference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is",circum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9"/>
            <a:ext cx="5072098" cy="117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Third Way To Import </a:t>
            </a:r>
            <a:r>
              <a:rPr lang="en-US" sz="3200" b="1" dirty="0" smtClean="0">
                <a:latin typeface="Corbel" pitchFamily="34" charset="0"/>
              </a:rPr>
              <a:t>A </a:t>
            </a:r>
            <a:r>
              <a:rPr lang="en-US" sz="3200" b="1" dirty="0" smtClean="0">
                <a:latin typeface="Corbel" pitchFamily="34" charset="0"/>
              </a:rPr>
              <a:t>Module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We can also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import</a:t>
            </a:r>
            <a:r>
              <a:rPr lang="en-IN" sz="2400" dirty="0" smtClean="0">
                <a:latin typeface="Corbel" pitchFamily="34" charset="0"/>
              </a:rPr>
              <a:t> specific members of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module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To do this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provides us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from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keyword</a:t>
            </a:r>
            <a:endParaRPr lang="en-IN" sz="2400" dirty="0" smtClean="0">
              <a:latin typeface="Corbel" pitchFamily="34" charset="0"/>
            </a:endParaRPr>
          </a:p>
          <a:p>
            <a:endParaRPr lang="en-US" sz="2400" b="1" u="sng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Syntax:</a:t>
            </a:r>
          </a:p>
          <a:p>
            <a:pPr lvl="1"/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modname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name1[, name2[, ...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]]</a:t>
            </a:r>
          </a:p>
          <a:p>
            <a:pPr lvl="1"/>
            <a:endParaRPr lang="en-IN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In this way we will not have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prefix the module </a:t>
            </a:r>
            <a:r>
              <a:rPr lang="en-US" sz="2400" dirty="0" smtClean="0">
                <a:latin typeface="Corbel" pitchFamily="34" charset="0"/>
              </a:rPr>
              <a:t>name before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member name </a:t>
            </a:r>
            <a:r>
              <a:rPr lang="en-US" sz="2400" dirty="0" smtClean="0">
                <a:latin typeface="Corbel" pitchFamily="34" charset="0"/>
              </a:rPr>
              <a:t>while accessing it</a:t>
            </a:r>
            <a:endParaRPr lang="en-US" sz="20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from</a:t>
            </a:r>
            <a:r>
              <a:rPr lang="en-US" sz="3200" b="1" dirty="0" smtClean="0">
                <a:latin typeface="Corbel" pitchFamily="34" charset="0"/>
              </a:rPr>
              <a:t> Keyword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from sys import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getsizeof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b=“hello”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getsizeof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(a)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getsizeof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(b)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643446"/>
            <a:ext cx="4239217" cy="1285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orbel" pitchFamily="34" charset="0"/>
              </a:rPr>
              <a:t>Third Way Of Writing Previous </a:t>
            </a:r>
            <a:br>
              <a:rPr lang="en-US" sz="2600" b="1" dirty="0" smtClean="0">
                <a:latin typeface="Corbel" pitchFamily="34" charset="0"/>
              </a:rPr>
            </a:br>
            <a:r>
              <a:rPr lang="en-US" sz="2600" b="1" dirty="0" smtClean="0">
                <a:latin typeface="Corbel" pitchFamily="34" charset="0"/>
              </a:rPr>
              <a:t>Code Using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math</a:t>
            </a:r>
            <a:r>
              <a:rPr lang="en-US" sz="2600" b="1" dirty="0" smtClean="0">
                <a:latin typeface="Corbel" pitchFamily="34" charset="0"/>
              </a:rPr>
              <a:t> Module</a:t>
            </a:r>
            <a:endParaRPr lang="en-IN" sz="2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from math import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pi,tau,pow</a:t>
            </a: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area=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*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pow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(radius,2)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circum=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tau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*radius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print("Area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is",area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print("Circumference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is",circum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9"/>
            <a:ext cx="5072098" cy="117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Fourth Way To Import </a:t>
            </a:r>
            <a:r>
              <a:rPr lang="en-US" sz="3200" b="1" dirty="0" smtClean="0">
                <a:latin typeface="Corbel" pitchFamily="34" charset="0"/>
              </a:rPr>
              <a:t>A </a:t>
            </a:r>
            <a:r>
              <a:rPr lang="en-US" sz="3200" b="1" dirty="0" smtClean="0">
                <a:latin typeface="Corbel" pitchFamily="34" charset="0"/>
              </a:rPr>
              <a:t>Module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It is also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possible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import all names </a:t>
            </a:r>
            <a:r>
              <a:rPr lang="en-IN" sz="2400" dirty="0" smtClean="0">
                <a:latin typeface="Corbel" pitchFamily="34" charset="0"/>
              </a:rPr>
              <a:t>from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module </a:t>
            </a:r>
            <a:r>
              <a:rPr lang="en-IN" sz="2400" dirty="0" smtClean="0">
                <a:latin typeface="Corbel" pitchFamily="34" charset="0"/>
              </a:rPr>
              <a:t>into the current file by using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wildcard character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*</a:t>
            </a:r>
          </a:p>
          <a:p>
            <a:endParaRPr lang="en-US" sz="2400" b="1" u="sng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Syntax:</a:t>
            </a:r>
          </a:p>
          <a:p>
            <a:pPr lvl="1"/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*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provides an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easy way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import</a:t>
            </a:r>
            <a:r>
              <a:rPr lang="en-IN" sz="2400" dirty="0" smtClean="0">
                <a:latin typeface="Corbel" pitchFamily="34" charset="0"/>
              </a:rPr>
              <a:t> all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members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from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module</a:t>
            </a:r>
            <a:r>
              <a:rPr lang="en-IN" sz="2400" dirty="0" smtClean="0">
                <a:latin typeface="Corbel" pitchFamily="34" charset="0"/>
              </a:rPr>
              <a:t> into the current file</a:t>
            </a:r>
            <a:endParaRPr lang="en-US" sz="2400" b="1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</a:t>
            </a:r>
            <a:r>
              <a:rPr lang="en-US" sz="3200" b="1" dirty="0" err="1" smtClean="0">
                <a:latin typeface="Corbel" pitchFamily="34" charset="0"/>
              </a:rPr>
              <a:t>WildCard</a:t>
            </a:r>
            <a:r>
              <a:rPr lang="en-US" sz="3200" b="1" dirty="0" smtClean="0">
                <a:latin typeface="Corbel" pitchFamily="34" charset="0"/>
              </a:rPr>
              <a:t> Character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from sys import *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b=“hello”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getsizeof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(a)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getsizeof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(b)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643446"/>
            <a:ext cx="4239217" cy="1285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orbel" pitchFamily="34" charset="0"/>
              </a:rPr>
              <a:t>Fourth Way Of Writing Previous </a:t>
            </a:r>
            <a:br>
              <a:rPr lang="en-US" sz="2600" b="1" dirty="0" smtClean="0">
                <a:latin typeface="Corbel" pitchFamily="34" charset="0"/>
              </a:rPr>
            </a:br>
            <a:r>
              <a:rPr lang="en-US" sz="2600" b="1" dirty="0" smtClean="0">
                <a:latin typeface="Corbel" pitchFamily="34" charset="0"/>
              </a:rPr>
              <a:t>Code Using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math</a:t>
            </a:r>
            <a:r>
              <a:rPr lang="en-US" sz="2600" b="1" dirty="0" smtClean="0">
                <a:latin typeface="Corbel" pitchFamily="34" charset="0"/>
              </a:rPr>
              <a:t> Module</a:t>
            </a:r>
            <a:endParaRPr lang="en-IN" sz="2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from math import *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radius=float(input("Enter radius:"))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area=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*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pow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(radius,2)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circum=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tau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*radius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print("Area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is",area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print("Circumference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is",circum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9"/>
            <a:ext cx="5072098" cy="117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How To List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All Members Of A Module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, we can print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members</a:t>
            </a:r>
            <a:r>
              <a:rPr lang="en-US" sz="2400" dirty="0" smtClean="0">
                <a:latin typeface="Corbel" pitchFamily="34" charset="0"/>
              </a:rPr>
              <a:t> of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module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Python Shell window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can be done in 2 ways: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By calling the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dir( )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function passing it the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module name</a:t>
            </a:r>
          </a:p>
          <a:p>
            <a:endParaRPr lang="en-US" sz="22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By calling the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help( )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function passing it the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module name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dir( 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dir( ) </a:t>
            </a:r>
            <a:r>
              <a:rPr lang="en-US" sz="2400" dirty="0" smtClean="0">
                <a:latin typeface="Corbel" pitchFamily="34" charset="0"/>
              </a:rPr>
              <a:t>function accepts the name of a 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module</a:t>
            </a:r>
            <a:r>
              <a:rPr lang="en-US" sz="2400" dirty="0" smtClean="0">
                <a:latin typeface="Corbel" pitchFamily="34" charset="0"/>
              </a:rPr>
              <a:t> as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argument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returns a list </a:t>
            </a:r>
            <a:r>
              <a:rPr lang="en-US" sz="2400" dirty="0" smtClean="0">
                <a:latin typeface="Corbel" pitchFamily="34" charset="0"/>
              </a:rPr>
              <a:t>of all it’s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members.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However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module</a:t>
            </a:r>
            <a:r>
              <a:rPr lang="en-US" sz="2400" dirty="0" smtClean="0">
                <a:latin typeface="Corbel" pitchFamily="34" charset="0"/>
              </a:rPr>
              <a:t> must be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imported</a:t>
            </a:r>
            <a:r>
              <a:rPr lang="en-US" sz="2400" dirty="0" smtClean="0">
                <a:latin typeface="Corbel" pitchFamily="34" charset="0"/>
              </a:rPr>
              <a:t> before passing it to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dir( ) </a:t>
            </a:r>
            <a:r>
              <a:rPr lang="en-US" sz="2400" dirty="0" smtClean="0">
                <a:latin typeface="Corbel" pitchFamily="34" charset="0"/>
              </a:rPr>
              <a:t>function</a:t>
            </a:r>
          </a:p>
          <a:p>
            <a:endParaRPr 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modul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643314"/>
            <a:ext cx="8715436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Accepting Input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To accept user input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provides us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called 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input ( )</a:t>
            </a: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IN" sz="2400" b="1" u="sng" dirty="0" smtClean="0"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Syntax:</a:t>
            </a:r>
          </a:p>
          <a:p>
            <a:pPr lvl="1"/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input([prompt])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input() </a:t>
            </a:r>
            <a:r>
              <a:rPr lang="en-IN" sz="2400" dirty="0" smtClean="0">
                <a:latin typeface="Corbel" pitchFamily="34" charset="0"/>
              </a:rPr>
              <a:t>function takes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single optional argument </a:t>
            </a:r>
            <a:r>
              <a:rPr lang="en-IN" sz="2400" dirty="0" smtClean="0">
                <a:latin typeface="Corbel" pitchFamily="34" charset="0"/>
              </a:rPr>
              <a:t>, which is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</a:t>
            </a:r>
            <a:r>
              <a:rPr lang="en-IN" sz="2400" dirty="0" smtClean="0">
                <a:latin typeface="Corbel" pitchFamily="34" charset="0"/>
              </a:rPr>
              <a:t> to be displayed on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console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help( 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help( ) </a:t>
            </a:r>
            <a:r>
              <a:rPr lang="en-US" sz="2400" dirty="0" smtClean="0">
                <a:latin typeface="Corbel" pitchFamily="34" charset="0"/>
              </a:rPr>
              <a:t>function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accepts the name of a module </a:t>
            </a:r>
            <a:r>
              <a:rPr lang="en-US" sz="2400" dirty="0" smtClean="0">
                <a:latin typeface="Corbel" pitchFamily="34" charset="0"/>
              </a:rPr>
              <a:t>as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argument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displays complete documentation </a:t>
            </a:r>
            <a:r>
              <a:rPr lang="en-US" sz="2400" dirty="0" smtClean="0">
                <a:latin typeface="Corbel" pitchFamily="34" charset="0"/>
              </a:rPr>
              <a:t>of all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members</a:t>
            </a:r>
            <a:r>
              <a:rPr lang="en-US" sz="2400" dirty="0" smtClean="0">
                <a:latin typeface="Corbel" pitchFamily="34" charset="0"/>
              </a:rPr>
              <a:t> of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module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Here also 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module</a:t>
            </a:r>
            <a:r>
              <a:rPr lang="en-US" sz="2400" dirty="0" smtClean="0">
                <a:latin typeface="Corbel" pitchFamily="34" charset="0"/>
              </a:rPr>
              <a:t> must be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imported</a:t>
            </a:r>
            <a:r>
              <a:rPr lang="en-US" sz="2400" dirty="0" smtClean="0">
                <a:latin typeface="Corbel" pitchFamily="34" charset="0"/>
              </a:rPr>
              <a:t> before using it.</a:t>
            </a:r>
          </a:p>
          <a:p>
            <a:endParaRPr lang="en-US" sz="14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modul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071942"/>
            <a:ext cx="8715436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Accepting Different Values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WAP to accept roll number , grade and percentage as input from the user and display it back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roll=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(input("Enter roll no:"))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name=input("Enter name:");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per=float(input("Enter per:"))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print("Roll no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is",roll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print("Name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print("Per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is",per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071" y="4714884"/>
            <a:ext cx="3771647" cy="1686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Write a program that asks the user to enter his/her name and age. Print out a message , displaying the user’s name along with the year in which they will turn 100 years old.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Hint: </a:t>
            </a:r>
            <a:r>
              <a:rPr lang="en-US" sz="2000" b="1" dirty="0" smtClean="0">
                <a:latin typeface="Corbel" pitchFamily="34" charset="0"/>
              </a:rPr>
              <a:t>Use the module </a:t>
            </a:r>
            <a:r>
              <a:rPr lang="en-US" sz="2000" b="1" dirty="0" err="1" smtClean="0">
                <a:solidFill>
                  <a:srgbClr val="00B050"/>
                </a:solidFill>
                <a:latin typeface="Corbel" pitchFamily="34" charset="0"/>
              </a:rPr>
              <a:t>datetime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000" b="1" dirty="0" smtClean="0">
                <a:latin typeface="Corbel" pitchFamily="34" charset="0"/>
              </a:rPr>
              <a:t>to get the current year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643314"/>
            <a:ext cx="7215238" cy="1691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Accepting Multiple </a:t>
            </a:r>
            <a:r>
              <a:rPr lang="en-US" sz="3000" b="1" dirty="0" smtClean="0">
                <a:latin typeface="Corbel" pitchFamily="34" charset="0"/>
              </a:rPr>
              <a:t>Values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In </a:t>
            </a:r>
            <a:r>
              <a:rPr lang="en-US" sz="3000" b="1" dirty="0" smtClean="0">
                <a:latin typeface="Corbel" pitchFamily="34" charset="0"/>
              </a:rPr>
              <a:t>One Line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,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input( )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sz="2400" dirty="0" smtClean="0">
                <a:latin typeface="Corbel" pitchFamily="34" charset="0"/>
              </a:rPr>
              <a:t> can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read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return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complete line </a:t>
            </a:r>
            <a:r>
              <a:rPr lang="en-US" sz="2400" dirty="0" smtClean="0">
                <a:latin typeface="Corbel" pitchFamily="34" charset="0"/>
              </a:rPr>
              <a:t>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</a:t>
            </a:r>
            <a:r>
              <a:rPr lang="en-US" sz="2400" dirty="0" smtClean="0">
                <a:latin typeface="Corbel" pitchFamily="34" charset="0"/>
              </a:rPr>
              <a:t> as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However , we can split this input string into individual values by using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split( ) </a:t>
            </a:r>
            <a:r>
              <a:rPr lang="en-US" sz="2400" dirty="0" smtClean="0">
                <a:latin typeface="Corbel" pitchFamily="34" charset="0"/>
              </a:rPr>
              <a:t>available in the class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str</a:t>
            </a:r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split( ) </a:t>
            </a:r>
            <a:r>
              <a:rPr lang="en-US" sz="2400" dirty="0" smtClean="0">
                <a:latin typeface="Corbel" pitchFamily="34" charset="0"/>
              </a:rPr>
              <a:t>, breaks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into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multiple strings </a:t>
            </a:r>
            <a:r>
              <a:rPr lang="en-US" sz="2400" dirty="0" smtClean="0">
                <a:latin typeface="Corbel" pitchFamily="34" charset="0"/>
              </a:rPr>
              <a:t>by using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space</a:t>
            </a:r>
            <a:r>
              <a:rPr lang="en-US" sz="2400" dirty="0" smtClean="0">
                <a:latin typeface="Corbel" pitchFamily="34" charset="0"/>
              </a:rPr>
              <a:t> as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separator</a:t>
            </a:r>
            <a:endParaRPr lang="en-US" sz="19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Accepting Multiple </a:t>
            </a:r>
            <a:r>
              <a:rPr lang="en-US" sz="3000" b="1" dirty="0" smtClean="0">
                <a:latin typeface="Corbel" pitchFamily="34" charset="0"/>
              </a:rPr>
              <a:t>Values 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In </a:t>
            </a:r>
            <a:r>
              <a:rPr lang="en-US" sz="3000" b="1" dirty="0" smtClean="0">
                <a:latin typeface="Corbel" pitchFamily="34" charset="0"/>
              </a:rPr>
              <a:t>One Line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orbel" pitchFamily="34" charset="0"/>
              </a:rPr>
              <a:t>To understand , working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split( ) </a:t>
            </a:r>
            <a:r>
              <a:rPr lang="en-US" sz="2400" dirty="0" smtClean="0">
                <a:latin typeface="Corbel" pitchFamily="34" charset="0"/>
              </a:rPr>
              <a:t>, consider the following example: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text=“I Love Python”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word1,word2,word3=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text.split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print(word1)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print(word2)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print(word3)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Love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Accepting Multiple 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Values In One Line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text=input(“Type a 3 word message”)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word1,word2,word3=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text.split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print(“First word”,word1)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Secnd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word”,word2)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print(“Third word”,word3)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674938"/>
            <a:ext cx="7373380" cy="1080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 Important Point!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number of variables </a:t>
            </a:r>
            <a:r>
              <a:rPr lang="en-US" sz="2400" dirty="0" smtClean="0">
                <a:latin typeface="Corbel" pitchFamily="34" charset="0"/>
              </a:rPr>
              <a:t>on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left of assignment operator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number of values </a:t>
            </a:r>
            <a:r>
              <a:rPr lang="en-US" sz="2400" dirty="0" smtClean="0">
                <a:latin typeface="Corbel" pitchFamily="34" charset="0"/>
              </a:rPr>
              <a:t>generated by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split()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must be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same</a:t>
            </a:r>
            <a:endParaRPr lang="en-US" sz="1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714752"/>
            <a:ext cx="8811855" cy="1533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Write a program that asks the user to input 2 integers and adds them . Accept both the numbers in a single line only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5"/>
            <a:ext cx="7072362" cy="197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s=input("Enter 2 numbers:")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s.split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print("First number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print("Second number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(a)+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(b)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print("Their sum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is",c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Accepting Multiple 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Values Separated With ,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By default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split( ) </a:t>
            </a:r>
            <a:r>
              <a:rPr lang="en-US" sz="2400" dirty="0" smtClean="0">
                <a:latin typeface="Corbel" pitchFamily="34" charset="0"/>
              </a:rPr>
              <a:t>function considers 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space</a:t>
            </a:r>
            <a:r>
              <a:rPr lang="en-US" sz="2400" dirty="0" smtClean="0">
                <a:latin typeface="Corbel" pitchFamily="34" charset="0"/>
              </a:rPr>
              <a:t> as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separator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However , we can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use</a:t>
            </a:r>
            <a:r>
              <a:rPr lang="en-US" sz="2400" dirty="0" smtClean="0">
                <a:latin typeface="Corbel" pitchFamily="34" charset="0"/>
              </a:rPr>
              <a:t> any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other symbol </a:t>
            </a:r>
            <a:r>
              <a:rPr lang="en-US" sz="2400" dirty="0" smtClean="0">
                <a:latin typeface="Corbel" pitchFamily="34" charset="0"/>
              </a:rPr>
              <a:t>also as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separator</a:t>
            </a:r>
            <a:r>
              <a:rPr lang="en-US" sz="2400" dirty="0" smtClean="0">
                <a:latin typeface="Corbel" pitchFamily="34" charset="0"/>
              </a:rPr>
              <a:t> if we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pass </a:t>
            </a:r>
            <a:r>
              <a:rPr lang="en-US" sz="2400" dirty="0" smtClean="0">
                <a:latin typeface="Corbel" pitchFamily="34" charset="0"/>
              </a:rPr>
              <a:t>that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symbol</a:t>
            </a:r>
            <a:r>
              <a:rPr lang="en-US" sz="2400" dirty="0" smtClean="0">
                <a:latin typeface="Corbel" pitchFamily="34" charset="0"/>
              </a:rPr>
              <a:t> as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argument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split( ) </a:t>
            </a:r>
            <a:r>
              <a:rPr lang="en-US" sz="2400" dirty="0" smtClean="0">
                <a:latin typeface="Corbel" pitchFamily="34" charset="0"/>
              </a:rPr>
              <a:t>function</a:t>
            </a: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latin typeface="Corbel" pitchFamily="34" charset="0"/>
              </a:rPr>
              <a:t>For example </a:t>
            </a:r>
            <a:r>
              <a:rPr lang="en-US" sz="2400" dirty="0" smtClean="0">
                <a:latin typeface="Corbel" pitchFamily="34" charset="0"/>
              </a:rPr>
              <a:t>, if we use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comma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,</a:t>
            </a:r>
            <a:r>
              <a:rPr lang="en-US" sz="2400" dirty="0" smtClean="0">
                <a:latin typeface="Corbel" pitchFamily="34" charset="0"/>
              </a:rPr>
              <a:t> as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separator</a:t>
            </a:r>
            <a:r>
              <a:rPr lang="en-US" sz="2400" dirty="0" smtClean="0">
                <a:latin typeface="Corbel" pitchFamily="34" charset="0"/>
              </a:rPr>
              <a:t> then we can provide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comma separated input</a:t>
            </a:r>
            <a:endParaRPr lang="en-US" sz="1900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Return Value Of input( 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</a:t>
            </a:r>
            <a:r>
              <a:rPr lang="en-IN" sz="2400" dirty="0" smtClean="0">
                <a:latin typeface="Corbel" pitchFamily="34" charset="0"/>
              </a:rPr>
              <a:t>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input()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rbel" pitchFamily="34" charset="0"/>
              </a:rPr>
              <a:t>reads a line </a:t>
            </a:r>
            <a:r>
              <a:rPr lang="en-IN" sz="2400" dirty="0" smtClean="0">
                <a:latin typeface="Corbel" pitchFamily="34" charset="0"/>
              </a:rPr>
              <a:t>from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keyboard</a:t>
            </a:r>
            <a:r>
              <a:rPr lang="en-IN" sz="2400" dirty="0" smtClean="0"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converts the line into a string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by removing the trailing newline,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returns it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.</a:t>
            </a:r>
            <a:endParaRPr lang="en-IN" sz="2400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s=input("Enter 2 numbers separated with comma:")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s.split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(",")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print("First number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print("Second number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(a)+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(b)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print("Their sum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is",c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86388"/>
            <a:ext cx="7325748" cy="107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Accepting Different Values 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In One Line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s=input("Enter roll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no,name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and per:")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roll,name,per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s.split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print("Roll no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is",roll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print("Name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print("Per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is",per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92096"/>
            <a:ext cx="7325748" cy="1065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Example 1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(Using input() without message)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print("enter your name")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name=input()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Hello",name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endParaRPr lang="en-IN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86256"/>
            <a:ext cx="478634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Example 2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(Using input( ) With Message)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name=input("enter your name")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Hello",name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429132"/>
            <a:ext cx="4500594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Example 3</a:t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(Using input( ) With Message)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name=input(“Enter your full name:”)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Hello",name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670922"/>
            <a:ext cx="5715040" cy="1115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Accepting Integer Input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By default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input( ) </a:t>
            </a:r>
            <a:r>
              <a:rPr lang="en-US" sz="2400" dirty="0" smtClean="0">
                <a:latin typeface="Corbel" pitchFamily="34" charset="0"/>
              </a:rPr>
              <a:t>returns the inputted value as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, even if we input a numeric value , still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considers it to be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Accepting Integer Input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understand</a:t>
            </a:r>
            <a:r>
              <a:rPr lang="en-US" sz="2400" dirty="0" smtClean="0">
                <a:latin typeface="Corbel" pitchFamily="34" charset="0"/>
              </a:rPr>
              <a:t> this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behavior</a:t>
            </a:r>
            <a:r>
              <a:rPr lang="en-US" sz="2400" dirty="0" smtClean="0">
                <a:latin typeface="Corbel" pitchFamily="34" charset="0"/>
              </a:rPr>
              <a:t> , consider the following code: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a=input("enter a number\n")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b=a+1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857760"/>
            <a:ext cx="7572428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4513</TotalTime>
  <Words>1426</Words>
  <Application>Microsoft Office PowerPoint</Application>
  <PresentationFormat>On-screen Show (4:3)</PresentationFormat>
  <Paragraphs>307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Civic</vt:lpstr>
      <vt:lpstr>Slide 1</vt:lpstr>
      <vt:lpstr>Today’s Agenda</vt:lpstr>
      <vt:lpstr>Accepting Input In Python</vt:lpstr>
      <vt:lpstr>Return Value Of input( )</vt:lpstr>
      <vt:lpstr>Example 1 (Using input() without message)</vt:lpstr>
      <vt:lpstr>Example 2 (Using input( ) With Message)</vt:lpstr>
      <vt:lpstr>Example 3 (Using input( ) With Message)</vt:lpstr>
      <vt:lpstr>Accepting Integer Input</vt:lpstr>
      <vt:lpstr>Accepting Integer Input</vt:lpstr>
      <vt:lpstr>Accepting Integer Input</vt:lpstr>
      <vt:lpstr>Accepting Integer Input</vt:lpstr>
      <vt:lpstr>Accepting Float And Bool</vt:lpstr>
      <vt:lpstr>Exercise</vt:lpstr>
      <vt:lpstr>Exercise</vt:lpstr>
      <vt:lpstr>Exercise</vt:lpstr>
      <vt:lpstr>Exploring More About  math Module</vt:lpstr>
      <vt:lpstr>Exploring More About  math Module</vt:lpstr>
      <vt:lpstr>Modified Version Of Previous  Code Using math Module</vt:lpstr>
      <vt:lpstr>Second Way To Import  A Module</vt:lpstr>
      <vt:lpstr>Using as Keyword</vt:lpstr>
      <vt:lpstr>Second Way Of Writing Previous  Code Using math Module</vt:lpstr>
      <vt:lpstr>Third Way To Import A Module</vt:lpstr>
      <vt:lpstr>Using from Keyword</vt:lpstr>
      <vt:lpstr>Third Way Of Writing Previous  Code Using math Module</vt:lpstr>
      <vt:lpstr>Fourth Way To Import A Module</vt:lpstr>
      <vt:lpstr>Using WildCard Character</vt:lpstr>
      <vt:lpstr>Fourth Way Of Writing Previous  Code Using math Module</vt:lpstr>
      <vt:lpstr>How To List  All Members Of A Module</vt:lpstr>
      <vt:lpstr>Using dir( )</vt:lpstr>
      <vt:lpstr>Using help( )</vt:lpstr>
      <vt:lpstr>Accepting Different Values</vt:lpstr>
      <vt:lpstr>Exercise</vt:lpstr>
      <vt:lpstr>Accepting Multiple Values In One Line</vt:lpstr>
      <vt:lpstr>Accepting Multiple Values  In One Line</vt:lpstr>
      <vt:lpstr>Accepting Multiple  Values In One Line</vt:lpstr>
      <vt:lpstr>An Important Point!</vt:lpstr>
      <vt:lpstr>Exercise</vt:lpstr>
      <vt:lpstr>Solution</vt:lpstr>
      <vt:lpstr>Accepting Multiple  Values Separated With ,</vt:lpstr>
      <vt:lpstr>Example</vt:lpstr>
      <vt:lpstr>Accepting Different Values  In One 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415</cp:revision>
  <dcterms:created xsi:type="dcterms:W3CDTF">2015-12-21T13:46:48Z</dcterms:created>
  <dcterms:modified xsi:type="dcterms:W3CDTF">2020-07-02T08:25:10Z</dcterms:modified>
</cp:coreProperties>
</file>