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346" r:id="rId5"/>
    <p:sldId id="344" r:id="rId6"/>
    <p:sldId id="347" r:id="rId7"/>
    <p:sldId id="378" r:id="rId8"/>
    <p:sldId id="348" r:id="rId9"/>
    <p:sldId id="349" r:id="rId10"/>
    <p:sldId id="350" r:id="rId11"/>
    <p:sldId id="345" r:id="rId12"/>
    <p:sldId id="351" r:id="rId13"/>
    <p:sldId id="352" r:id="rId14"/>
    <p:sldId id="380" r:id="rId15"/>
    <p:sldId id="381" r:id="rId16"/>
    <p:sldId id="307" r:id="rId17"/>
    <p:sldId id="353" r:id="rId18"/>
    <p:sldId id="295" r:id="rId19"/>
    <p:sldId id="358" r:id="rId20"/>
    <p:sldId id="359" r:id="rId21"/>
    <p:sldId id="360" r:id="rId22"/>
    <p:sldId id="354" r:id="rId23"/>
    <p:sldId id="361" r:id="rId24"/>
    <p:sldId id="357" r:id="rId25"/>
    <p:sldId id="355" r:id="rId26"/>
    <p:sldId id="365" r:id="rId27"/>
    <p:sldId id="366" r:id="rId28"/>
    <p:sldId id="356" r:id="rId29"/>
    <p:sldId id="362" r:id="rId30"/>
    <p:sldId id="363" r:id="rId31"/>
    <p:sldId id="364" r:id="rId32"/>
    <p:sldId id="367" r:id="rId33"/>
    <p:sldId id="368" r:id="rId34"/>
    <p:sldId id="369" r:id="rId35"/>
    <p:sldId id="370" r:id="rId36"/>
    <p:sldId id="308" r:id="rId37"/>
    <p:sldId id="371" r:id="rId38"/>
    <p:sldId id="372" r:id="rId39"/>
    <p:sldId id="373" r:id="rId40"/>
    <p:sldId id="382" r:id="rId41"/>
    <p:sldId id="374" r:id="rId42"/>
    <p:sldId id="375" r:id="rId43"/>
    <p:sldId id="37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04-07-2020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Code:</a:t>
            </a:r>
            <a:endParaRPr lang="en-IN" sz="2400" b="1" u="sng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age =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(input("Enter your age "))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age=age+10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After 10 years , you will be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,age,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years old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eva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86256"/>
            <a:ext cx="7335274" cy="743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(input("Type something:"))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print(type(a))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Suppose user types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25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eva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5214950"/>
            <a:ext cx="3096057" cy="914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(input("Type something:"))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print(type(a))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Suppose user types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3.6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eva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5286388"/>
            <a:ext cx="3096057" cy="844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(input("Type something:"))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print(type(a))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Suppose user types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[10,20,30]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endParaRPr lang="en-US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eva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38" y="5357826"/>
            <a:ext cx="3714776" cy="923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(input("Type something:"))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print(type(a))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Suppose user types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Hello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eva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5072074"/>
            <a:ext cx="5429288" cy="1234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(input("Type something:"))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print(type(a))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Suppose user types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“Hello”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eval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5357826"/>
            <a:ext cx="5429288" cy="1055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Command Line Arguments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Command Line Arguments </a:t>
            </a:r>
            <a:r>
              <a:rPr lang="en-US" sz="2400" dirty="0" smtClean="0">
                <a:latin typeface="Corbel" pitchFamily="34" charset="0"/>
              </a:rPr>
              <a:t>are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values</a:t>
            </a:r>
            <a:r>
              <a:rPr lang="en-US" sz="2400" dirty="0" smtClean="0">
                <a:latin typeface="Corbel" pitchFamily="34" charset="0"/>
              </a:rPr>
              <a:t> , we can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pass</a:t>
            </a:r>
            <a:r>
              <a:rPr lang="en-US" sz="2400" dirty="0" smtClean="0">
                <a:latin typeface="Corbel" pitchFamily="34" charset="0"/>
              </a:rPr>
              <a:t> while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executing </a:t>
            </a:r>
            <a:r>
              <a:rPr lang="en-US" sz="2400" dirty="0" smtClean="0">
                <a:latin typeface="Corbel" pitchFamily="34" charset="0"/>
              </a:rPr>
              <a:t>our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code from </a:t>
            </a:r>
            <a:r>
              <a:rPr lang="en-US" sz="2400" b="1" u="sng" dirty="0" smtClean="0">
                <a:solidFill>
                  <a:schemeClr val="accent6"/>
                </a:solidFill>
                <a:latin typeface="Corbel" pitchFamily="34" charset="0"/>
              </a:rPr>
              <a:t>command prompt</a:t>
            </a:r>
          </a:p>
          <a:p>
            <a:endParaRPr lang="en-US" sz="2400" b="1" u="sng" dirty="0" smtClean="0"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prog_name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&lt;values&gt;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For example: 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python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demo.py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10 20 30</a:t>
            </a:r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00364" y="4500570"/>
            <a:ext cx="1285884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" name="Oval Callout 6"/>
          <p:cNvSpPr/>
          <p:nvPr/>
        </p:nvSpPr>
        <p:spPr>
          <a:xfrm>
            <a:off x="5072066" y="2786058"/>
            <a:ext cx="3643338" cy="1143008"/>
          </a:xfrm>
          <a:prstGeom prst="wedgeEllipseCallout">
            <a:avLst>
              <a:gd name="adj1" fmla="val -89250"/>
              <a:gd name="adj2" fmla="val 95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Corbel" pitchFamily="34" charset="0"/>
              </a:rPr>
              <a:t>These are called </a:t>
            </a:r>
            <a:r>
              <a:rPr lang="en-US" sz="2000" b="1" dirty="0" err="1" smtClean="0">
                <a:solidFill>
                  <a:srgbClr val="FFFF00"/>
                </a:solidFill>
                <a:latin typeface="Corbel" pitchFamily="34" charset="0"/>
              </a:rPr>
              <a:t>commad</a:t>
            </a:r>
            <a:r>
              <a:rPr lang="en-US" sz="2000" b="1" dirty="0" smtClean="0">
                <a:solidFill>
                  <a:srgbClr val="FFFF00"/>
                </a:solidFill>
                <a:latin typeface="Corbel" pitchFamily="34" charset="0"/>
              </a:rPr>
              <a:t> line arguments </a:t>
            </a:r>
            <a:endParaRPr lang="en-IN" sz="20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5429264"/>
            <a:ext cx="7459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rbel" pitchFamily="34" charset="0"/>
              </a:rPr>
              <a:t>Their main benefit is that they are another mechanism to </a:t>
            </a:r>
          </a:p>
          <a:p>
            <a:r>
              <a:rPr lang="en-US" sz="2400" dirty="0" smtClean="0">
                <a:latin typeface="Corbel" pitchFamily="34" charset="0"/>
              </a:rPr>
              <a:t>provide input to our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Where Are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Command Line Arguments Stored 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Command Line Arguments </a:t>
            </a:r>
            <a:r>
              <a:rPr lang="en-US" sz="2400" dirty="0" smtClean="0">
                <a:latin typeface="Corbel" pitchFamily="34" charset="0"/>
              </a:rPr>
              <a:t>are stored by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in a special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predefined variable </a:t>
            </a:r>
            <a:r>
              <a:rPr lang="en-US" sz="2400" dirty="0" smtClean="0">
                <a:latin typeface="Corbel" pitchFamily="34" charset="0"/>
              </a:rPr>
              <a:t>called </a:t>
            </a:r>
            <a:r>
              <a:rPr lang="en-US" sz="2400" b="1" u="sng" dirty="0" err="1" smtClean="0">
                <a:solidFill>
                  <a:srgbClr val="002060"/>
                </a:solidFill>
                <a:latin typeface="Corbel" pitchFamily="34" charset="0"/>
              </a:rPr>
              <a:t>argv</a:t>
            </a:r>
            <a:endParaRPr lang="en-US" sz="2400" b="1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u="sng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Following are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important features </a:t>
            </a:r>
            <a:r>
              <a:rPr lang="en-US" sz="2400" dirty="0" smtClean="0">
                <a:latin typeface="Corbel" pitchFamily="34" charset="0"/>
              </a:rPr>
              <a:t>of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argv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pPr lvl="1"/>
            <a:endParaRPr lang="en-US" sz="1900" dirty="0" smtClean="0">
              <a:latin typeface="Corbel" pitchFamily="34" charset="0"/>
            </a:endParaRP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This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variable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 itself is stored in a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module</a:t>
            </a:r>
            <a:r>
              <a:rPr lang="en-US" sz="2000" dirty="0" smtClean="0">
                <a:latin typeface="Corbel" pitchFamily="34" charset="0"/>
              </a:rPr>
              <a:t>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called</a:t>
            </a:r>
            <a:r>
              <a:rPr lang="en-US" sz="2000" dirty="0" smtClean="0">
                <a:latin typeface="Corbel" pitchFamily="34" charset="0"/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sys</a:t>
            </a:r>
          </a:p>
          <a:p>
            <a:pPr lvl="1"/>
            <a:endParaRPr lang="en-US" sz="2000" dirty="0" smtClean="0">
              <a:latin typeface="Corbel" pitchFamily="34" charset="0"/>
            </a:endParaRP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So to use it , we must import 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sys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module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 in our program</a:t>
            </a:r>
          </a:p>
          <a:p>
            <a:pPr lvl="1"/>
            <a:endParaRPr lang="en-US" sz="2000" dirty="0" smtClean="0">
              <a:latin typeface="Corbel" pitchFamily="34" charset="0"/>
            </a:endParaRP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The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variable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sz="2000" b="1" dirty="0" err="1" smtClean="0">
                <a:solidFill>
                  <a:srgbClr val="002060"/>
                </a:solidFill>
                <a:latin typeface="Corbel" pitchFamily="34" charset="0"/>
              </a:rPr>
              <a:t>argv</a:t>
            </a:r>
            <a:r>
              <a:rPr lang="en-US" sz="2000" dirty="0" smtClean="0">
                <a:latin typeface="Corbel" pitchFamily="34" charset="0"/>
              </a:rPr>
              <a:t>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is actually a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list</a:t>
            </a:r>
          </a:p>
          <a:p>
            <a:pPr lvl="1"/>
            <a:endParaRPr lang="en-US" sz="20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The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name of the program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is passed as the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first argument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which is stored at the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0</a:t>
            </a:r>
            <a:r>
              <a:rPr lang="en-US" sz="2000" b="1" baseline="300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 index in </a:t>
            </a:r>
            <a:r>
              <a:rPr lang="en-US" sz="2000" b="1" dirty="0" err="1" smtClean="0">
                <a:solidFill>
                  <a:srgbClr val="002060"/>
                </a:solidFill>
                <a:latin typeface="Corbel" pitchFamily="34" charset="0"/>
              </a:rPr>
              <a:t>argv</a:t>
            </a:r>
            <a:endParaRPr lang="en-US" sz="20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>
                <a:latin typeface="Corbel" pitchFamily="34" charset="0"/>
              </a:rPr>
              <a:t>Code</a:t>
            </a:r>
            <a:r>
              <a:rPr lang="en-US" b="1" u="sng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b="1" u="sng" dirty="0" smtClean="0">
                <a:solidFill>
                  <a:srgbClr val="002060"/>
                </a:solidFill>
                <a:latin typeface="Corbel" pitchFamily="34" charset="0"/>
              </a:rPr>
              <a:t>(suppose name of </a:t>
            </a:r>
            <a:r>
              <a:rPr lang="en-US" b="1" u="sng" dirty="0" err="1" smtClean="0">
                <a:solidFill>
                  <a:srgbClr val="002060"/>
                </a:solidFill>
                <a:latin typeface="Corbel" pitchFamily="34" charset="0"/>
              </a:rPr>
              <a:t>prog</a:t>
            </a:r>
            <a:r>
              <a:rPr lang="en-US" b="1" u="sng" dirty="0" smtClean="0">
                <a:solidFill>
                  <a:srgbClr val="002060"/>
                </a:solidFill>
                <a:latin typeface="Corbel" pitchFamily="34" charset="0"/>
              </a:rPr>
              <a:t> is </a:t>
            </a:r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cmdarg.py</a:t>
            </a:r>
            <a:r>
              <a:rPr lang="en-US" b="1" u="sng" dirty="0" smtClean="0">
                <a:solidFill>
                  <a:srgbClr val="002060"/>
                </a:solidFill>
                <a:latin typeface="Corbel" pitchFamily="34" charset="0"/>
              </a:rPr>
              <a:t>):</a:t>
            </a:r>
            <a:endParaRPr lang="en-IN" b="1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sys import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print(type(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))</a:t>
            </a:r>
            <a:endParaRPr lang="en-IN" b="1" u="sng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Suppose we run it as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python cmdarg.py 10 20 30</a:t>
            </a:r>
          </a:p>
          <a:p>
            <a:pPr>
              <a:buNone/>
            </a:pPr>
            <a:r>
              <a:rPr lang="en-IN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00570"/>
            <a:ext cx="7715304" cy="19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Accessing Individual Values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argv</a:t>
            </a:r>
            <a:r>
              <a:rPr lang="en-US" sz="2400" dirty="0" smtClean="0">
                <a:latin typeface="Corbel" pitchFamily="34" charset="0"/>
              </a:rPr>
              <a:t> is 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List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type object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Lists</a:t>
            </a:r>
            <a:r>
              <a:rPr lang="en-US" sz="2400" dirty="0" smtClean="0">
                <a:latin typeface="Corbel" pitchFamily="34" charset="0"/>
              </a:rPr>
              <a:t> are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index</a:t>
            </a:r>
            <a:r>
              <a:rPr lang="en-US" sz="2400" dirty="0" smtClean="0">
                <a:latin typeface="Corbel" pitchFamily="34" charset="0"/>
              </a:rPr>
              <a:t> based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They always start from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0</a:t>
            </a:r>
            <a:r>
              <a:rPr lang="en-US" sz="2400" b="1" baseline="30000" dirty="0" smtClean="0">
                <a:solidFill>
                  <a:srgbClr val="7030A0"/>
                </a:solidFill>
                <a:latin typeface="Corbel" pitchFamily="34" charset="0"/>
              </a:rPr>
              <a:t>th</a:t>
            </a:r>
            <a:r>
              <a:rPr lang="en-US" sz="2400" dirty="0" smtClean="0">
                <a:latin typeface="Corbel" pitchFamily="34" charset="0"/>
              </a:rPr>
              <a:t> index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So if we want to access individual elements of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argv</a:t>
            </a:r>
            <a:r>
              <a:rPr lang="en-US" sz="2400" dirty="0" smtClean="0">
                <a:latin typeface="Corbel" pitchFamily="34" charset="0"/>
              </a:rPr>
              <a:t> then we can use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subscript operator </a:t>
            </a:r>
            <a:r>
              <a:rPr lang="en-US" sz="2400" dirty="0" smtClean="0">
                <a:latin typeface="Corbel" pitchFamily="34" charset="0"/>
              </a:rPr>
              <a:t>passing it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index number</a:t>
            </a:r>
          </a:p>
          <a:p>
            <a:pPr lvl="1"/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err="1" smtClean="0">
                <a:solidFill>
                  <a:schemeClr val="tx1"/>
                </a:solidFill>
                <a:latin typeface="Corbel" pitchFamily="34" charset="0"/>
              </a:rPr>
              <a:t>eval</a:t>
            </a:r>
            <a:r>
              <a:rPr lang="en-US" sz="3000" b="1" dirty="0" smtClean="0">
                <a:solidFill>
                  <a:schemeClr val="tx1"/>
                </a:solidFill>
                <a:latin typeface="Corbel" pitchFamily="34" charset="0"/>
              </a:rPr>
              <a:t>( ) Function , Command Line Arguments and Various print( ) Options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Using the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eval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 ) 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Using Command Line Arguments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Using format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specifiers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in 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Using the function format(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Accessing Individual Values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sys import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[0])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[1])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[2])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Suppose we run it as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python cmdarg.py 10 20</a:t>
            </a: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72074"/>
            <a:ext cx="7468643" cy="1190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sys import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[0])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[1])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[2])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Execution: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python cmdarg.py 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cmdarg.py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IndexError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: list index out of range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500562" y="1643050"/>
            <a:ext cx="3986234" cy="1928826"/>
          </a:xfrm>
          <a:prstGeom prst="cloudCallout">
            <a:avLst>
              <a:gd name="adj1" fmla="val -56970"/>
              <a:gd name="adj2" fmla="val 82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rbel" pitchFamily="34" charset="0"/>
              </a:rPr>
              <a:t>If we try to access  </a:t>
            </a:r>
            <a:r>
              <a:rPr lang="en-US" sz="2000" b="1" dirty="0" err="1" smtClean="0">
                <a:latin typeface="Corbel" pitchFamily="34" charset="0"/>
              </a:rPr>
              <a:t>argv</a:t>
            </a:r>
            <a:r>
              <a:rPr lang="en-US" sz="2000" b="1" dirty="0" smtClean="0">
                <a:latin typeface="Corbel" pitchFamily="34" charset="0"/>
              </a:rPr>
              <a:t> beyond it’s last index then </a:t>
            </a:r>
            <a:endParaRPr lang="en-IN" sz="2000" b="1" dirty="0" smtClean="0">
              <a:latin typeface="Corbel" pitchFamily="34" charset="0"/>
            </a:endParaRPr>
          </a:p>
          <a:p>
            <a:pPr algn="ctr"/>
            <a:r>
              <a:rPr lang="en-US" sz="2000" b="1" dirty="0" smtClean="0">
                <a:solidFill>
                  <a:srgbClr val="FFFF00"/>
                </a:solidFill>
                <a:latin typeface="Corbel" pitchFamily="34" charset="0"/>
              </a:rPr>
              <a:t>Python</a:t>
            </a:r>
            <a:r>
              <a:rPr lang="en-US" sz="2000" b="1" dirty="0" smtClean="0">
                <a:latin typeface="Corbel" pitchFamily="34" charset="0"/>
              </a:rPr>
              <a:t> will throw </a:t>
            </a:r>
            <a:r>
              <a:rPr lang="en-US" sz="2000" b="1" dirty="0" err="1" smtClean="0">
                <a:solidFill>
                  <a:srgbClr val="FFFF00"/>
                </a:solidFill>
                <a:latin typeface="Corbel" pitchFamily="34" charset="0"/>
              </a:rPr>
              <a:t>IndexError</a:t>
            </a:r>
            <a:r>
              <a:rPr lang="en-US" sz="2000" b="1" dirty="0" smtClean="0">
                <a:solidFill>
                  <a:srgbClr val="FFFF00"/>
                </a:solidFill>
                <a:latin typeface="Corbel" pitchFamily="34" charset="0"/>
              </a:rPr>
              <a:t> </a:t>
            </a:r>
            <a:r>
              <a:rPr lang="en-US" sz="2000" b="1" dirty="0" smtClean="0">
                <a:latin typeface="Corbel" pitchFamily="34" charset="0"/>
              </a:rPr>
              <a:t>exception</a:t>
            </a:r>
            <a:endParaRPr lang="en-IN" sz="2000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Obtaining Number </a:t>
            </a:r>
            <a:r>
              <a:rPr lang="en-US" sz="3000" b="1" dirty="0" smtClean="0">
                <a:latin typeface="Corbel" pitchFamily="34" charset="0"/>
              </a:rPr>
              <a:t/>
            </a:r>
            <a:br>
              <a:rPr lang="en-US" sz="3000" b="1" dirty="0" smtClean="0">
                <a:latin typeface="Corbel" pitchFamily="34" charset="0"/>
              </a:rPr>
            </a:br>
            <a:r>
              <a:rPr lang="en-US" sz="3000" b="1" dirty="0" smtClean="0">
                <a:latin typeface="Corbel" pitchFamily="34" charset="0"/>
              </a:rPr>
              <a:t>Of Arguments </a:t>
            </a:r>
            <a:r>
              <a:rPr lang="en-US" sz="3000" b="1" dirty="0" smtClean="0">
                <a:latin typeface="Corbel" pitchFamily="34" charset="0"/>
              </a:rPr>
              <a:t>Passed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built in function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len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400" dirty="0" smtClean="0">
                <a:latin typeface="Corbel" pitchFamily="34" charset="0"/>
              </a:rPr>
              <a:t>can be used to get the number of arguments passed from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command prompt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Code:</a:t>
            </a:r>
            <a:endParaRPr lang="en-IN" sz="2400" b="1" u="sng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sys import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len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print("You have passed",n-1,"arguments") </a:t>
            </a: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Output:</a:t>
            </a:r>
            <a:endParaRPr lang="en-US" sz="1900" b="1" u="sng" dirty="0" smtClean="0">
              <a:latin typeface="Corbel" pitchFamily="34" charset="0"/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000636"/>
            <a:ext cx="7373380" cy="1486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Slicing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List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is also a sequence type like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</a:p>
          <a:p>
            <a:endParaRPr lang="en-US" sz="2400" b="1" u="sng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So , it also supports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slicing</a:t>
            </a:r>
            <a:r>
              <a:rPr lang="en-US" sz="2400" dirty="0" smtClean="0">
                <a:latin typeface="Corbel" pitchFamily="34" charset="0"/>
              </a:rPr>
              <a:t> i.e. we can use the </a:t>
            </a:r>
            <a:r>
              <a:rPr lang="en-US" sz="2400" dirty="0" smtClean="0">
                <a:latin typeface="Corbel" pitchFamily="34" charset="0"/>
              </a:rPr>
              <a:t>                       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slicing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operator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[ : ] </a:t>
            </a:r>
            <a:r>
              <a:rPr lang="en-US" sz="2400" dirty="0" smtClean="0">
                <a:latin typeface="Corbel" pitchFamily="34" charset="0"/>
              </a:rPr>
              <a:t>, to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retrieve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list values </a:t>
            </a:r>
            <a:r>
              <a:rPr lang="en-US" sz="2400" dirty="0" smtClean="0">
                <a:latin typeface="Corbel" pitchFamily="34" charset="0"/>
              </a:rPr>
              <a:t>from any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index.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For example , if we don’t want the program name then we can use the slicing operator passing it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index number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1</a:t>
            </a:r>
            <a:r>
              <a:rPr lang="en-US" sz="2400" dirty="0" smtClean="0">
                <a:latin typeface="Corbel" pitchFamily="34" charset="0"/>
              </a:rPr>
              <a:t> as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start index</a:t>
            </a:r>
          </a:p>
          <a:p>
            <a:pPr lvl="1"/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Code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(suppose name of </a:t>
            </a:r>
            <a:r>
              <a:rPr lang="en-US" sz="2400" b="1" u="sng" dirty="0" err="1" smtClean="0">
                <a:solidFill>
                  <a:srgbClr val="002060"/>
                </a:solidFill>
                <a:latin typeface="Corbel" pitchFamily="34" charset="0"/>
              </a:rPr>
              <a:t>prog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 is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cmdarg.py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):</a:t>
            </a:r>
            <a:endParaRPr lang="en-IN" sz="2400" b="1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sys import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[1:])</a:t>
            </a:r>
          </a:p>
          <a:p>
            <a:pPr>
              <a:buNone/>
            </a:pPr>
            <a:endParaRPr lang="en-IN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Execution: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python cmdarg.py 10 20 30</a:t>
            </a:r>
          </a:p>
          <a:p>
            <a:pPr>
              <a:buNone/>
            </a:pPr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572008"/>
            <a:ext cx="7715304" cy="1524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Code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(suppose name of </a:t>
            </a:r>
            <a:r>
              <a:rPr lang="en-US" sz="2400" b="1" u="sng" dirty="0" err="1" smtClean="0">
                <a:solidFill>
                  <a:srgbClr val="002060"/>
                </a:solidFill>
                <a:latin typeface="Corbel" pitchFamily="34" charset="0"/>
              </a:rPr>
              <a:t>prog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 is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cmdarg.py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):</a:t>
            </a:r>
            <a:endParaRPr lang="en-IN" sz="2400" b="1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sys import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[1:])</a:t>
            </a:r>
          </a:p>
          <a:p>
            <a:pPr>
              <a:buNone/>
            </a:pPr>
            <a:endParaRPr lang="en-IN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Execution: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python cmdarg.py 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 ]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/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US" sz="1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Code: 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addnos.py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sys import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print(“First num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is“,argv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[1])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print(“Sec num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is“,argv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[2])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print(“Their sum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is”,argv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[1]+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[2])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Execution: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python addnos.py 15 20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First num is 15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Sec num is 20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Their sum is 1520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857752" y="4429132"/>
            <a:ext cx="3986234" cy="1785950"/>
          </a:xfrm>
          <a:prstGeom prst="cloudCallout">
            <a:avLst>
              <a:gd name="adj1" fmla="val -99391"/>
              <a:gd name="adj2" fmla="val 37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rbel" pitchFamily="34" charset="0"/>
              </a:rPr>
              <a:t>By default , Python treats all the command line arguments as string values</a:t>
            </a:r>
            <a:endParaRPr lang="en-IN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How To Solve This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latin typeface="Corbel" pitchFamily="34" charset="0"/>
              </a:rPr>
              <a:t>To solve the previous problem , we will have to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type convert </a:t>
            </a:r>
            <a:r>
              <a:rPr lang="en-US" sz="2400" dirty="0" smtClean="0">
                <a:latin typeface="Corbel" pitchFamily="34" charset="0"/>
              </a:rPr>
              <a:t>string values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int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can be done by using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eval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400" dirty="0" smtClean="0">
                <a:latin typeface="Corbel" pitchFamily="34" charset="0"/>
              </a:rPr>
              <a:t>function</a:t>
            </a:r>
          </a:p>
          <a:p>
            <a:pPr lvl="1"/>
            <a:endParaRPr lang="en-US" sz="2400" dirty="0" smtClean="0">
              <a:latin typeface="Corbel" pitchFamily="34" charset="0"/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sys import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[1])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[2])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Nos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are",a,"and",b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print("Their sum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is",a+b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14950"/>
            <a:ext cx="564360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sys import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Hello”,argv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[1])</a:t>
            </a:r>
          </a:p>
          <a:p>
            <a:pPr>
              <a:buNone/>
            </a:pPr>
            <a:endParaRPr lang="en-US" sz="2400" b="1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Execution: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python cmdarg.py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Kapoor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Hello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Sachin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4000504"/>
            <a:ext cx="3986234" cy="1928826"/>
          </a:xfrm>
          <a:prstGeom prst="cloudCallout">
            <a:avLst>
              <a:gd name="adj1" fmla="val -105362"/>
              <a:gd name="adj2" fmla="val -16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Corbel" pitchFamily="34" charset="0"/>
              </a:rPr>
              <a:t>For Python </a:t>
            </a:r>
            <a:r>
              <a:rPr lang="en-US" sz="1600" b="1" dirty="0" err="1" smtClean="0">
                <a:solidFill>
                  <a:srgbClr val="FFFF00"/>
                </a:solidFill>
                <a:latin typeface="Corbel" pitchFamily="34" charset="0"/>
              </a:rPr>
              <a:t>Sachin</a:t>
            </a:r>
            <a:r>
              <a:rPr lang="en-US" sz="1600" b="1" dirty="0" smtClean="0">
                <a:solidFill>
                  <a:srgbClr val="FFFF00"/>
                </a:solidFill>
                <a:latin typeface="Corbel" pitchFamily="34" charset="0"/>
              </a:rPr>
              <a:t> </a:t>
            </a:r>
            <a:r>
              <a:rPr lang="en-US" sz="1600" b="1" dirty="0" smtClean="0">
                <a:latin typeface="Corbel" pitchFamily="34" charset="0"/>
              </a:rPr>
              <a:t>and </a:t>
            </a:r>
            <a:r>
              <a:rPr lang="en-US" sz="1600" b="1" dirty="0" err="1" smtClean="0">
                <a:solidFill>
                  <a:srgbClr val="FFFF00"/>
                </a:solidFill>
                <a:latin typeface="Corbel" pitchFamily="34" charset="0"/>
              </a:rPr>
              <a:t>Kapoor</a:t>
            </a:r>
            <a:r>
              <a:rPr lang="en-US" sz="1600" b="1" dirty="0" smtClean="0">
                <a:latin typeface="Corbel" pitchFamily="34" charset="0"/>
              </a:rPr>
              <a:t> are 2 separate arguments , so </a:t>
            </a:r>
            <a:r>
              <a:rPr lang="en-US" sz="1600" b="1" dirty="0" err="1" smtClean="0">
                <a:latin typeface="Corbel" pitchFamily="34" charset="0"/>
              </a:rPr>
              <a:t>argv</a:t>
            </a:r>
            <a:r>
              <a:rPr lang="en-US" sz="1600" b="1" dirty="0" smtClean="0">
                <a:latin typeface="Corbel" pitchFamily="34" charset="0"/>
              </a:rPr>
              <a:t>[1] receives </a:t>
            </a:r>
            <a:r>
              <a:rPr lang="en-US" sz="1600" b="1" dirty="0" err="1" smtClean="0">
                <a:solidFill>
                  <a:srgbClr val="FFFF00"/>
                </a:solidFill>
                <a:latin typeface="Corbel" pitchFamily="34" charset="0"/>
              </a:rPr>
              <a:t>Sachin</a:t>
            </a:r>
            <a:r>
              <a:rPr lang="en-US" sz="1600" b="1" dirty="0" smtClean="0">
                <a:solidFill>
                  <a:srgbClr val="FFFF00"/>
                </a:solidFill>
                <a:latin typeface="Corbel" pitchFamily="34" charset="0"/>
              </a:rPr>
              <a:t> </a:t>
            </a:r>
            <a:r>
              <a:rPr lang="en-US" sz="1600" b="1" dirty="0" smtClean="0">
                <a:latin typeface="Corbel" pitchFamily="34" charset="0"/>
              </a:rPr>
              <a:t>and </a:t>
            </a:r>
            <a:r>
              <a:rPr lang="en-US" sz="1600" b="1" dirty="0" err="1" smtClean="0">
                <a:latin typeface="Corbel" pitchFamily="34" charset="0"/>
              </a:rPr>
              <a:t>argv</a:t>
            </a:r>
            <a:r>
              <a:rPr lang="en-US" sz="1600" b="1" dirty="0" smtClean="0">
                <a:latin typeface="Corbel" pitchFamily="34" charset="0"/>
              </a:rPr>
              <a:t>[2] receives </a:t>
            </a:r>
            <a:r>
              <a:rPr lang="en-US" sz="1600" b="1" dirty="0" err="1" smtClean="0">
                <a:solidFill>
                  <a:srgbClr val="FFFF00"/>
                </a:solidFill>
                <a:latin typeface="Corbel" pitchFamily="34" charset="0"/>
              </a:rPr>
              <a:t>Kapoor</a:t>
            </a:r>
            <a:endParaRPr lang="en-IN" sz="1600" b="1" dirty="0">
              <a:solidFill>
                <a:srgbClr val="FFFF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The Function </a:t>
            </a:r>
            <a:r>
              <a:rPr lang="en-US" sz="3200" b="1" dirty="0" err="1" smtClean="0">
                <a:solidFill>
                  <a:srgbClr val="7030A0"/>
                </a:solidFill>
                <a:latin typeface="Corbel" pitchFamily="34" charset="0"/>
              </a:rPr>
              <a:t>eval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( )</a:t>
            </a:r>
            <a:endParaRPr lang="en-IN" sz="3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has a very interesting function called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eval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function  accepts any </a:t>
            </a:r>
            <a:r>
              <a:rPr lang="en-US" sz="2400" b="1" u="sng" dirty="0" smtClean="0">
                <a:solidFill>
                  <a:srgbClr val="00B050"/>
                </a:solidFill>
                <a:latin typeface="Corbel" pitchFamily="34" charset="0"/>
              </a:rPr>
              <a:t>valid Python expression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executes</a:t>
            </a:r>
            <a:r>
              <a:rPr lang="en-US" sz="24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it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If we want to pass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Kapoor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as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single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argument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then we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must </a:t>
            </a:r>
            <a:r>
              <a:rPr lang="en-US" sz="2400" dirty="0" smtClean="0">
                <a:latin typeface="Corbel" pitchFamily="34" charset="0"/>
              </a:rPr>
              <a:t>enclose it 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double quotes </a:t>
            </a: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sys import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Hello”,argv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[1])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Execution: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python cmdarg.py “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Kapoor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”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Hello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Kapoor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sys import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argv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Hello”,argv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[1])</a:t>
            </a: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Execution: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python cmdarg.py ‘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Sachin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Kapoor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’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Hello ‘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Sachin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429124" y="4000504"/>
            <a:ext cx="3986234" cy="1928826"/>
          </a:xfrm>
          <a:prstGeom prst="cloudCallout">
            <a:avLst>
              <a:gd name="adj1" fmla="val -105362"/>
              <a:gd name="adj2" fmla="val -16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rbel" pitchFamily="34" charset="0"/>
              </a:rPr>
              <a:t>On command prompt only </a:t>
            </a:r>
            <a:r>
              <a:rPr lang="en-US" sz="2000" b="1" dirty="0" smtClean="0">
                <a:solidFill>
                  <a:srgbClr val="FFFF00"/>
                </a:solidFill>
                <a:latin typeface="Corbel" pitchFamily="34" charset="0"/>
              </a:rPr>
              <a:t>double quoted strings </a:t>
            </a:r>
            <a:r>
              <a:rPr lang="en-US" sz="2000" b="1" dirty="0" smtClean="0">
                <a:latin typeface="Corbel" pitchFamily="34" charset="0"/>
              </a:rPr>
              <a:t>are treated as </a:t>
            </a:r>
            <a:r>
              <a:rPr lang="en-US" sz="2000" b="1" dirty="0" smtClean="0">
                <a:solidFill>
                  <a:srgbClr val="FFFF00"/>
                </a:solidFill>
                <a:latin typeface="Corbel" pitchFamily="34" charset="0"/>
              </a:rPr>
              <a:t>single value.</a:t>
            </a:r>
            <a:endParaRPr lang="en-IN" sz="2000" b="1" dirty="0">
              <a:solidFill>
                <a:srgbClr val="FFFF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Using Format </a:t>
            </a:r>
            <a:r>
              <a:rPr lang="en-US" sz="2800" b="1" dirty="0" err="1" smtClean="0">
                <a:latin typeface="Corbel" pitchFamily="34" charset="0"/>
              </a:rPr>
              <a:t>Specifiers</a:t>
            </a:r>
            <a:r>
              <a:rPr lang="en-US" sz="2800" b="1" dirty="0" smtClean="0">
                <a:latin typeface="Corbel" pitchFamily="34" charset="0"/>
              </a:rPr>
              <a:t>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With print()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Just like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language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also allows us to use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format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specifiers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variables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format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specifiers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supported by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are:</a:t>
            </a:r>
          </a:p>
          <a:p>
            <a:pPr lvl="1"/>
            <a:endParaRPr lang="en-US" sz="1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%d:	Used for </a:t>
            </a:r>
            <a:r>
              <a:rPr lang="en-US" b="1" dirty="0" err="1" smtClean="0">
                <a:solidFill>
                  <a:srgbClr val="00206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 values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%</a:t>
            </a:r>
            <a:r>
              <a:rPr lang="en-US" b="1" dirty="0" err="1" smtClean="0">
                <a:solidFill>
                  <a:srgbClr val="002060"/>
                </a:solidFill>
                <a:latin typeface="Corbel" pitchFamily="34" charset="0"/>
              </a:rPr>
              <a:t>i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: 	Used for </a:t>
            </a:r>
            <a:r>
              <a:rPr lang="en-US" b="1" dirty="0" err="1" smtClean="0">
                <a:solidFill>
                  <a:srgbClr val="002060"/>
                </a:solidFill>
                <a:latin typeface="Corbel" pitchFamily="34" charset="0"/>
              </a:rPr>
              <a:t>int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 values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%f: 	Used for float values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%s: 	Used for string value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%c: 	Used for single char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Format </a:t>
            </a:r>
            <a:r>
              <a:rPr lang="en-US" sz="3200" b="1" dirty="0" err="1" smtClean="0">
                <a:latin typeface="Corbel" pitchFamily="34" charset="0"/>
              </a:rPr>
              <a:t>Specifiers</a:t>
            </a:r>
            <a:r>
              <a:rPr lang="en-US" sz="3200" b="1" dirty="0" smtClean="0">
                <a:latin typeface="Corbel" pitchFamily="34" charset="0"/>
              </a:rPr>
              <a:t>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With print()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print(“format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specifier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 %(variable list))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print(“value of a is %d “ %(a))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value of a is 10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157766" y="4429132"/>
            <a:ext cx="3986234" cy="1928826"/>
          </a:xfrm>
          <a:prstGeom prst="cloudCallout">
            <a:avLst>
              <a:gd name="adj1" fmla="val -64198"/>
              <a:gd name="adj2" fmla="val -71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Corbel" pitchFamily="34" charset="0"/>
              </a:rPr>
              <a:t>If a single variable is there then </a:t>
            </a:r>
            <a:r>
              <a:rPr lang="en-US" sz="2000" b="1" dirty="0" err="1" smtClean="0">
                <a:latin typeface="Corbel" pitchFamily="34" charset="0"/>
              </a:rPr>
              <a:t>parentesis</a:t>
            </a:r>
            <a:r>
              <a:rPr lang="en-US" sz="2000" b="1" dirty="0" smtClean="0">
                <a:latin typeface="Corbel" pitchFamily="34" charset="0"/>
              </a:rPr>
              <a:t> can be dropped</a:t>
            </a:r>
            <a:endParaRPr lang="en-IN" sz="2000" b="1" dirty="0">
              <a:solidFill>
                <a:srgbClr val="FFFF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Format </a:t>
            </a:r>
            <a:r>
              <a:rPr lang="en-US" sz="3200" b="1" dirty="0" err="1" smtClean="0">
                <a:latin typeface="Corbel" pitchFamily="34" charset="0"/>
              </a:rPr>
              <a:t>Specifiers</a:t>
            </a:r>
            <a:r>
              <a:rPr lang="en-US" sz="3200" b="1" dirty="0" smtClean="0">
                <a:latin typeface="Corbel" pitchFamily="34" charset="0"/>
              </a:rPr>
              <a:t>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With print()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=“Welcome”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c=1.5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print(“values are %d , %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s,%f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 %(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a,msg,c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))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Values are 10, Welcome, 1.500000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943584" y="4429132"/>
            <a:ext cx="3200416" cy="2000264"/>
          </a:xfrm>
          <a:prstGeom prst="cloudCallout">
            <a:avLst>
              <a:gd name="adj1" fmla="val -64369"/>
              <a:gd name="adj2" fmla="val -83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Corbel" pitchFamily="34" charset="0"/>
              </a:rPr>
              <a:t>Number of format </a:t>
            </a:r>
            <a:r>
              <a:rPr lang="en-US" b="1" dirty="0" err="1" smtClean="0">
                <a:latin typeface="Corbel" pitchFamily="34" charset="0"/>
              </a:rPr>
              <a:t>specifiers</a:t>
            </a:r>
            <a:r>
              <a:rPr lang="en-US" b="1" dirty="0" smtClean="0">
                <a:latin typeface="Corbel" pitchFamily="34" charset="0"/>
              </a:rPr>
              <a:t> must exactly match with the number of </a:t>
            </a:r>
            <a:r>
              <a:rPr lang="en-US" b="1" dirty="0" err="1" smtClean="0">
                <a:latin typeface="Corbel" pitchFamily="34" charset="0"/>
              </a:rPr>
              <a:t>vlaues</a:t>
            </a:r>
            <a:r>
              <a:rPr lang="en-US" b="1" dirty="0" smtClean="0">
                <a:latin typeface="Corbel" pitchFamily="34" charset="0"/>
              </a:rPr>
              <a:t> in the parenthesis</a:t>
            </a:r>
            <a:endParaRPr lang="en-IN" b="1" dirty="0">
              <a:solidFill>
                <a:srgbClr val="FFFF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Key Points About </a:t>
            </a:r>
            <a:r>
              <a:rPr lang="en-US" sz="3000" b="1" dirty="0" smtClean="0">
                <a:latin typeface="Corbel" pitchFamily="34" charset="0"/>
              </a:rPr>
              <a:t>Format </a:t>
            </a:r>
            <a:r>
              <a:rPr lang="en-US" sz="3000" b="1" dirty="0" err="1" smtClean="0">
                <a:latin typeface="Corbel" pitchFamily="34" charset="0"/>
              </a:rPr>
              <a:t>Specifiers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number of format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specifiers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number of variables </a:t>
            </a:r>
            <a:r>
              <a:rPr lang="en-US" sz="2400" dirty="0" smtClean="0">
                <a:latin typeface="Corbel" pitchFamily="34" charset="0"/>
              </a:rPr>
              <a:t>must always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match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We should use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specified format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specifier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to display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particular value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For example we cannot use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%d</a:t>
            </a:r>
            <a:r>
              <a:rPr lang="en-US" sz="2400" dirty="0" smtClean="0">
                <a:latin typeface="Corbel" pitchFamily="34" charset="0"/>
              </a:rPr>
              <a:t> fo</a:t>
            </a:r>
            <a:r>
              <a:rPr lang="en-US" sz="2400" b="1" dirty="0" smtClean="0">
                <a:latin typeface="Corbel" pitchFamily="34" charset="0"/>
              </a:rPr>
              <a:t>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strings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However we can use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%s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with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non string </a:t>
            </a:r>
            <a:r>
              <a:rPr lang="en-US" sz="2400" dirty="0" smtClean="0">
                <a:latin typeface="Corbel" pitchFamily="34" charset="0"/>
              </a:rPr>
              <a:t>values also , like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boolean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endParaRPr lang="en-US" sz="1900" dirty="0" smtClean="0">
              <a:latin typeface="Corbel" pitchFamily="34" charset="0"/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print(“%s” %a)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 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print(“%f” %a)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10.000000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a=10.6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print(“%f” %a)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10.600000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a=10.6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print(“%.2f” %a)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10.60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43570" y="1500174"/>
            <a:ext cx="21996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a=10.6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print(“%d” %a)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6446" y="3571876"/>
            <a:ext cx="2157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a=10.6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print(“%s” %a)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10.6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a=True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print(“%s” %a)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a=True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print(“%d” %a)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8" y="1500174"/>
            <a:ext cx="21411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a=True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print(“%f” %a)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1.000000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a=“Bhopal”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print(“%s” %a)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Bhopal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a=“Bhopal”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print(“%d” %a)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TypeError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: number required , not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str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8" y="1500174"/>
            <a:ext cx="21411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a=“Bhopal”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print(“%f” %a)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TypeError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The Function </a:t>
            </a:r>
            <a:r>
              <a:rPr lang="en-US" sz="3200" b="1" dirty="0" err="1" smtClean="0">
                <a:solidFill>
                  <a:srgbClr val="7030A0"/>
                </a:solidFill>
                <a:latin typeface="Corbel" pitchFamily="34" charset="0"/>
              </a:rPr>
              <a:t>eval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( )</a:t>
            </a:r>
            <a:endParaRPr lang="en-IN" sz="3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lvl="1"/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(expression)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argument</a:t>
            </a:r>
            <a:r>
              <a:rPr lang="en-US" sz="2400" dirty="0" smtClean="0">
                <a:latin typeface="Corbel" pitchFamily="34" charset="0"/>
              </a:rPr>
              <a:t> passed to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eval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2400" dirty="0" smtClean="0">
                <a:latin typeface="Corbel" pitchFamily="34" charset="0"/>
              </a:rPr>
              <a:t>must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follow</a:t>
            </a:r>
            <a:r>
              <a:rPr lang="en-US" sz="2400" dirty="0" smtClean="0">
                <a:latin typeface="Corbel" pitchFamily="34" charset="0"/>
              </a:rPr>
              <a:t> below mentioned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rules:</a:t>
            </a:r>
          </a:p>
          <a:p>
            <a:pPr lvl="1"/>
            <a:endParaRPr lang="en-US" sz="1900" dirty="0" smtClean="0">
              <a:latin typeface="Corbel" pitchFamily="34" charset="0"/>
            </a:endParaRPr>
          </a:p>
          <a:p>
            <a:pPr lvl="1"/>
            <a:r>
              <a:rPr lang="en-US" dirty="0" smtClean="0">
                <a:latin typeface="Corbel" pitchFamily="34" charset="0"/>
              </a:rPr>
              <a:t>It must be given in the form of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</a:p>
          <a:p>
            <a:pPr lvl="1"/>
            <a:endParaRPr lang="en-US" dirty="0" smtClean="0">
              <a:latin typeface="Corbel" pitchFamily="34" charset="0"/>
            </a:endParaRPr>
          </a:p>
          <a:p>
            <a:pPr lvl="1"/>
            <a:endParaRPr lang="en-US" dirty="0" smtClean="0">
              <a:latin typeface="Corbel" pitchFamily="34" charset="0"/>
            </a:endParaRPr>
          </a:p>
          <a:p>
            <a:pPr lvl="1"/>
            <a:r>
              <a:rPr lang="en-US" dirty="0" smtClean="0">
                <a:latin typeface="Corbel" pitchFamily="34" charset="0"/>
              </a:rPr>
              <a:t>It should be a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valid Python code</a:t>
            </a:r>
            <a:r>
              <a:rPr lang="en-US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dirty="0" smtClean="0">
                <a:latin typeface="Corbel" pitchFamily="34" charset="0"/>
              </a:rPr>
              <a:t>or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expression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a=“Bhopal”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print(“%c” %a[0])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a=“Bhopal”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print(“%c” %a[0:2])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TypeError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%c requires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or char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08" y="1500174"/>
            <a:ext cx="21659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x=65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print(“%c” %x)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3570" y="3502414"/>
            <a:ext cx="287931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x=65.0</a:t>
            </a:r>
            <a:endParaRPr lang="en-IN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print(“%c” %x)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TypeError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: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%c requires </a:t>
            </a:r>
            <a:r>
              <a:rPr lang="en-US" sz="2200" b="1" dirty="0" err="1" smtClean="0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 or char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Using The Function </a:t>
            </a:r>
            <a:r>
              <a:rPr lang="en-US" sz="2800" b="1" dirty="0" smtClean="0">
                <a:solidFill>
                  <a:srgbClr val="7030A0"/>
                </a:solidFill>
                <a:latin typeface="Corbel" pitchFamily="34" charset="0"/>
              </a:rPr>
              <a:t>format()</a:t>
            </a:r>
            <a:endParaRPr lang="en-IN" sz="28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 3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introduced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new way </a:t>
            </a:r>
            <a:r>
              <a:rPr lang="en-IN" sz="2400" dirty="0" smtClean="0">
                <a:latin typeface="Corbel" pitchFamily="34" charset="0"/>
              </a:rPr>
              <a:t>to do string formatting by providing a method called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format( )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object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“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new style</a:t>
            </a:r>
            <a:r>
              <a:rPr lang="en-IN" sz="2400" dirty="0" smtClean="0">
                <a:latin typeface="Corbel" pitchFamily="34" charset="0"/>
              </a:rPr>
              <a:t>” string formatting gets rid of the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%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operator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makes the syntax </a:t>
            </a:r>
            <a:r>
              <a:rPr lang="en-IN" sz="2400" dirty="0" smtClean="0">
                <a:latin typeface="Corbel" pitchFamily="34" charset="0"/>
              </a:rPr>
              <a:t>for string formatting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more regular</a:t>
            </a:r>
            <a:r>
              <a:rPr lang="en-IN" sz="2400" dirty="0" smtClean="0">
                <a:latin typeface="Corbel" pitchFamily="34" charset="0"/>
              </a:rPr>
              <a:t>. </a:t>
            </a:r>
            <a:endParaRPr lang="en-US" sz="2400" dirty="0" smtClean="0">
              <a:latin typeface="Corbel" pitchFamily="34" charset="0"/>
            </a:endParaRPr>
          </a:p>
          <a:p>
            <a:endParaRPr lang="en-US" sz="1900" dirty="0" smtClean="0"/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Using The Method </a:t>
            </a:r>
            <a:r>
              <a:rPr lang="en-US" sz="2800" b="1" dirty="0" smtClean="0">
                <a:solidFill>
                  <a:srgbClr val="7030A0"/>
                </a:solidFill>
                <a:latin typeface="Corbel" pitchFamily="34" charset="0"/>
              </a:rPr>
              <a:t>format()</a:t>
            </a:r>
            <a:endParaRPr lang="en-IN" sz="28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Corbel" pitchFamily="34" charset="0"/>
              </a:rPr>
              <a:t>Syntax: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print(“string with { }”.format(values))</a:t>
            </a:r>
          </a:p>
          <a:p>
            <a:endParaRPr lang="en-US" sz="2400" b="1" u="sng" dirty="0" smtClean="0"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Example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name=“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age=36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print(“My name is {0} and my age is {1}”.format(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name,age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))</a:t>
            </a:r>
          </a:p>
          <a:p>
            <a:r>
              <a:rPr lang="en-US" sz="2400" b="1" u="sng" dirty="0" smtClean="0">
                <a:latin typeface="Corbel" pitchFamily="34" charset="0"/>
              </a:rPr>
              <a:t>Output: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My name is </a:t>
            </a:r>
            <a:r>
              <a:rPr lang="en-US" sz="1900" b="1" dirty="0" err="1" smtClean="0">
                <a:solidFill>
                  <a:srgbClr val="0070C0"/>
                </a:solidFill>
                <a:latin typeface="Corbel" pitchFamily="34" charset="0"/>
              </a:rPr>
              <a:t>Sachin</a:t>
            </a: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 and my age is 36</a:t>
            </a:r>
          </a:p>
          <a:p>
            <a:endParaRPr lang="en-US" sz="1900" u="sng" dirty="0" smtClean="0">
              <a:latin typeface="Corbel" pitchFamily="34" charset="0"/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name=“</a:t>
            </a:r>
            <a:r>
              <a:rPr lang="en-US" sz="21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”</a:t>
            </a:r>
          </a:p>
          <a:p>
            <a:pPr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age=36</a:t>
            </a:r>
            <a:endParaRPr lang="en-IN" sz="21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print(“My name is {1} and my age is{0}”.format(</a:t>
            </a:r>
            <a:r>
              <a:rPr lang="en-US" sz="21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age,name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))</a:t>
            </a:r>
            <a:endParaRPr lang="en-IN" sz="21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100" b="1" dirty="0" smtClean="0">
                <a:solidFill>
                  <a:srgbClr val="0070C0"/>
                </a:solidFill>
                <a:latin typeface="Corbel" pitchFamily="34" charset="0"/>
              </a:rPr>
              <a:t>My name is </a:t>
            </a:r>
            <a:r>
              <a:rPr lang="en-US" sz="2100" b="1" dirty="0" err="1" smtClean="0">
                <a:solidFill>
                  <a:srgbClr val="0070C0"/>
                </a:solidFill>
                <a:latin typeface="Corbel" pitchFamily="34" charset="0"/>
              </a:rPr>
              <a:t>Sachin</a:t>
            </a:r>
            <a:r>
              <a:rPr lang="en-US" sz="2100" b="1" dirty="0" smtClean="0">
                <a:solidFill>
                  <a:srgbClr val="0070C0"/>
                </a:solidFill>
                <a:latin typeface="Corbel" pitchFamily="34" charset="0"/>
              </a:rPr>
              <a:t> and my age is 36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Examples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 =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(’2+3’)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print(x)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 =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(‘2+3*6’)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print(x)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(‘print(15)’)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15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('print(15)')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print(x)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15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	None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('print()')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print(x)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     None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math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sqrt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x =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(‘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sqrt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(4)’)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2.0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</a:t>
            </a:r>
            <a:r>
              <a:rPr lang="en-US" sz="3200" b="1" dirty="0" err="1" smtClean="0">
                <a:solidFill>
                  <a:srgbClr val="7030A0"/>
                </a:solidFill>
                <a:latin typeface="Corbel" pitchFamily="34" charset="0"/>
              </a:rPr>
              <a:t>eval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3200" b="1" dirty="0" smtClean="0">
                <a:latin typeface="Corbel" pitchFamily="34" charset="0"/>
              </a:rPr>
              <a:t>For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Type Conversion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 smtClean="0">
                <a:latin typeface="Corbel" pitchFamily="34" charset="0"/>
              </a:rPr>
              <a:t>Another important use of </a:t>
            </a:r>
            <a:r>
              <a:rPr lang="en-US" sz="3100" b="1" dirty="0" err="1" smtClean="0">
                <a:solidFill>
                  <a:srgbClr val="00B050"/>
                </a:solidFill>
                <a:latin typeface="Corbel" pitchFamily="34" charset="0"/>
              </a:rPr>
              <a:t>eval</a:t>
            </a:r>
            <a:r>
              <a:rPr lang="en-US" sz="3100" b="1" dirty="0" smtClean="0">
                <a:solidFill>
                  <a:srgbClr val="00B050"/>
                </a:solidFill>
                <a:latin typeface="Corbel" pitchFamily="34" charset="0"/>
              </a:rPr>
              <a:t>( ) </a:t>
            </a:r>
            <a:r>
              <a:rPr lang="en-US" sz="3100" dirty="0" smtClean="0">
                <a:latin typeface="Corbel" pitchFamily="34" charset="0"/>
              </a:rPr>
              <a:t>function is to perform </a:t>
            </a:r>
            <a:r>
              <a:rPr lang="en-US" sz="3100" b="1" dirty="0" smtClean="0">
                <a:solidFill>
                  <a:srgbClr val="0070C0"/>
                </a:solidFill>
                <a:latin typeface="Corbel" pitchFamily="34" charset="0"/>
              </a:rPr>
              <a:t>type conversion .</a:t>
            </a:r>
          </a:p>
          <a:p>
            <a:endParaRPr lang="en-US" sz="31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3100" dirty="0" smtClean="0">
              <a:latin typeface="Corbel" pitchFamily="34" charset="0"/>
            </a:endParaRPr>
          </a:p>
          <a:p>
            <a:r>
              <a:rPr lang="en-IN" sz="3100" dirty="0" smtClean="0">
                <a:latin typeface="Corbel" pitchFamily="34" charset="0"/>
              </a:rPr>
              <a:t>The  </a:t>
            </a:r>
            <a:r>
              <a:rPr lang="en-IN" sz="3100" b="1" dirty="0" err="1" smtClean="0">
                <a:solidFill>
                  <a:srgbClr val="7030A0"/>
                </a:solidFill>
                <a:latin typeface="Corbel" pitchFamily="34" charset="0"/>
              </a:rPr>
              <a:t>eval</a:t>
            </a:r>
            <a:r>
              <a:rPr lang="en-IN" sz="3100" b="1" dirty="0" smtClean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IN" sz="3100" dirty="0" smtClean="0">
                <a:latin typeface="Corbel" pitchFamily="34" charset="0"/>
              </a:rPr>
              <a:t> function </a:t>
            </a:r>
            <a:r>
              <a:rPr lang="en-IN" sz="3100" b="1" dirty="0" smtClean="0">
                <a:solidFill>
                  <a:srgbClr val="002060"/>
                </a:solidFill>
                <a:latin typeface="Corbel" pitchFamily="34" charset="0"/>
              </a:rPr>
              <a:t>interprets the argument </a:t>
            </a:r>
            <a:r>
              <a:rPr lang="en-IN" sz="3100" dirty="0" smtClean="0">
                <a:latin typeface="Corbel" pitchFamily="34" charset="0"/>
              </a:rPr>
              <a:t>inside character string and </a:t>
            </a:r>
            <a:r>
              <a:rPr lang="en-IN" sz="3100" b="1" dirty="0" smtClean="0">
                <a:solidFill>
                  <a:srgbClr val="00B050"/>
                </a:solidFill>
                <a:latin typeface="Corbel" pitchFamily="34" charset="0"/>
              </a:rPr>
              <a:t>coverts it automatically </a:t>
            </a:r>
            <a:r>
              <a:rPr lang="en-IN" sz="3100" dirty="0" smtClean="0">
                <a:latin typeface="Corbel" pitchFamily="34" charset="0"/>
              </a:rPr>
              <a:t>to it’s type. </a:t>
            </a:r>
          </a:p>
          <a:p>
            <a:endParaRPr lang="en-US" sz="2400" b="1" u="sng" dirty="0" smtClean="0"/>
          </a:p>
          <a:p>
            <a:pPr>
              <a:buNone/>
            </a:pPr>
            <a:r>
              <a:rPr lang="en-US" sz="2800" b="1" u="sng" dirty="0" smtClean="0"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 = </a:t>
            </a:r>
            <a:r>
              <a:rPr lang="en-IN" sz="2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(‘2.5’)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print(type(x)) </a:t>
            </a:r>
          </a:p>
          <a:p>
            <a:pPr>
              <a:buNone/>
            </a:pPr>
            <a:endParaRPr lang="en-US" sz="2800" b="1" u="sng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8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800" dirty="0" smtClean="0">
                <a:latin typeface="Corbel" pitchFamily="34" charset="0"/>
              </a:rPr>
              <a:t>	   </a:t>
            </a: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2.5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Corbel" pitchFamily="34" charset="0"/>
              </a:rPr>
              <a:t>	&lt;class ‘float’&gt;</a:t>
            </a:r>
          </a:p>
          <a:p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29256" y="3500438"/>
            <a:ext cx="238546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latin typeface="Corbel" pitchFamily="34" charset="0"/>
              </a:rPr>
              <a:t>Same Example </a:t>
            </a:r>
          </a:p>
          <a:p>
            <a:pPr>
              <a:buNone/>
            </a:pPr>
            <a:r>
              <a:rPr lang="en-US" sz="2000" b="1" u="sng" dirty="0" smtClean="0">
                <a:latin typeface="Corbel" pitchFamily="34" charset="0"/>
              </a:rPr>
              <a:t>Without </a:t>
            </a:r>
            <a:r>
              <a:rPr lang="en-US" sz="2000" b="1" u="sng" dirty="0" err="1" smtClean="0">
                <a:latin typeface="Corbel" pitchFamily="34" charset="0"/>
              </a:rPr>
              <a:t>eval</a:t>
            </a:r>
            <a:r>
              <a:rPr lang="en-US" sz="2000" b="1" u="sng" dirty="0" smtClean="0">
                <a:latin typeface="Corbel" pitchFamily="34" charset="0"/>
              </a:rPr>
              <a:t>( ):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 =  ‘2.5’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print(type(x)) </a:t>
            </a:r>
          </a:p>
          <a:p>
            <a:pPr>
              <a:buNone/>
            </a:pPr>
            <a:r>
              <a:rPr lang="en-US" sz="2000" b="1" u="sng" dirty="0" smtClean="0"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000" dirty="0" smtClean="0">
                <a:latin typeface="Corbel" pitchFamily="34" charset="0"/>
              </a:rPr>
              <a:t>	  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2.5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	&lt;class ‘</a:t>
            </a:r>
            <a:r>
              <a:rPr lang="en-US" sz="2000" b="1" dirty="0" err="1" smtClean="0">
                <a:solidFill>
                  <a:srgbClr val="0070C0"/>
                </a:solidFill>
                <a:latin typeface="Corbel" pitchFamily="34" charset="0"/>
              </a:rPr>
              <a:t>str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’&gt;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</a:t>
            </a:r>
            <a:r>
              <a:rPr lang="en-US" sz="3200" b="1" dirty="0" err="1" smtClean="0">
                <a:solidFill>
                  <a:srgbClr val="7030A0"/>
                </a:solidFill>
                <a:latin typeface="Corbel" pitchFamily="34" charset="0"/>
              </a:rPr>
              <a:t>eval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3200" b="1" dirty="0" smtClean="0">
                <a:latin typeface="Corbel" pitchFamily="34" charset="0"/>
              </a:rPr>
              <a:t>With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input( )</a:t>
            </a:r>
            <a:endParaRPr lang="en-IN" sz="3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We can use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eval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400" dirty="0" smtClean="0">
                <a:latin typeface="Corbel" pitchFamily="34" charset="0"/>
              </a:rPr>
              <a:t>with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input( ) </a:t>
            </a:r>
            <a:r>
              <a:rPr lang="en-US" sz="2400" dirty="0" smtClean="0">
                <a:latin typeface="Corbel" pitchFamily="34" charset="0"/>
              </a:rPr>
              <a:t>function to perform automatic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type conversion </a:t>
            </a:r>
            <a:r>
              <a:rPr lang="en-US" sz="2400" dirty="0" smtClean="0">
                <a:latin typeface="Corbel" pitchFamily="34" charset="0"/>
              </a:rPr>
              <a:t>of values.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In this way , we will not have to use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type conversion </a:t>
            </a:r>
            <a:r>
              <a:rPr lang="en-US" sz="2400" dirty="0" smtClean="0">
                <a:latin typeface="Corbel" pitchFamily="34" charset="0"/>
              </a:rPr>
              <a:t>functions like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()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float( )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bool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()</a:t>
            </a:r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b="1" u="sng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5134</TotalTime>
  <Words>1495</Words>
  <Application>Microsoft Office PowerPoint</Application>
  <PresentationFormat>On-screen Show (4:3)</PresentationFormat>
  <Paragraphs>486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Civic</vt:lpstr>
      <vt:lpstr>Slide 1</vt:lpstr>
      <vt:lpstr>Today’s Agenda</vt:lpstr>
      <vt:lpstr>Using The Function eval( )</vt:lpstr>
      <vt:lpstr>Using The Function eval( )</vt:lpstr>
      <vt:lpstr>Examples </vt:lpstr>
      <vt:lpstr>Examples</vt:lpstr>
      <vt:lpstr>Examples</vt:lpstr>
      <vt:lpstr>Using eval( ) For  Type Conversion</vt:lpstr>
      <vt:lpstr>Using eval( ) With input( )</vt:lpstr>
      <vt:lpstr>Example</vt:lpstr>
      <vt:lpstr>Guess The Output</vt:lpstr>
      <vt:lpstr>Guess The Output</vt:lpstr>
      <vt:lpstr>Guess The Output</vt:lpstr>
      <vt:lpstr>Guess The Output</vt:lpstr>
      <vt:lpstr>Guess The Output</vt:lpstr>
      <vt:lpstr>Command Line Arguments</vt:lpstr>
      <vt:lpstr>Where Are  Command Line Arguments Stored ?</vt:lpstr>
      <vt:lpstr>Example</vt:lpstr>
      <vt:lpstr>Accessing Individual Values</vt:lpstr>
      <vt:lpstr>Accessing Individual Values</vt:lpstr>
      <vt:lpstr>Guess The Output</vt:lpstr>
      <vt:lpstr>Obtaining Number  Of Arguments Passed</vt:lpstr>
      <vt:lpstr>Using Slicing Operator</vt:lpstr>
      <vt:lpstr>Example</vt:lpstr>
      <vt:lpstr>Guess The Output</vt:lpstr>
      <vt:lpstr>Guess The Output</vt:lpstr>
      <vt:lpstr>How To Solve This ?</vt:lpstr>
      <vt:lpstr>Example</vt:lpstr>
      <vt:lpstr>Guess The Output</vt:lpstr>
      <vt:lpstr>Guess The Output</vt:lpstr>
      <vt:lpstr>Guess The Output</vt:lpstr>
      <vt:lpstr>Using Format Specifiers  With print()</vt:lpstr>
      <vt:lpstr>Using Format Specifiers  With print()</vt:lpstr>
      <vt:lpstr>Using Format Specifiers  With print()</vt:lpstr>
      <vt:lpstr>Key Points About Format Specifiers</vt:lpstr>
      <vt:lpstr>Examples</vt:lpstr>
      <vt:lpstr>Examples</vt:lpstr>
      <vt:lpstr>Examples</vt:lpstr>
      <vt:lpstr>Examples</vt:lpstr>
      <vt:lpstr>Examples</vt:lpstr>
      <vt:lpstr>Using The Function format()</vt:lpstr>
      <vt:lpstr>Using The Method format()</vt:lpstr>
      <vt:lpstr>Examples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487</cp:revision>
  <dcterms:created xsi:type="dcterms:W3CDTF">2015-12-21T13:46:48Z</dcterms:created>
  <dcterms:modified xsi:type="dcterms:W3CDTF">2020-07-04T07:59:46Z</dcterms:modified>
</cp:coreProperties>
</file>