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8" r:id="rId4"/>
    <p:sldId id="378" r:id="rId5"/>
    <p:sldId id="379" r:id="rId6"/>
    <p:sldId id="346" r:id="rId7"/>
    <p:sldId id="380" r:id="rId8"/>
    <p:sldId id="348" r:id="rId9"/>
    <p:sldId id="381" r:id="rId10"/>
    <p:sldId id="382" r:id="rId11"/>
    <p:sldId id="383" r:id="rId12"/>
    <p:sldId id="344" r:id="rId13"/>
    <p:sldId id="384" r:id="rId14"/>
    <p:sldId id="385" r:id="rId15"/>
    <p:sldId id="387" r:id="rId16"/>
    <p:sldId id="386" r:id="rId17"/>
    <p:sldId id="388" r:id="rId18"/>
    <p:sldId id="389" r:id="rId19"/>
    <p:sldId id="390" r:id="rId20"/>
    <p:sldId id="391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07-07-2020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if –else </a:t>
            </a:r>
            <a:r>
              <a:rPr lang="en-US" sz="3200" b="1" dirty="0" smtClean="0">
                <a:latin typeface="Corbel" pitchFamily="34" charset="0"/>
              </a:rPr>
              <a:t>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if..else</a:t>
            </a:r>
            <a:r>
              <a:rPr lang="en-IN" sz="2400" dirty="0" smtClean="0">
                <a:latin typeface="Corbel" pitchFamily="34" charset="0"/>
              </a:rPr>
              <a:t> statement evaluates 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 expression</a:t>
            </a:r>
            <a:r>
              <a:rPr lang="en-IN" sz="2400" dirty="0" smtClean="0">
                <a:latin typeface="Corbel" pitchFamily="34" charset="0"/>
              </a:rPr>
              <a:t> and will execute body of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 </a:t>
            </a:r>
            <a:r>
              <a:rPr lang="en-IN" sz="2400" dirty="0" smtClean="0">
                <a:latin typeface="Corbel" pitchFamily="34" charset="0"/>
              </a:rPr>
              <a:t>only when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 condition </a:t>
            </a:r>
            <a:r>
              <a:rPr lang="en-IN" sz="2400" dirty="0" smtClean="0">
                <a:latin typeface="Corbel" pitchFamily="34" charset="0"/>
              </a:rPr>
              <a:t>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condition</a:t>
            </a:r>
            <a:r>
              <a:rPr lang="en-IN" sz="2400" dirty="0" smtClean="0">
                <a:latin typeface="Corbel" pitchFamily="34" charset="0"/>
              </a:rPr>
              <a:t> 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, body of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 is executed.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Indentation</a:t>
            </a:r>
            <a:r>
              <a:rPr lang="en-IN" sz="2400" dirty="0" smtClean="0">
                <a:latin typeface="Corbel" pitchFamily="34" charset="0"/>
              </a:rPr>
              <a:t> is used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separate</a:t>
            </a:r>
            <a:r>
              <a:rPr lang="en-IN" sz="2400" dirty="0" smtClean="0">
                <a:latin typeface="Corbel" pitchFamily="34" charset="0"/>
              </a:rPr>
              <a:t> the blocks.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if-else</a:t>
            </a:r>
            <a:r>
              <a:rPr lang="en-US" sz="3200" b="1" dirty="0" smtClean="0">
                <a:latin typeface="Corbel" pitchFamily="34" charset="0"/>
              </a:rPr>
              <a:t> 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 4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357826"/>
            <a:ext cx="8072494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Indentation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colon </a:t>
            </a:r>
            <a:r>
              <a:rPr lang="en-IN" sz="2400" dirty="0" smtClean="0">
                <a:latin typeface="Corbel" pitchFamily="34" charset="0"/>
              </a:rPr>
              <a:t>are important for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also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 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a number:"))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if(a%2==0):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even")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odd")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character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from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user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and check whether it is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capital letter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small letter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. Assume user will input only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alphabets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Solution 1:</a:t>
            </a:r>
            <a:endParaRPr lang="en-IN" sz="20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a character:")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 "A"&lt;=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&lt;="Z":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small letter")</a:t>
            </a:r>
          </a:p>
          <a:p>
            <a:pPr>
              <a:buNone/>
            </a:pPr>
            <a:endParaRPr lang="en-US" sz="20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Solution 2: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a character:")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&gt;="A" and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&lt;="Z":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capital letter")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small letter")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endParaRPr lang="en-US" sz="20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1357298"/>
            <a:ext cx="3700482" cy="2071702"/>
          </a:xfrm>
          <a:prstGeom prst="cloudCallout">
            <a:avLst>
              <a:gd name="adj1" fmla="val -140213"/>
              <a:gd name="adj2" fmla="val 1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We also can use the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logical and operator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 and make the conditions separate</a:t>
            </a:r>
            <a:endParaRPr lang="en-IN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 65&lt;=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&lt;=90: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small letter")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Suppose the input given is 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A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: &lt;= not supported between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and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str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Why Did The Exception Occur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Recall that,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we don’t have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character data type </a:t>
            </a:r>
            <a:r>
              <a:rPr lang="en-US" sz="2400" dirty="0" smtClean="0">
                <a:latin typeface="Corbel" pitchFamily="34" charset="0"/>
              </a:rPr>
              <a:t>and even single letter data is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the input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“A”</a:t>
            </a:r>
            <a:r>
              <a:rPr lang="en-US" sz="2400" dirty="0" smtClean="0">
                <a:latin typeface="Corbel" pitchFamily="34" charset="0"/>
              </a:rPr>
              <a:t> ,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not converted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UNICODE </a:t>
            </a:r>
            <a:r>
              <a:rPr lang="en-US" sz="2400" dirty="0" smtClean="0">
                <a:latin typeface="Corbel" pitchFamily="34" charset="0"/>
              </a:rPr>
              <a:t>automatically because it is still treated as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value.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Thus , the comparison failed between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latin typeface="Corbel" pitchFamily="34" charset="0"/>
              </a:rPr>
              <a:t>. 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solution is to convert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“A”</a:t>
            </a:r>
            <a:r>
              <a:rPr lang="en-US" sz="2400" dirty="0" smtClean="0">
                <a:latin typeface="Corbel" pitchFamily="34" charset="0"/>
              </a:rPr>
              <a:t> to it’s corresponding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value 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Can you think , how can we do it ?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answer is , using the function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ord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( )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Recall that , this function accepts 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single letter string </a:t>
            </a:r>
            <a:r>
              <a:rPr lang="en-US" sz="2400" dirty="0" smtClean="0">
                <a:latin typeface="Corbel" pitchFamily="34" charset="0"/>
              </a:rPr>
              <a:t>and returns it’s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value</a:t>
            </a:r>
            <a:endParaRPr lang="en-US" sz="19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 65&lt;=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ord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)&lt;=90: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small letter")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if –</a:t>
            </a:r>
            <a:r>
              <a:rPr lang="en-US" sz="28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US" sz="2800" b="1" dirty="0" smtClean="0">
                <a:solidFill>
                  <a:srgbClr val="7030A0"/>
                </a:solidFill>
                <a:latin typeface="Corbel" pitchFamily="34" charset="0"/>
              </a:rPr>
              <a:t>-else </a:t>
            </a:r>
            <a:r>
              <a:rPr lang="en-US" sz="2800" b="1" dirty="0" smtClean="0">
                <a:latin typeface="Corbel" pitchFamily="34" charset="0"/>
              </a:rPr>
              <a:t>Statement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 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IN" sz="2400" dirty="0" smtClean="0">
                <a:latin typeface="Corbel" pitchFamily="34" charset="0"/>
              </a:rPr>
              <a:t> is short 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else if</a:t>
            </a:r>
            <a:r>
              <a:rPr lang="en-IN" sz="2400" dirty="0" smtClean="0">
                <a:latin typeface="Corbel" pitchFamily="34" charset="0"/>
              </a:rPr>
              <a:t>. It allows us to check for multiple expressions.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the condition for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</a:t>
            </a:r>
            <a:r>
              <a:rPr lang="en-IN" sz="2400" dirty="0" smtClean="0">
                <a:latin typeface="Corbel" pitchFamily="34" charset="0"/>
              </a:rPr>
              <a:t> is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, it checks the condition of the next 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IN" sz="2400" dirty="0" smtClean="0">
                <a:latin typeface="Corbel" pitchFamily="34" charset="0"/>
              </a:rPr>
              <a:t> block and so on.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all the conditions are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, body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is executed.</a:t>
            </a:r>
          </a:p>
          <a:p>
            <a:endParaRPr lang="en-IN" sz="24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Decision Control Statements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The if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Concept of Indentation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if-else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if-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elif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-else Statement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What about ternary operator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if –</a:t>
            </a:r>
            <a:r>
              <a:rPr lang="en-US" sz="32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-else </a:t>
            </a:r>
            <a:r>
              <a:rPr lang="en-US" sz="3200" b="1" dirty="0" smtClean="0">
                <a:latin typeface="Corbel" pitchFamily="34" charset="0"/>
              </a:rPr>
              <a:t>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statement 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1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elif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 4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 6</a:t>
            </a:r>
          </a:p>
          <a:p>
            <a:pPr lvl="3">
              <a:buNone/>
            </a:pPr>
            <a:endParaRPr lang="en-US" sz="2400" b="1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2844" y="5643578"/>
            <a:ext cx="807249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200" dirty="0" smtClean="0">
                <a:latin typeface="Corbel" pitchFamily="34" charset="0"/>
              </a:rPr>
              <a:t>Although it is not visible in the syntax , but we can have multiple </a:t>
            </a:r>
            <a:r>
              <a:rPr lang="en-IN" sz="22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dirty="0" smtClean="0">
                <a:latin typeface="Corbel" pitchFamily="34" charset="0"/>
              </a:rPr>
              <a:t>blocks with a single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if </a:t>
            </a:r>
            <a:r>
              <a:rPr lang="en-IN" sz="2200" dirty="0" smtClean="0">
                <a:latin typeface="Corbel" pitchFamily="34" charset="0"/>
              </a:rPr>
              <a:t>block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a character from the user and check whether it is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capital letter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small letter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digit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some special symbol</a:t>
            </a:r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a character:")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 "A" 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capital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elif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"a" 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&lt;="z":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small letter")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elif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"0" 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&lt;="9":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a digit")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print("You entered some symbol")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nested if </a:t>
            </a:r>
            <a:r>
              <a:rPr lang="en-US" sz="3200" b="1" dirty="0" smtClean="0">
                <a:latin typeface="Corbel" pitchFamily="34" charset="0"/>
              </a:rPr>
              <a:t>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have a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if...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...else</a:t>
            </a:r>
            <a:r>
              <a:rPr lang="en-IN" sz="2400" dirty="0" smtClean="0">
                <a:latin typeface="Corbel" pitchFamily="34" charset="0"/>
              </a:rPr>
              <a:t> statement inside another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if...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...else</a:t>
            </a:r>
            <a:r>
              <a:rPr lang="en-IN" sz="2400" dirty="0" smtClean="0">
                <a:latin typeface="Corbel" pitchFamily="34" charset="0"/>
              </a:rPr>
              <a:t> statement.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is called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nesting</a:t>
            </a:r>
            <a:r>
              <a:rPr lang="en-IN" sz="2400" dirty="0" smtClean="0">
                <a:latin typeface="Corbel" pitchFamily="34" charset="0"/>
              </a:rPr>
              <a:t> in computer programming.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Any number of these statements can be nested inside one another.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Indentation is the only way to figure out the level of nesting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7030A0"/>
                </a:solidFill>
                <a:latin typeface="Corbel" pitchFamily="34" charset="0"/>
              </a:rPr>
              <a:t>nested if </a:t>
            </a:r>
            <a:r>
              <a:rPr lang="en-US" sz="3200" b="1" dirty="0" smtClean="0">
                <a:latin typeface="Corbel" pitchFamily="34" charset="0"/>
              </a:rPr>
              <a:t>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(expression):</a:t>
            </a:r>
          </a:p>
          <a:p>
            <a:pPr lvl="3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1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statement 2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else:</a:t>
            </a:r>
          </a:p>
          <a:p>
            <a:pPr lvl="3">
              <a:buNone/>
            </a:pPr>
            <a:r>
              <a:rPr lang="en-US" sz="21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</a:t>
            </a: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3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statement 4 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 5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 6</a:t>
            </a:r>
          </a:p>
          <a:p>
            <a:pPr lvl="3">
              <a:buNone/>
            </a:pPr>
            <a:endParaRPr lang="en-US" sz="21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3">
              <a:buNone/>
            </a:pP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3 integers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from the user 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without using any logical operator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cascading of relational operators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, find out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greatest number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amongst them</a:t>
            </a:r>
            <a:endParaRPr lang="en-US" sz="19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a,b,c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=input("Enter 3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").split()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(a)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(b)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(c)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a&gt;b: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a&gt;c: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print("{0} is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greatest".format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(a))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print("{0} is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greatest".format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(c))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b&gt;c: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print("{0} is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greatest".format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(b))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print("{0} is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greatest".format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(c))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an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year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user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and check whether it is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leap year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or not.</a:t>
            </a:r>
          </a:p>
          <a:p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An year is a leap year if: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It is exactly divisible by 4 AND at the same time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 not divisible by 100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	OR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it is divisible by 400</a:t>
            </a:r>
          </a:p>
          <a:p>
            <a:pPr>
              <a:buNone/>
            </a:pP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2017 is not a leap year 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2012 is a leap year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1900 is a not leap year</a:t>
            </a: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2000 is a leap year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Ternary Operator In 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Many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programming languages </a:t>
            </a:r>
            <a:r>
              <a:rPr lang="en-IN" sz="2400" dirty="0" smtClean="0">
                <a:latin typeface="Corbel" pitchFamily="34" charset="0"/>
              </a:rPr>
              <a:t>have 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operator</a:t>
            </a:r>
            <a:r>
              <a:rPr lang="en-IN" sz="2400" dirty="0" smtClean="0">
                <a:latin typeface="Corbel" pitchFamily="34" charset="0"/>
              </a:rPr>
              <a:t> called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ternary operator</a:t>
            </a:r>
            <a:r>
              <a:rPr lang="en-IN" sz="2400" dirty="0" smtClean="0">
                <a:latin typeface="Corbel" pitchFamily="34" charset="0"/>
              </a:rPr>
              <a:t>, which is denoted by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? :</a:t>
            </a:r>
            <a:r>
              <a:rPr lang="en-IN" sz="2400" dirty="0" smtClean="0">
                <a:latin typeface="Corbel" pitchFamily="34" charset="0"/>
              </a:rPr>
              <a:t> 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allows us to write complete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 – else </a:t>
            </a:r>
            <a:r>
              <a:rPr lang="en-IN" sz="2400" dirty="0" smtClean="0">
                <a:latin typeface="Corbel" pitchFamily="34" charset="0"/>
              </a:rPr>
              <a:t>statement in just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one line. 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 language </a:t>
            </a:r>
            <a:r>
              <a:rPr lang="en-US" sz="2400" dirty="0" smtClean="0">
                <a:latin typeface="Corbel" pitchFamily="34" charset="0"/>
              </a:rPr>
              <a:t>provides the following form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ternary operator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/>
            <a:endParaRPr lang="en-IN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&lt;condition&gt; ? &lt;expression1&gt; : &lt;expression2&gt;</a:t>
            </a:r>
            <a:endParaRPr lang="en-IN" sz="19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Ternary Operator In 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But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we don’t have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ternary operator </a:t>
            </a:r>
            <a:r>
              <a:rPr lang="en-US" sz="2400" dirty="0" smtClean="0">
                <a:latin typeface="Corbel" pitchFamily="34" charset="0"/>
              </a:rPr>
              <a:t>officially .</a:t>
            </a:r>
          </a:p>
          <a:p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However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 provides us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single line if – else </a:t>
            </a: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to work just like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ternary operator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expression1&gt;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if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&lt;condition&gt;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else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&lt;expression2&gt;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first evaluates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condition</a:t>
            </a:r>
            <a:r>
              <a:rPr lang="en-IN" sz="2400" dirty="0" smtClean="0">
                <a:latin typeface="Corbel" pitchFamily="34" charset="0"/>
              </a:rPr>
              <a:t>; if it returns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expression1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will be evaluated to give the result, otherwise it will evaluate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expression2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Decision Control Statements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Decision Control Statements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are those statements which decide the execution flow of our program.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In other words , they allow us to decide whether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particular part of our program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should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run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not </a:t>
            </a:r>
            <a:r>
              <a:rPr lang="en-US" sz="2400" dirty="0" smtClean="0">
                <a:latin typeface="Corbel" pitchFamily="34" charset="0"/>
              </a:rPr>
              <a:t>based upon certain condition.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4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decision control statements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are: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if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if….else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if…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elif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…else</a:t>
            </a:r>
          </a:p>
          <a:p>
            <a:pPr lvl="1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nested if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Example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age=12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=‘Kid’ if age&lt;13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Kid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IN" sz="19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40748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age=16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=‘Kid’ if age&lt;13 else ‘Teenager’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Teenager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43504" y="2571744"/>
            <a:ext cx="24529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These codes internally </a:t>
            </a:r>
          </a:p>
          <a:p>
            <a:r>
              <a:rPr lang="en-US" b="1" dirty="0" smtClean="0">
                <a:latin typeface="Corbel" pitchFamily="34" charset="0"/>
              </a:rPr>
              <a:t>become:</a:t>
            </a:r>
          </a:p>
          <a:p>
            <a:endParaRPr lang="en-US" dirty="0" smtClean="0">
              <a:latin typeface="Corbel" pitchFamily="34" charset="0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age&lt;13: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=‘Kid’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=‘Teenager’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72066" y="2500306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Checking Even Odd Using Single Line if-else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a number:"))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'Even no' if a%2==0 else 'Odd No'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86256"/>
            <a:ext cx="3867690" cy="571580"/>
          </a:xfrm>
          <a:prstGeom prst="rect">
            <a:avLst/>
          </a:prstGeom>
        </p:spPr>
      </p:pic>
      <p:pic>
        <p:nvPicPr>
          <p:cNvPr id="7" name="Picture 6" descr="if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5286388"/>
            <a:ext cx="3857652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Handling Multiple Conditions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can handle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multiple conditions </a:t>
            </a:r>
            <a:r>
              <a:rPr lang="en-US" sz="2400" dirty="0" smtClean="0">
                <a:latin typeface="Corbel" pitchFamily="34" charset="0"/>
              </a:rPr>
              <a:t>also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using single line if-else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Syntax:</a:t>
            </a:r>
          </a:p>
          <a:p>
            <a:pPr lvl="1"/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&lt;expression1&gt;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&lt;condition1&gt;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else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&lt;expression2&gt;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if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&lt;condition2&gt; </a:t>
            </a:r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else </a:t>
            </a:r>
            <a:r>
              <a:rPr lang="en-IN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&lt;expression3&gt;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first evaluates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condition1</a:t>
            </a:r>
            <a:r>
              <a:rPr lang="en-IN" sz="2400" dirty="0" smtClean="0">
                <a:latin typeface="Corbel" pitchFamily="34" charset="0"/>
              </a:rPr>
              <a:t>; if it returns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expression1</a:t>
            </a:r>
            <a:r>
              <a:rPr lang="en-IN" sz="2400" dirty="0" smtClean="0">
                <a:latin typeface="Corbel" pitchFamily="34" charset="0"/>
              </a:rPr>
              <a:t> will be executed to give the result, otherwise it will evaluate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condition2</a:t>
            </a:r>
            <a:r>
              <a:rPr lang="en-IN" sz="2400" dirty="0" smtClean="0">
                <a:latin typeface="Corbel" pitchFamily="34" charset="0"/>
              </a:rPr>
              <a:t>; if it returns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expression2</a:t>
            </a:r>
            <a:r>
              <a:rPr lang="en-IN" sz="2400" dirty="0" smtClean="0">
                <a:latin typeface="Corbel" pitchFamily="34" charset="0"/>
              </a:rPr>
              <a:t> will be executed otherwise it will execute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expression3.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Example 1: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age=16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=‘Kid’ if age&lt;13 else ‘Teenager’ if 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Teenager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  <a:p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4282" y="4143380"/>
            <a:ext cx="75724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Example 2: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age=21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=‘Kid’ if age&lt;13 else ‘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Teenager’ if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age&lt;20  else ‘Adult’ 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msg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Adult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72132" y="2643182"/>
            <a:ext cx="30718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if age&lt;13:</a:t>
            </a:r>
            <a:endParaRPr lang="en-I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=‘Kid’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else: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if age&lt;20: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=‘Teenager’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else: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       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msg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=‘Adult’	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500298" y="2643182"/>
            <a:ext cx="2500330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5984" y="3500438"/>
            <a:ext cx="271464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43570" y="2643182"/>
            <a:ext cx="3071834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4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if 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</a:t>
            </a:r>
            <a:r>
              <a:rPr lang="en-IN" sz="2400" dirty="0" smtClean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if</a:t>
            </a:r>
            <a:r>
              <a:rPr lang="en-IN" sz="2400" dirty="0" smtClean="0">
                <a:latin typeface="Corbel" pitchFamily="34" charset="0"/>
              </a:rPr>
              <a:t> the statement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is similar to other languages like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C++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, </a:t>
            </a:r>
            <a:r>
              <a:rPr lang="en-IN" sz="2400" dirty="0" smtClean="0">
                <a:latin typeface="Corbel" pitchFamily="34" charset="0"/>
              </a:rPr>
              <a:t>etc.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It is used to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decide</a:t>
            </a:r>
            <a:r>
              <a:rPr lang="en-IN" sz="2400" dirty="0" smtClean="0">
                <a:latin typeface="Corbel" pitchFamily="34" charset="0"/>
              </a:rPr>
              <a:t> whether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certain statement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block of statements </a:t>
            </a:r>
            <a:r>
              <a:rPr lang="en-IN" sz="2400" dirty="0" smtClean="0">
                <a:latin typeface="Corbel" pitchFamily="34" charset="0"/>
              </a:rPr>
              <a:t>will be executed or not 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If a certain condition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then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block of statement </a:t>
            </a:r>
            <a:r>
              <a:rPr lang="en-IN" sz="2400" dirty="0" smtClean="0">
                <a:latin typeface="Corbel" pitchFamily="34" charset="0"/>
              </a:rPr>
              <a:t>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executed</a:t>
            </a:r>
            <a:r>
              <a:rPr lang="en-IN" sz="2400" dirty="0" smtClean="0">
                <a:latin typeface="Corbel" pitchFamily="34" charset="0"/>
              </a:rPr>
              <a:t> otherwise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not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if Statement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b="1" u="sng" dirty="0" smtClean="0"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 (expression):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statement1 </a:t>
            </a:r>
          </a:p>
          <a:p>
            <a:pPr lvl="2">
              <a:buNone/>
            </a:pPr>
            <a:r>
              <a:rPr lang="en-IN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 				statement2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.</a:t>
            </a: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.</a:t>
            </a:r>
            <a:endParaRPr lang="en-IN" sz="21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3">
              <a:buNone/>
            </a:pPr>
            <a:r>
              <a:rPr lang="en-US" sz="21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statement..n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Some Important Points:</a:t>
            </a:r>
            <a:endParaRPr lang="en-IN" sz="2400" b="1" u="sng" dirty="0" smtClean="0">
              <a:latin typeface="Corbel" pitchFamily="34" charset="0"/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does not use 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{ }</a:t>
            </a:r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 to define the body of a code block , rather it uses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indentation.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A code block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starts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with indentation </a:t>
            </a:r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ends with the first </a:t>
            </a:r>
            <a:r>
              <a:rPr lang="en-IN" sz="1900" b="1" dirty="0" err="1" smtClean="0">
                <a:solidFill>
                  <a:srgbClr val="7030A0"/>
                </a:solidFill>
                <a:latin typeface="Corbel" pitchFamily="34" charset="0"/>
              </a:rPr>
              <a:t>unindented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1900" b="1" dirty="0" smtClean="0">
                <a:solidFill>
                  <a:srgbClr val="002060"/>
                </a:solidFill>
                <a:latin typeface="Corbel" pitchFamily="34" charset="0"/>
              </a:rPr>
              <a:t>line</a:t>
            </a:r>
            <a:r>
              <a:rPr lang="en-IN" sz="19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pPr lvl="1"/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The amount of </a:t>
            </a:r>
            <a:r>
              <a:rPr lang="en-IN" sz="1900" b="1" dirty="0" smtClean="0">
                <a:solidFill>
                  <a:srgbClr val="7030A0"/>
                </a:solidFill>
                <a:latin typeface="Corbel" pitchFamily="34" charset="0"/>
              </a:rPr>
              <a:t>indentation</a:t>
            </a:r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 is up to the </a:t>
            </a:r>
            <a:r>
              <a:rPr lang="en-IN" sz="1900" b="1" dirty="0" smtClean="0">
                <a:solidFill>
                  <a:srgbClr val="00B050"/>
                </a:solidFill>
                <a:latin typeface="Corbel" pitchFamily="34" charset="0"/>
              </a:rPr>
              <a:t>programmer</a:t>
            </a:r>
            <a:r>
              <a:rPr lang="en-IN" sz="1900" dirty="0" smtClean="0">
                <a:solidFill>
                  <a:schemeClr val="tx1"/>
                </a:solidFill>
                <a:latin typeface="Corbel" pitchFamily="34" charset="0"/>
              </a:rPr>
              <a:t>, but he/she must be consistent throughout that block.</a:t>
            </a:r>
          </a:p>
          <a:p>
            <a:pPr lvl="1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colon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after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if( )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condition is 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important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 and is a part of the syntax. However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parenthesis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with condition is optional</a:t>
            </a:r>
            <a:endParaRPr lang="en-IN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u="sng" dirty="0" smtClean="0"/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WAP to accept an integer from the user and check whether it is an even or odd number.</a:t>
            </a:r>
          </a:p>
          <a:p>
            <a:pPr>
              <a:buNone/>
            </a:pP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Solution 1: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eval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a number:"))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if(a%2==0):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if(a%2!=0):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Solution 2: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if(a%2==0):print("No is even")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if(a%2!=0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):print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("No is odd")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214942" y="2357430"/>
            <a:ext cx="3700482" cy="2857520"/>
          </a:xfrm>
          <a:prstGeom prst="cloudCallout">
            <a:avLst>
              <a:gd name="adj1" fmla="val -92485"/>
              <a:gd name="adj2" fmla="val -221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If the body of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if( ) 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statement contains only one statement , then we can write it just after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if( ) 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statement also</a:t>
            </a:r>
            <a:endParaRPr lang="en-IN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About Multiple Lines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there are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multiple lines </a:t>
            </a:r>
            <a:r>
              <a:rPr lang="en-US" sz="2400" dirty="0" smtClean="0">
                <a:latin typeface="Corbel" pitchFamily="34" charset="0"/>
              </a:rPr>
              <a:t>in the body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if( ) </a:t>
            </a:r>
            <a:r>
              <a:rPr lang="en-US" sz="2400" dirty="0" smtClean="0">
                <a:latin typeface="Corbel" pitchFamily="34" charset="0"/>
              </a:rPr>
              <a:t>, then 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Either we can write them inside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if( )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by properly indenting them 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OR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If we write them just after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if ( )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, then we must use semicolon as a separator</a:t>
            </a:r>
            <a:endParaRPr lang="en-IN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u="sng" dirty="0" smtClean="0">
              <a:latin typeface="Corbel" pitchFamily="34" charset="0"/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About Multiple Lines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Solution 1: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if(a%2==0):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even")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print(“Hello”)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if(a%2!=0):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print("No is odd")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print(“Hi”)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u="sng" dirty="0" smtClean="0"/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2844" y="4180344"/>
            <a:ext cx="90011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Solution 2: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if(a%2==0): print("No is even");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print(“Hello”)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if(a%2!=0):  print("No is odd");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print(“Hi”)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5928</TotalTime>
  <Words>1003</Words>
  <Application>Microsoft Office PowerPoint</Application>
  <PresentationFormat>On-screen Show (4:3)</PresentationFormat>
  <Paragraphs>331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Civic</vt:lpstr>
      <vt:lpstr>Slide 1</vt:lpstr>
      <vt:lpstr>Today’s Agenda</vt:lpstr>
      <vt:lpstr>Decision Control Statements</vt:lpstr>
      <vt:lpstr>The if Statement</vt:lpstr>
      <vt:lpstr>The if Statement</vt:lpstr>
      <vt:lpstr>Exercise </vt:lpstr>
      <vt:lpstr>Solution </vt:lpstr>
      <vt:lpstr>What About Multiple Lines ?</vt:lpstr>
      <vt:lpstr>What About Multiple Lines ?</vt:lpstr>
      <vt:lpstr>The if –else Statement</vt:lpstr>
      <vt:lpstr>The if-else Statement</vt:lpstr>
      <vt:lpstr>Example </vt:lpstr>
      <vt:lpstr>Exercise </vt:lpstr>
      <vt:lpstr>Solution </vt:lpstr>
      <vt:lpstr>Guess The Output</vt:lpstr>
      <vt:lpstr>Why Did The Exception Occur ?</vt:lpstr>
      <vt:lpstr>Solution </vt:lpstr>
      <vt:lpstr>Solution </vt:lpstr>
      <vt:lpstr>The if –elif-else Statement</vt:lpstr>
      <vt:lpstr>The if –elif-else Statement</vt:lpstr>
      <vt:lpstr>Exercise </vt:lpstr>
      <vt:lpstr>Solution </vt:lpstr>
      <vt:lpstr>The nested if Statement</vt:lpstr>
      <vt:lpstr>The nested if Statement</vt:lpstr>
      <vt:lpstr>Exercise </vt:lpstr>
      <vt:lpstr>Solution </vt:lpstr>
      <vt:lpstr>Exercise </vt:lpstr>
      <vt:lpstr>Ternary Operator In Python</vt:lpstr>
      <vt:lpstr>Ternary Operator In Python</vt:lpstr>
      <vt:lpstr>Example</vt:lpstr>
      <vt:lpstr>Example</vt:lpstr>
      <vt:lpstr>Handling Multiple Conditions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550</cp:revision>
  <dcterms:created xsi:type="dcterms:W3CDTF">2015-12-21T13:46:48Z</dcterms:created>
  <dcterms:modified xsi:type="dcterms:W3CDTF">2020-07-07T08:53:40Z</dcterms:modified>
</cp:coreProperties>
</file>