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400" r:id="rId4"/>
    <p:sldId id="403" r:id="rId5"/>
    <p:sldId id="402" r:id="rId6"/>
    <p:sldId id="347" r:id="rId7"/>
    <p:sldId id="404" r:id="rId8"/>
    <p:sldId id="406" r:id="rId9"/>
    <p:sldId id="405" r:id="rId10"/>
    <p:sldId id="349" r:id="rId11"/>
    <p:sldId id="407" r:id="rId12"/>
    <p:sldId id="418" r:id="rId13"/>
    <p:sldId id="307" r:id="rId14"/>
    <p:sldId id="409" r:id="rId15"/>
    <p:sldId id="410" r:id="rId16"/>
    <p:sldId id="419" r:id="rId17"/>
    <p:sldId id="411" r:id="rId18"/>
    <p:sldId id="295" r:id="rId19"/>
    <p:sldId id="413" r:id="rId20"/>
    <p:sldId id="415" r:id="rId21"/>
    <p:sldId id="414" r:id="rId22"/>
    <p:sldId id="416" r:id="rId23"/>
    <p:sldId id="41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orbel" pitchFamily="34" charset="0"/>
              </a:rPr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  <a:latin typeface="Corbel" pitchFamily="34" charset="0"/>
              </a:rPr>
              <a:t>Lecture 17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“</a:t>
            </a:r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break</a:t>
            </a:r>
            <a:r>
              <a:rPr lang="en-US" sz="3200" b="1" dirty="0" smtClean="0">
                <a:latin typeface="Corbel" pitchFamily="34" charset="0"/>
              </a:rPr>
              <a:t>” Statement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Normally a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while</a:t>
            </a:r>
            <a:r>
              <a:rPr lang="en-IN" sz="2400" dirty="0" smtClean="0">
                <a:latin typeface="Corbel" pitchFamily="34" charset="0"/>
              </a:rPr>
              <a:t> loop ends only when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test condition </a:t>
            </a:r>
            <a:r>
              <a:rPr lang="en-IN" sz="2400" dirty="0" smtClean="0">
                <a:latin typeface="Corbel" pitchFamily="34" charset="0"/>
              </a:rPr>
              <a:t>in the loop becomes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false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However , with the help of a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break</a:t>
            </a:r>
            <a:r>
              <a:rPr lang="en-IN" sz="2400" dirty="0" smtClean="0">
                <a:latin typeface="Corbel" pitchFamily="34" charset="0"/>
              </a:rPr>
              <a:t> statement a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while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loop can be left prematurely, </a:t>
            </a:r>
            <a:endParaRPr lang="en-US" sz="2400" b="1" u="sng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breakwhil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4286256"/>
            <a:ext cx="4786346" cy="20002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43570" y="4286256"/>
            <a:ext cx="307183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latin typeface="Corbel" pitchFamily="34" charset="0"/>
              </a:rPr>
              <a:t>Now comes the crucial point: </a:t>
            </a:r>
          </a:p>
          <a:p>
            <a:r>
              <a:rPr lang="en-IN" sz="2400" dirty="0" smtClean="0">
                <a:solidFill>
                  <a:srgbClr val="C00000"/>
                </a:solidFill>
                <a:latin typeface="Corbel" pitchFamily="34" charset="0"/>
              </a:rPr>
              <a:t>If a loop is left by break, </a:t>
            </a:r>
          </a:p>
          <a:p>
            <a:r>
              <a:rPr lang="en-IN" sz="2400" dirty="0" smtClean="0">
                <a:solidFill>
                  <a:srgbClr val="C00000"/>
                </a:solidFill>
                <a:latin typeface="Corbel" pitchFamily="34" charset="0"/>
              </a:rPr>
              <a:t>the else part is not executed.</a:t>
            </a:r>
            <a:endParaRPr lang="en-IN" sz="2400" dirty="0">
              <a:solidFill>
                <a:srgbClr val="C0000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Example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800" b="1" u="sng" dirty="0" smtClean="0">
                <a:solidFill>
                  <a:srgbClr val="002060"/>
                </a:solidFill>
                <a:latin typeface="Corbel" pitchFamily="34" charset="0"/>
              </a:rPr>
              <a:t>Example 1: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while 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&lt;=10: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if(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==5):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break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=i+1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else: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print("bye")</a:t>
            </a:r>
            <a:r>
              <a:rPr lang="en-US" sz="1800" b="1" dirty="0" smtClean="0">
                <a:solidFill>
                  <a:srgbClr val="7030A0"/>
                </a:solidFill>
                <a:latin typeface="Corbel" pitchFamily="34" charset="0"/>
              </a:rPr>
              <a:t>	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800" b="1" u="sng" dirty="0" smtClean="0">
                <a:solidFill>
                  <a:srgbClr val="002060"/>
                </a:solidFill>
                <a:latin typeface="Corbel" pitchFamily="34" charset="0"/>
              </a:rPr>
              <a:t>Output</a:t>
            </a: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929190" y="1428736"/>
            <a:ext cx="371477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 pitchFamily="34" charset="0"/>
              </a:rPr>
              <a:t>Example 2: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i=1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while i&lt;=10: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print(i)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i=i+1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else: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print("bye")	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kumimoji="0" lang="nn-NO" b="1" i="0" u="sng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nn-NO" b="1" u="sng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loop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339" y="5000636"/>
            <a:ext cx="1906149" cy="1285884"/>
          </a:xfrm>
          <a:prstGeom prst="rect">
            <a:avLst/>
          </a:prstGeom>
        </p:spPr>
      </p:pic>
      <p:pic>
        <p:nvPicPr>
          <p:cNvPr id="8" name="Picture 7" descr="loop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2066" y="4286256"/>
            <a:ext cx="2357454" cy="20671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Exercise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WAP</a:t>
            </a:r>
            <a:r>
              <a:rPr lang="en-US" sz="2400" dirty="0" smtClean="0">
                <a:latin typeface="Corbel" pitchFamily="34" charset="0"/>
              </a:rPr>
              <a:t> to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accept</a:t>
            </a:r>
            <a:r>
              <a:rPr lang="en-US" sz="2400" dirty="0" smtClean="0">
                <a:latin typeface="Corbel" pitchFamily="34" charset="0"/>
              </a:rPr>
              <a:t> a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string</a:t>
            </a:r>
            <a:r>
              <a:rPr lang="en-US" sz="2400" dirty="0" smtClean="0">
                <a:latin typeface="Corbel" pitchFamily="34" charset="0"/>
              </a:rPr>
              <a:t> from the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user</a:t>
            </a:r>
            <a:r>
              <a:rPr lang="en-US" sz="2400" dirty="0" smtClean="0"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check whether it contains </a:t>
            </a:r>
            <a:r>
              <a:rPr lang="en-US" sz="2400" dirty="0" smtClean="0">
                <a:latin typeface="Corbel" pitchFamily="34" charset="0"/>
              </a:rPr>
              <a:t>any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vowel</a:t>
            </a:r>
            <a:r>
              <a:rPr lang="en-US" sz="2400" dirty="0" smtClean="0">
                <a:latin typeface="Corbel" pitchFamily="34" charset="0"/>
              </a:rPr>
              <a:t> or not.</a:t>
            </a: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400" b="1" u="sng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vw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86" y="3714752"/>
            <a:ext cx="3677163" cy="523948"/>
          </a:xfrm>
          <a:prstGeom prst="rect">
            <a:avLst/>
          </a:prstGeom>
        </p:spPr>
      </p:pic>
      <p:pic>
        <p:nvPicPr>
          <p:cNvPr id="7" name="Picture 6" descr="vw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786" y="4786322"/>
            <a:ext cx="5515745" cy="5525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1472" y="2714620"/>
            <a:ext cx="22965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Sample Output: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Exercise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Corbel" pitchFamily="34" charset="0"/>
              </a:rPr>
              <a:t>You have to develop a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number guessing game</a:t>
            </a:r>
            <a:r>
              <a:rPr lang="en-US" sz="2400" dirty="0" smtClean="0">
                <a:latin typeface="Corbel" pitchFamily="34" charset="0"/>
              </a:rPr>
              <a:t>. The program will generate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random integer secretly</a:t>
            </a:r>
            <a:r>
              <a:rPr lang="en-US" sz="2400" dirty="0" smtClean="0">
                <a:latin typeface="Corbel" pitchFamily="34" charset="0"/>
              </a:rPr>
              <a:t>. Now it will ask the user to guess that number . If the user guessed it correctly then the program prints “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Congratulations! You guessed it right</a:t>
            </a:r>
            <a:r>
              <a:rPr lang="en-US" sz="2400" dirty="0" smtClean="0">
                <a:latin typeface="Corbel" pitchFamily="34" charset="0"/>
              </a:rPr>
              <a:t>” . 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If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number guessed by the user </a:t>
            </a:r>
            <a:r>
              <a:rPr lang="en-US" sz="2400" dirty="0" smtClean="0">
                <a:latin typeface="Corbel" pitchFamily="34" charset="0"/>
              </a:rPr>
              <a:t>is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larger</a:t>
            </a:r>
            <a:r>
              <a:rPr lang="en-US" sz="2400" dirty="0" smtClean="0">
                <a:latin typeface="Corbel" pitchFamily="34" charset="0"/>
              </a:rPr>
              <a:t> than </a:t>
            </a:r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secret number</a:t>
            </a:r>
            <a:r>
              <a:rPr lang="en-US" sz="2400" dirty="0" smtClean="0">
                <a:latin typeface="Corbel" pitchFamily="34" charset="0"/>
              </a:rPr>
              <a:t> then program should print “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Number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too large</a:t>
            </a:r>
            <a:r>
              <a:rPr lang="en-US" sz="2400" dirty="0" smtClean="0">
                <a:latin typeface="Corbel" pitchFamily="34" charset="0"/>
              </a:rPr>
              <a:t>” and , if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number guessed by the user </a:t>
            </a:r>
            <a:r>
              <a:rPr lang="en-US" sz="2400" dirty="0" smtClean="0">
                <a:latin typeface="Corbel" pitchFamily="34" charset="0"/>
              </a:rPr>
              <a:t>is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smaller</a:t>
            </a:r>
            <a:r>
              <a:rPr lang="en-US" sz="2400" dirty="0" smtClean="0">
                <a:latin typeface="Corbel" pitchFamily="34" charset="0"/>
              </a:rPr>
              <a:t> than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secret number </a:t>
            </a:r>
            <a:r>
              <a:rPr lang="en-US" sz="2400" dirty="0" smtClean="0">
                <a:latin typeface="Corbel" pitchFamily="34" charset="0"/>
              </a:rPr>
              <a:t>then program should print “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Number too small</a:t>
            </a:r>
            <a:r>
              <a:rPr lang="en-US" sz="2400" dirty="0" smtClean="0">
                <a:latin typeface="Corbel" pitchFamily="34" charset="0"/>
              </a:rPr>
              <a:t>” . 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This should continue until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user guesses the number correctly </a:t>
            </a:r>
            <a:r>
              <a:rPr lang="en-US" sz="2400" dirty="0" smtClean="0">
                <a:latin typeface="Corbel" pitchFamily="34" charset="0"/>
              </a:rPr>
              <a:t>or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quits</a:t>
            </a:r>
            <a:r>
              <a:rPr lang="en-US" sz="2400" dirty="0" smtClean="0">
                <a:latin typeface="Corbel" pitchFamily="34" charset="0"/>
              </a:rPr>
              <a:t> . If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user wants to quit </a:t>
            </a:r>
            <a:r>
              <a:rPr lang="en-US" sz="2400" dirty="0" smtClean="0">
                <a:latin typeface="Corbel" pitchFamily="34" charset="0"/>
              </a:rPr>
              <a:t>in between he will have to type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0</a:t>
            </a:r>
            <a:r>
              <a:rPr lang="en-US" sz="2400" dirty="0" smtClean="0">
                <a:latin typeface="Corbel" pitchFamily="34" charset="0"/>
              </a:rPr>
              <a:t> or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negative number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Output</a:t>
            </a:r>
            <a:endParaRPr lang="en-IN" sz="2800" b="1" dirty="0"/>
          </a:p>
        </p:txBody>
      </p:sp>
      <p:pic>
        <p:nvPicPr>
          <p:cNvPr id="6" name="Content Placeholder 5" descr="loop9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786874" cy="492922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Output</a:t>
            </a:r>
            <a:endParaRPr lang="en-IN" sz="2800" b="1" dirty="0"/>
          </a:p>
        </p:txBody>
      </p:sp>
      <p:pic>
        <p:nvPicPr>
          <p:cNvPr id="6" name="Content Placeholder 5" descr="loop9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786874" cy="4929221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latin typeface="Corbel" pitchFamily="34" charset="0"/>
              </a:rPr>
              <a:t>How To Generate </a:t>
            </a:r>
            <a:r>
              <a:rPr lang="en-US" sz="3000" b="1" dirty="0" smtClean="0">
                <a:latin typeface="Corbel" pitchFamily="34" charset="0"/>
              </a:rPr>
              <a:t>Random </a:t>
            </a:r>
            <a:r>
              <a:rPr lang="en-US" sz="3000" b="1" dirty="0" smtClean="0">
                <a:latin typeface="Corbel" pitchFamily="34" charset="0"/>
              </a:rPr>
              <a:t>Number ?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In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, we have a module named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random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This module contains a function called </a:t>
            </a:r>
            <a:r>
              <a:rPr lang="en-US" sz="2400" b="1" dirty="0" err="1" smtClean="0">
                <a:solidFill>
                  <a:srgbClr val="002060"/>
                </a:solidFill>
                <a:latin typeface="Corbel" pitchFamily="34" charset="0"/>
              </a:rPr>
              <a:t>randint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() </a:t>
            </a:r>
            <a:r>
              <a:rPr lang="en-US" sz="2400" dirty="0" smtClean="0">
                <a:latin typeface="Corbel" pitchFamily="34" charset="0"/>
              </a:rPr>
              <a:t>, which accepts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2 arguments </a:t>
            </a:r>
            <a:r>
              <a:rPr lang="en-US" sz="2400" dirty="0" smtClean="0">
                <a:latin typeface="Corbel" pitchFamily="34" charset="0"/>
              </a:rPr>
              <a:t>and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returns </a:t>
            </a:r>
            <a:r>
              <a:rPr lang="en-US" sz="2400" dirty="0" smtClean="0">
                <a:latin typeface="Corbel" pitchFamily="34" charset="0"/>
              </a:rPr>
              <a:t>a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random number </a:t>
            </a:r>
            <a:r>
              <a:rPr lang="en-US" sz="2400" dirty="0" smtClean="0">
                <a:latin typeface="Corbel" pitchFamily="34" charset="0"/>
              </a:rPr>
              <a:t>between them.</a:t>
            </a:r>
          </a:p>
          <a:p>
            <a:endParaRPr lang="en-IN" sz="2400" dirty="0" smtClean="0"/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random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random.randint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(1,20)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print("Random number 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is",a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  <a:endParaRPr lang="en-US" sz="22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endParaRPr lang="en-US" sz="2000" b="1" u="sng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929330"/>
            <a:ext cx="3372321" cy="2953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“</a:t>
            </a:r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continue</a:t>
            </a:r>
            <a:r>
              <a:rPr lang="en-US" sz="3200" b="1" dirty="0" smtClean="0">
                <a:latin typeface="Corbel" pitchFamily="34" charset="0"/>
              </a:rPr>
              <a:t>” Statement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continue</a:t>
            </a:r>
            <a:r>
              <a:rPr lang="en-IN" sz="2400" dirty="0" smtClean="0">
                <a:latin typeface="Corbel" pitchFamily="34" charset="0"/>
              </a:rPr>
              <a:t> statement in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returns the control </a:t>
            </a:r>
            <a:r>
              <a:rPr lang="en-IN" sz="2400" dirty="0" smtClean="0">
                <a:latin typeface="Corbel" pitchFamily="34" charset="0"/>
              </a:rPr>
              <a:t>to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beginning of the while loop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It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rejects all the remaining statements </a:t>
            </a:r>
            <a:r>
              <a:rPr lang="en-IN" sz="2400" dirty="0" smtClean="0">
                <a:latin typeface="Corbel" pitchFamily="34" charset="0"/>
              </a:rPr>
              <a:t>in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current iteration </a:t>
            </a:r>
            <a:r>
              <a:rPr lang="en-IN" sz="2400" dirty="0" smtClean="0">
                <a:latin typeface="Corbel" pitchFamily="34" charset="0"/>
              </a:rPr>
              <a:t>of the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loop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moves the control back </a:t>
            </a:r>
            <a:r>
              <a:rPr lang="en-IN" sz="2400" dirty="0" smtClean="0">
                <a:latin typeface="Corbel" pitchFamily="34" charset="0"/>
              </a:rPr>
              <a:t>to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top of the loop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IN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breakwhil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670" y="4143380"/>
            <a:ext cx="4857784" cy="221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Example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=0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while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&lt;10: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=i+1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if(i%2!=0):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continue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  <a:endParaRPr lang="en-IN" sz="2400" b="1" u="sng" dirty="0" smtClean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/>
            </a:r>
            <a:br>
              <a:rPr lang="en-IN" b="1" dirty="0" smtClean="0">
                <a:solidFill>
                  <a:srgbClr val="7030A0"/>
                </a:solidFill>
              </a:rPr>
            </a:br>
            <a:endParaRPr lang="en-US" sz="1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786322"/>
            <a:ext cx="2270814" cy="13921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Exercise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Write a program </a:t>
            </a:r>
            <a:r>
              <a:rPr lang="en-US" sz="2400" dirty="0" smtClean="0">
                <a:latin typeface="Corbel" pitchFamily="34" charset="0"/>
              </a:rPr>
              <a:t>to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accept</a:t>
            </a:r>
            <a:r>
              <a:rPr lang="en-US" sz="2400" dirty="0" smtClean="0">
                <a:latin typeface="Corbel" pitchFamily="34" charset="0"/>
              </a:rPr>
              <a:t> a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string</a:t>
            </a:r>
            <a:r>
              <a:rPr lang="en-US" sz="2400" dirty="0" smtClean="0">
                <a:latin typeface="Corbel" pitchFamily="34" charset="0"/>
              </a:rPr>
              <a:t> from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user</a:t>
            </a:r>
            <a:r>
              <a:rPr lang="en-US" sz="2400" dirty="0" smtClean="0"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display it vertically</a:t>
            </a:r>
            <a:r>
              <a:rPr lang="en-US" sz="2400" dirty="0" smtClean="0">
                <a:latin typeface="Corbel" pitchFamily="34" charset="0"/>
              </a:rPr>
              <a:t> but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don’t display the vowels </a:t>
            </a:r>
            <a:r>
              <a:rPr lang="en-US" sz="2400" dirty="0" smtClean="0">
                <a:latin typeface="Corbel" pitchFamily="34" charset="0"/>
              </a:rPr>
              <a:t>in it.</a:t>
            </a:r>
          </a:p>
          <a:p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Sample 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3500438"/>
            <a:ext cx="4363199" cy="1581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Today’s Agenda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  <a:latin typeface="Corbel" pitchFamily="34" charset="0"/>
              </a:rPr>
              <a:t>Iterative Statements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Types of loop supported by Python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The while loop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The while-else loop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The break , continue and pass  Statement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Exercise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Write a program </a:t>
            </a:r>
            <a:r>
              <a:rPr lang="en-US" sz="2400" dirty="0" smtClean="0">
                <a:latin typeface="Corbel" pitchFamily="34" charset="0"/>
              </a:rPr>
              <a:t>to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continuously accept integers</a:t>
            </a:r>
            <a:r>
              <a:rPr lang="en-US" sz="2400" dirty="0" smtClean="0">
                <a:latin typeface="Corbel" pitchFamily="34" charset="0"/>
              </a:rPr>
              <a:t> from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user</a:t>
            </a:r>
            <a:r>
              <a:rPr lang="en-US" sz="2400" dirty="0" smtClean="0">
                <a:latin typeface="Corbel" pitchFamily="34" charset="0"/>
              </a:rPr>
              <a:t> until the user types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0 </a:t>
            </a:r>
            <a:r>
              <a:rPr lang="en-US" sz="2400" dirty="0" smtClean="0">
                <a:latin typeface="Corbel" pitchFamily="34" charset="0"/>
              </a:rPr>
              <a:t>and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as soon as 0 is entered </a:t>
            </a:r>
            <a:r>
              <a:rPr lang="en-US" sz="2400" dirty="0" smtClean="0">
                <a:latin typeface="Corbel" pitchFamily="34" charset="0"/>
              </a:rPr>
              <a:t>display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sum of all the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nos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entered before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0</a:t>
            </a:r>
          </a:p>
          <a:p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Sample </a:t>
            </a: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4357694"/>
            <a:ext cx="6144483" cy="1581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Exercise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Modify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previous code </a:t>
            </a:r>
            <a:r>
              <a:rPr lang="en-US" sz="2400" dirty="0" smtClean="0">
                <a:latin typeface="Corbel" pitchFamily="34" charset="0"/>
              </a:rPr>
              <a:t>so that if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user</a:t>
            </a:r>
            <a:r>
              <a:rPr lang="en-US" sz="2400" dirty="0" smtClean="0">
                <a:latin typeface="Corbel" pitchFamily="34" charset="0"/>
              </a:rPr>
              <a:t> inputs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negative integer</a:t>
            </a:r>
            <a:r>
              <a:rPr lang="en-US" sz="2400" dirty="0" smtClean="0">
                <a:latin typeface="Corbel" pitchFamily="34" charset="0"/>
              </a:rPr>
              <a:t> , your program should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ignore it </a:t>
            </a:r>
            <a:r>
              <a:rPr lang="en-US" sz="2400" dirty="0" smtClean="0">
                <a:solidFill>
                  <a:schemeClr val="accent1"/>
                </a:solidFill>
                <a:latin typeface="Corbel" pitchFamily="34" charset="0"/>
              </a:rPr>
              <a:t>.</a:t>
            </a:r>
          </a:p>
          <a:p>
            <a:endParaRPr lang="en-US" sz="2400" dirty="0" smtClean="0"/>
          </a:p>
          <a:p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Sample 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3267660"/>
            <a:ext cx="6144483" cy="1475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The “</a:t>
            </a:r>
            <a:r>
              <a:rPr lang="en-US" sz="2800" b="1" dirty="0" smtClean="0">
                <a:solidFill>
                  <a:srgbClr val="C00000"/>
                </a:solidFill>
                <a:latin typeface="Corbel" pitchFamily="34" charset="0"/>
              </a:rPr>
              <a:t>pass</a:t>
            </a:r>
            <a:r>
              <a:rPr lang="en-US" sz="2800" b="1" dirty="0" smtClean="0">
                <a:latin typeface="Corbel" pitchFamily="34" charset="0"/>
              </a:rPr>
              <a:t>” Statement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In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 smtClean="0">
                <a:latin typeface="Corbel" pitchFamily="34" charset="0"/>
              </a:rPr>
              <a:t>, the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pass</a:t>
            </a:r>
            <a:r>
              <a:rPr lang="en-IN" sz="2400" dirty="0" smtClean="0">
                <a:latin typeface="Corbel" pitchFamily="34" charset="0"/>
              </a:rPr>
              <a:t> statement is a </a:t>
            </a:r>
            <a:r>
              <a:rPr lang="en-IN" sz="2400" b="1" u="sng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no operation statement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That is ,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nothing happens </a:t>
            </a:r>
            <a:r>
              <a:rPr lang="en-IN" sz="2400" dirty="0" smtClean="0">
                <a:latin typeface="Corbel" pitchFamily="34" charset="0"/>
              </a:rPr>
              <a:t>when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pass</a:t>
            </a:r>
            <a:r>
              <a:rPr lang="en-IN" sz="2400" dirty="0" smtClean="0">
                <a:latin typeface="Corbel" pitchFamily="34" charset="0"/>
              </a:rPr>
              <a:t> statement is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executed.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Example: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pas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4286256"/>
            <a:ext cx="6786610" cy="2000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Example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=0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while 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&lt;10: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=i+1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if(i%2!=0):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pass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else: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print(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  <a:endParaRPr lang="en-IN" sz="2400" b="1" u="sng" dirty="0" smtClean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/>
            </a:r>
            <a:br>
              <a:rPr lang="en-IN" b="1" dirty="0" smtClean="0">
                <a:solidFill>
                  <a:srgbClr val="7030A0"/>
                </a:solidFill>
              </a:rPr>
            </a:br>
            <a:endParaRPr lang="en-US" sz="1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000636"/>
            <a:ext cx="2270814" cy="13921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Iterative Statements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There may be a situation when we need to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execute</a:t>
            </a:r>
            <a:r>
              <a:rPr lang="en-IN" sz="2400" dirty="0" smtClean="0">
                <a:latin typeface="Corbel" pitchFamily="34" charset="0"/>
              </a:rPr>
              <a:t> a block of code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several number of times</a:t>
            </a:r>
            <a:r>
              <a:rPr lang="en-IN" sz="2400" dirty="0" smtClean="0">
                <a:solidFill>
                  <a:srgbClr val="7030A0"/>
                </a:solidFill>
                <a:latin typeface="Corbel" pitchFamily="34" charset="0"/>
              </a:rPr>
              <a:t>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For such situations ,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 smtClean="0">
                <a:latin typeface="Corbel" pitchFamily="34" charset="0"/>
              </a:rPr>
              <a:t> provides the concept of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loop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A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loop</a:t>
            </a:r>
            <a:r>
              <a:rPr lang="en-IN" sz="2400" dirty="0" smtClean="0">
                <a:latin typeface="Corbel" pitchFamily="34" charset="0"/>
              </a:rPr>
              <a:t> statement allows us to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execute a statement </a:t>
            </a:r>
            <a:r>
              <a:rPr lang="en-IN" sz="2400" dirty="0" smtClean="0">
                <a:latin typeface="Corbel" pitchFamily="34" charset="0"/>
              </a:rPr>
              <a:t>or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group of statements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multiple times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Iterative Statements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2 popular l</a:t>
            </a:r>
            <a:r>
              <a:rPr lang="en-IN" sz="2400" dirty="0" smtClean="0">
                <a:latin typeface="Corbel" pitchFamily="34" charset="0"/>
              </a:rPr>
              <a:t>oops provided by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are: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The </a:t>
            </a:r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while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 Loop</a:t>
            </a:r>
          </a:p>
          <a:p>
            <a:endParaRPr lang="en-US" sz="22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lvl="1"/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The </a:t>
            </a:r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for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 Loop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Recall that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latin typeface="Corbel" pitchFamily="34" charset="0"/>
              </a:rPr>
              <a:t> doesn’t provide any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do..while </a:t>
            </a:r>
            <a:r>
              <a:rPr lang="en-US" sz="2400" dirty="0" smtClean="0">
                <a:latin typeface="Corbel" pitchFamily="34" charset="0"/>
              </a:rPr>
              <a:t>loop unlike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</a:t>
            </a:r>
            <a:r>
              <a:rPr lang="en-US" sz="2400" dirty="0" smtClean="0">
                <a:latin typeface="Corbel" pitchFamily="34" charset="0"/>
              </a:rPr>
              <a:t>,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C++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and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</a:t>
            </a:r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while</a:t>
            </a:r>
            <a:r>
              <a:rPr lang="en-US" sz="3200" b="1" dirty="0" smtClean="0">
                <a:latin typeface="Corbel" pitchFamily="34" charset="0"/>
              </a:rPr>
              <a:t> Loop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r>
              <a:rPr lang="en-IN" sz="2400" b="1" u="sng" dirty="0" smtClean="0">
                <a:latin typeface="Corbel" pitchFamily="34" charset="0"/>
              </a:rPr>
              <a:t>Syntax:</a:t>
            </a:r>
          </a:p>
          <a:p>
            <a:pPr lvl="1">
              <a:buNone/>
            </a:pPr>
            <a:r>
              <a:rPr lang="en-IN" sz="1900" dirty="0" smtClean="0">
                <a:latin typeface="Corbel" pitchFamily="34" charset="0"/>
              </a:rPr>
              <a:t>				</a:t>
            </a:r>
            <a:r>
              <a:rPr lang="en-IN" sz="1600" b="1" dirty="0" smtClean="0">
                <a:solidFill>
                  <a:srgbClr val="002060"/>
                </a:solidFill>
                <a:latin typeface="Corbel" pitchFamily="34" charset="0"/>
              </a:rPr>
              <a:t>while condition: </a:t>
            </a:r>
          </a:p>
          <a:p>
            <a:pPr lvl="1">
              <a:buNone/>
            </a:pPr>
            <a:r>
              <a:rPr lang="en-IN" sz="1600" b="1" dirty="0" smtClean="0">
                <a:solidFill>
                  <a:srgbClr val="002060"/>
                </a:solidFill>
                <a:latin typeface="Corbel" pitchFamily="34" charset="0"/>
              </a:rPr>
              <a:t>					&lt;indented statement 1&gt; </a:t>
            </a:r>
          </a:p>
          <a:p>
            <a:pPr lvl="1">
              <a:buNone/>
            </a:pPr>
            <a:r>
              <a:rPr lang="en-IN" sz="1600" b="1" dirty="0" smtClean="0">
                <a:solidFill>
                  <a:srgbClr val="002060"/>
                </a:solidFill>
                <a:latin typeface="Corbel" pitchFamily="34" charset="0"/>
              </a:rPr>
              <a:t>					&lt;indented statement 2&gt; </a:t>
            </a:r>
          </a:p>
          <a:p>
            <a:pPr lvl="1">
              <a:buNone/>
            </a:pPr>
            <a:r>
              <a:rPr lang="en-IN" sz="1600" b="1" dirty="0" smtClean="0">
                <a:solidFill>
                  <a:srgbClr val="002060"/>
                </a:solidFill>
                <a:latin typeface="Corbel" pitchFamily="34" charset="0"/>
              </a:rPr>
              <a:t>					... </a:t>
            </a:r>
          </a:p>
          <a:p>
            <a:pPr lvl="1">
              <a:buNone/>
            </a:pPr>
            <a:r>
              <a:rPr lang="en-IN" sz="1600" b="1" dirty="0" smtClean="0">
                <a:solidFill>
                  <a:srgbClr val="002060"/>
                </a:solidFill>
                <a:latin typeface="Corbel" pitchFamily="34" charset="0"/>
              </a:rPr>
              <a:t>					&lt;indented statement n&gt; </a:t>
            </a:r>
          </a:p>
          <a:p>
            <a:pPr lvl="1">
              <a:buNone/>
            </a:pPr>
            <a:r>
              <a:rPr lang="en-IN" sz="1600" b="1" dirty="0" smtClean="0">
                <a:solidFill>
                  <a:srgbClr val="002060"/>
                </a:solidFill>
                <a:latin typeface="Corbel" pitchFamily="34" charset="0"/>
              </a:rPr>
              <a:t>				</a:t>
            </a:r>
            <a:r>
              <a:rPr lang="en-IN" sz="1600" b="1" dirty="0" smtClean="0">
                <a:solidFill>
                  <a:srgbClr val="C00000"/>
                </a:solidFill>
                <a:latin typeface="Corbel" pitchFamily="34" charset="0"/>
              </a:rPr>
              <a:t>&lt;non-indented statement 1&gt; </a:t>
            </a:r>
          </a:p>
          <a:p>
            <a:pPr lvl="1">
              <a:buNone/>
            </a:pPr>
            <a:r>
              <a:rPr lang="en-IN" sz="1600" b="1" dirty="0" smtClean="0">
                <a:solidFill>
                  <a:srgbClr val="C00000"/>
                </a:solidFill>
                <a:latin typeface="Corbel" pitchFamily="34" charset="0"/>
              </a:rPr>
              <a:t>				&lt;non-indented statement 2&gt;</a:t>
            </a:r>
            <a:endParaRPr lang="en-US" sz="2400" b="1" u="sng" dirty="0" smtClean="0">
              <a:solidFill>
                <a:srgbClr val="C00000"/>
              </a:solidFill>
              <a:latin typeface="Corbel" pitchFamily="34" charset="0"/>
            </a:endParaRPr>
          </a:p>
          <a:p>
            <a:r>
              <a:rPr lang="en-US" sz="2400" b="1" u="sng" dirty="0" smtClean="0">
                <a:latin typeface="Corbel" pitchFamily="34" charset="0"/>
              </a:rPr>
              <a:t>Some Important Points:</a:t>
            </a:r>
            <a:endParaRPr lang="en-IN" sz="2400" b="1" u="sng" dirty="0" smtClean="0">
              <a:latin typeface="Corbel" pitchFamily="34" charset="0"/>
            </a:endParaRPr>
          </a:p>
          <a:p>
            <a:pPr lvl="1"/>
            <a:r>
              <a:rPr lang="en-IN" sz="1800" dirty="0" smtClean="0">
                <a:solidFill>
                  <a:srgbClr val="C00000"/>
                </a:solidFill>
                <a:latin typeface="Corbel" pitchFamily="34" charset="0"/>
              </a:rPr>
              <a:t>First the condition is evaluated. If the condition is </a:t>
            </a: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true</a:t>
            </a:r>
            <a:r>
              <a:rPr lang="en-IN" sz="1800" dirty="0" smtClean="0">
                <a:solidFill>
                  <a:srgbClr val="C00000"/>
                </a:solidFill>
                <a:latin typeface="Corbel" pitchFamily="34" charset="0"/>
              </a:rPr>
              <a:t> then statements in the </a:t>
            </a: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while</a:t>
            </a:r>
            <a:r>
              <a:rPr lang="en-IN" sz="1800" dirty="0" smtClean="0">
                <a:solidFill>
                  <a:srgbClr val="C00000"/>
                </a:solidFill>
                <a:latin typeface="Corbel" pitchFamily="34" charset="0"/>
              </a:rPr>
              <a:t> block is </a:t>
            </a: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executed. </a:t>
            </a:r>
          </a:p>
          <a:p>
            <a:pPr lvl="1"/>
            <a:endParaRPr lang="en-IN" sz="1800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IN" sz="1800" dirty="0" smtClean="0">
                <a:solidFill>
                  <a:srgbClr val="C00000"/>
                </a:solidFill>
                <a:latin typeface="Corbel" pitchFamily="34" charset="0"/>
              </a:rPr>
              <a:t>After executing statements in the </a:t>
            </a: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while</a:t>
            </a:r>
            <a:r>
              <a:rPr lang="en-IN" sz="1800" dirty="0" smtClean="0">
                <a:solidFill>
                  <a:srgbClr val="C00000"/>
                </a:solidFill>
                <a:latin typeface="Corbel" pitchFamily="34" charset="0"/>
              </a:rPr>
              <a:t> block the condition is checked again and if it is still </a:t>
            </a: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true</a:t>
            </a:r>
            <a:r>
              <a:rPr lang="en-IN" sz="1800" dirty="0" smtClean="0">
                <a:solidFill>
                  <a:srgbClr val="C00000"/>
                </a:solidFill>
                <a:latin typeface="Corbel" pitchFamily="34" charset="0"/>
              </a:rPr>
              <a:t>, then the statements inside the while block is </a:t>
            </a: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executed again</a:t>
            </a:r>
            <a:r>
              <a:rPr lang="en-IN" sz="1800" dirty="0" smtClean="0">
                <a:solidFill>
                  <a:srgbClr val="C00000"/>
                </a:solidFill>
                <a:latin typeface="Corbel" pitchFamily="34" charset="0"/>
              </a:rPr>
              <a:t>. </a:t>
            </a:r>
          </a:p>
          <a:p>
            <a:pPr lvl="1"/>
            <a:endParaRPr lang="en-IN" sz="1800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IN" sz="1800" dirty="0" smtClean="0">
                <a:solidFill>
                  <a:srgbClr val="C00000"/>
                </a:solidFill>
                <a:latin typeface="Corbel" pitchFamily="34" charset="0"/>
              </a:rPr>
              <a:t>The statements inside the </a:t>
            </a: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while</a:t>
            </a:r>
            <a:r>
              <a:rPr lang="en-IN" sz="1800" dirty="0" smtClean="0">
                <a:solidFill>
                  <a:srgbClr val="C00000"/>
                </a:solidFill>
                <a:latin typeface="Corbel" pitchFamily="34" charset="0"/>
              </a:rPr>
              <a:t> block will keep executing until the condition is</a:t>
            </a: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 true</a:t>
            </a:r>
            <a:r>
              <a:rPr lang="en-IN" sz="1800" dirty="0" smtClean="0">
                <a:solidFill>
                  <a:srgbClr val="C00000"/>
                </a:solidFill>
                <a:latin typeface="Corbel" pitchFamily="34" charset="0"/>
              </a:rPr>
              <a:t>. </a:t>
            </a:r>
          </a:p>
          <a:p>
            <a:pPr lvl="1"/>
            <a:endParaRPr lang="en-IN" sz="1800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IN" sz="1800" dirty="0" smtClean="0">
                <a:solidFill>
                  <a:srgbClr val="C00000"/>
                </a:solidFill>
                <a:latin typeface="Corbel" pitchFamily="34" charset="0"/>
              </a:rPr>
              <a:t>Each execution of the loop body is known as </a:t>
            </a: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iteration</a:t>
            </a:r>
            <a:r>
              <a:rPr lang="en-IN" sz="1800" dirty="0" smtClean="0">
                <a:solidFill>
                  <a:srgbClr val="C00000"/>
                </a:solidFill>
                <a:latin typeface="Corbel" pitchFamily="34" charset="0"/>
              </a:rPr>
              <a:t>.</a:t>
            </a:r>
          </a:p>
          <a:p>
            <a:pPr lvl="1"/>
            <a:endParaRPr lang="en-IN" sz="1800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IN" sz="1800" dirty="0" smtClean="0">
                <a:solidFill>
                  <a:srgbClr val="C00000"/>
                </a:solidFill>
                <a:latin typeface="Corbel" pitchFamily="34" charset="0"/>
              </a:rPr>
              <a:t>When the condition becomes </a:t>
            </a: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false</a:t>
            </a:r>
            <a:r>
              <a:rPr lang="en-IN" sz="1800" dirty="0" smtClean="0">
                <a:solidFill>
                  <a:srgbClr val="C00000"/>
                </a:solidFill>
                <a:latin typeface="Corbel" pitchFamily="34" charset="0"/>
              </a:rPr>
              <a:t> loop terminates and program control comes </a:t>
            </a: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out of the while loop</a:t>
            </a:r>
            <a:r>
              <a:rPr lang="en-IN" sz="1800" dirty="0" smtClean="0">
                <a:solidFill>
                  <a:srgbClr val="C00000"/>
                </a:solidFill>
                <a:latin typeface="Corbel" pitchFamily="34" charset="0"/>
              </a:rPr>
              <a:t> to begin the </a:t>
            </a: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execution </a:t>
            </a:r>
            <a:r>
              <a:rPr lang="en-IN" sz="1800" dirty="0" smtClean="0">
                <a:solidFill>
                  <a:srgbClr val="C00000"/>
                </a:solidFill>
                <a:latin typeface="Corbel" pitchFamily="34" charset="0"/>
              </a:rPr>
              <a:t>of statement following it.</a:t>
            </a:r>
            <a:endParaRPr lang="en-IN" sz="2400" b="1" u="sng" dirty="0" smtClean="0">
              <a:solidFill>
                <a:srgbClr val="C00000"/>
              </a:solidFill>
              <a:latin typeface="Corbel" pitchFamily="34" charset="0"/>
            </a:endParaRPr>
          </a:p>
          <a:p>
            <a:endParaRPr lang="en-IN" sz="2400" b="1" u="sng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Examples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Example 1: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while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&lt;=10: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=i+1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print("done!")	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929190" y="1428736"/>
            <a:ext cx="371477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 pitchFamily="34" charset="0"/>
              </a:rPr>
              <a:t>Example 2: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i=1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total=0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while i&lt;=10: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print(i)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total+=i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i=i+1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print("sum is {0}".format(total))</a:t>
            </a:r>
            <a:endParaRPr lang="en-US" sz="1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loop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38" y="4286256"/>
            <a:ext cx="1686160" cy="2071702"/>
          </a:xfrm>
          <a:prstGeom prst="rect">
            <a:avLst/>
          </a:prstGeom>
        </p:spPr>
      </p:pic>
      <p:pic>
        <p:nvPicPr>
          <p:cNvPr id="8" name="Picture 7" descr="loop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6446" y="4714884"/>
            <a:ext cx="2067214" cy="1638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Guess The Output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=1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while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&lt;=10: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	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=i+1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print("done!")	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929190" y="1428736"/>
            <a:ext cx="371477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 smtClean="0">
                <a:solidFill>
                  <a:schemeClr val="accent6">
                    <a:lumMod val="75000"/>
                  </a:schemeClr>
                </a:solidFill>
              </a:rPr>
              <a:t>i=1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 smtClean="0">
                <a:solidFill>
                  <a:schemeClr val="accent6">
                    <a:lumMod val="75000"/>
                  </a:schemeClr>
                </a:solidFill>
              </a:rPr>
              <a:t>while i&lt;=10: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 smtClean="0">
                <a:solidFill>
                  <a:schemeClr val="accent6">
                    <a:lumMod val="75000"/>
                  </a:schemeClr>
                </a:solidFill>
              </a:rPr>
              <a:t>	print(i)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 smtClean="0">
                <a:solidFill>
                  <a:schemeClr val="accent6">
                    <a:lumMod val="75000"/>
                  </a:schemeClr>
                </a:solidFill>
              </a:rPr>
              <a:t>	total+=i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000" b="1" dirty="0" smtClean="0">
                <a:solidFill>
                  <a:schemeClr val="accent6">
                    <a:lumMod val="75000"/>
                  </a:schemeClr>
                </a:solidFill>
              </a:rPr>
              <a:t>	i=i+1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1900" b="1" dirty="0" smtClean="0">
                <a:solidFill>
                  <a:schemeClr val="accent6">
                    <a:lumMod val="75000"/>
                  </a:schemeClr>
                </a:solidFill>
              </a:rPr>
              <a:t>print("sum is {0}".format(total))</a:t>
            </a:r>
            <a:endParaRPr lang="en-US" sz="19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loop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415" y="4286256"/>
            <a:ext cx="1247276" cy="2071702"/>
          </a:xfrm>
          <a:prstGeom prst="rect">
            <a:avLst/>
          </a:prstGeom>
        </p:spPr>
      </p:pic>
      <p:pic>
        <p:nvPicPr>
          <p:cNvPr id="8" name="Picture 7" descr="loop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628" y="4214818"/>
            <a:ext cx="4000528" cy="2143140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3071802" y="1571612"/>
            <a:ext cx="1928826" cy="1214446"/>
          </a:xfrm>
          <a:prstGeom prst="wedgeEllipseCallout">
            <a:avLst>
              <a:gd name="adj1" fmla="val -79280"/>
              <a:gd name="adj2" fmla="val 27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rbel" pitchFamily="34" charset="0"/>
              </a:rPr>
              <a:t>This is an infinite loop</a:t>
            </a:r>
            <a:endParaRPr lang="en-IN" b="1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Another Form Of </a:t>
            </a:r>
            <a:r>
              <a:rPr lang="en-US" sz="3200" b="1" dirty="0" smtClean="0">
                <a:latin typeface="Corbel" pitchFamily="34" charset="0"/>
              </a:rPr>
              <a:t>“</a:t>
            </a:r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while</a:t>
            </a:r>
            <a:r>
              <a:rPr lang="en-US" sz="3200" b="1" dirty="0" smtClean="0">
                <a:latin typeface="Corbel" pitchFamily="34" charset="0"/>
              </a:rPr>
              <a:t>” Loop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In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 smtClean="0">
                <a:latin typeface="Corbel" pitchFamily="34" charset="0"/>
              </a:rPr>
              <a:t> , just like we have an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else</a:t>
            </a:r>
            <a:r>
              <a:rPr lang="en-IN" sz="2400" dirty="0" smtClean="0">
                <a:latin typeface="Corbel" pitchFamily="34" charset="0"/>
              </a:rPr>
              <a:t> with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if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, similarly we also can have an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else</a:t>
            </a:r>
            <a:r>
              <a:rPr lang="en-IN" sz="2400" dirty="0" smtClean="0">
                <a:latin typeface="Corbel" pitchFamily="34" charset="0"/>
              </a:rPr>
              <a:t> part with the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while</a:t>
            </a:r>
            <a:r>
              <a:rPr lang="en-IN" sz="2400" dirty="0" smtClean="0">
                <a:latin typeface="Corbel" pitchFamily="34" charset="0"/>
              </a:rPr>
              <a:t> loop.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statements</a:t>
            </a:r>
            <a:r>
              <a:rPr lang="en-IN" sz="2400" dirty="0" smtClean="0">
                <a:latin typeface="Corbel" pitchFamily="34" charset="0"/>
              </a:rPr>
              <a:t> in the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else</a:t>
            </a:r>
            <a:r>
              <a:rPr lang="en-IN" sz="2400" dirty="0" smtClean="0">
                <a:latin typeface="Corbel" pitchFamily="34" charset="0"/>
              </a:rPr>
              <a:t> part are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executed</a:t>
            </a:r>
            <a:r>
              <a:rPr lang="en-IN" sz="2400" dirty="0" smtClean="0">
                <a:latin typeface="Corbel" pitchFamily="34" charset="0"/>
              </a:rPr>
              <a:t>, when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condition is not fulfilled </a:t>
            </a:r>
            <a:r>
              <a:rPr lang="en-IN" sz="2400" dirty="0" smtClean="0">
                <a:latin typeface="Corbel" pitchFamily="34" charset="0"/>
              </a:rPr>
              <a:t>anymore. 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Another Form Of </a:t>
            </a:r>
            <a:r>
              <a:rPr lang="en-US" sz="3200" b="1" dirty="0" smtClean="0">
                <a:latin typeface="Corbel" pitchFamily="34" charset="0"/>
              </a:rPr>
              <a:t>“</a:t>
            </a:r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while</a:t>
            </a:r>
            <a:r>
              <a:rPr lang="en-US" sz="3200" b="1" dirty="0" smtClean="0">
                <a:latin typeface="Corbel" pitchFamily="34" charset="0"/>
              </a:rPr>
              <a:t>” Loop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b="1" u="sng" dirty="0" smtClean="0">
                <a:latin typeface="Corbel" pitchFamily="34" charset="0"/>
              </a:rPr>
              <a:t>Syntax:</a:t>
            </a:r>
          </a:p>
          <a:p>
            <a:pPr lvl="1">
              <a:buNone/>
            </a:pPr>
            <a:r>
              <a:rPr lang="en-IN" sz="1900" dirty="0" smtClean="0">
                <a:latin typeface="Corbel" pitchFamily="34" charset="0"/>
              </a:rPr>
              <a:t>				</a:t>
            </a:r>
            <a:r>
              <a:rPr lang="en-IN" sz="1600" b="1" dirty="0" smtClean="0">
                <a:solidFill>
                  <a:srgbClr val="002060"/>
                </a:solidFill>
                <a:latin typeface="Corbel" pitchFamily="34" charset="0"/>
              </a:rPr>
              <a:t>while condition: </a:t>
            </a:r>
          </a:p>
          <a:p>
            <a:pPr lvl="1">
              <a:buNone/>
            </a:pPr>
            <a:r>
              <a:rPr lang="en-IN" sz="1600" b="1" dirty="0" smtClean="0">
                <a:solidFill>
                  <a:srgbClr val="002060"/>
                </a:solidFill>
                <a:latin typeface="Corbel" pitchFamily="34" charset="0"/>
              </a:rPr>
              <a:t>					&lt;indented statement 1&gt; </a:t>
            </a:r>
          </a:p>
          <a:p>
            <a:pPr lvl="1">
              <a:buNone/>
            </a:pPr>
            <a:r>
              <a:rPr lang="en-IN" sz="1600" b="1" dirty="0" smtClean="0">
                <a:solidFill>
                  <a:srgbClr val="002060"/>
                </a:solidFill>
                <a:latin typeface="Corbel" pitchFamily="34" charset="0"/>
              </a:rPr>
              <a:t>					&lt;indented statement 2&gt; </a:t>
            </a:r>
          </a:p>
          <a:p>
            <a:pPr lvl="1">
              <a:buNone/>
            </a:pPr>
            <a:r>
              <a:rPr lang="en-IN" sz="1600" b="1" dirty="0" smtClean="0">
                <a:solidFill>
                  <a:srgbClr val="002060"/>
                </a:solidFill>
                <a:latin typeface="Corbel" pitchFamily="34" charset="0"/>
              </a:rPr>
              <a:t>					... </a:t>
            </a:r>
          </a:p>
          <a:p>
            <a:pPr lvl="1">
              <a:buNone/>
            </a:pPr>
            <a:r>
              <a:rPr lang="en-IN" sz="1600" b="1" dirty="0" smtClean="0">
                <a:solidFill>
                  <a:srgbClr val="002060"/>
                </a:solidFill>
                <a:latin typeface="Corbel" pitchFamily="34" charset="0"/>
              </a:rPr>
              <a:t>					&lt;indented statement n&gt; </a:t>
            </a:r>
          </a:p>
          <a:p>
            <a:pPr lvl="1">
              <a:buNone/>
            </a:pPr>
            <a:r>
              <a:rPr lang="en-IN" sz="1600" b="1" dirty="0" smtClean="0">
                <a:solidFill>
                  <a:srgbClr val="002060"/>
                </a:solidFill>
                <a:latin typeface="Corbel" pitchFamily="34" charset="0"/>
              </a:rPr>
              <a:t>				else:</a:t>
            </a:r>
          </a:p>
          <a:p>
            <a:pPr lvl="1">
              <a:buNone/>
            </a:pPr>
            <a:r>
              <a:rPr lang="en-IN" sz="1600" b="1" dirty="0" smtClean="0">
                <a:solidFill>
                  <a:srgbClr val="002060"/>
                </a:solidFill>
                <a:latin typeface="Corbel" pitchFamily="34" charset="0"/>
              </a:rPr>
              <a:t>					</a:t>
            </a:r>
            <a:r>
              <a:rPr lang="en-IN" sz="1600" b="1" dirty="0" smtClean="0">
                <a:solidFill>
                  <a:srgbClr val="C00000"/>
                </a:solidFill>
                <a:latin typeface="Corbel" pitchFamily="34" charset="0"/>
              </a:rPr>
              <a:t>&lt;indented statement 1&gt; </a:t>
            </a:r>
          </a:p>
          <a:p>
            <a:pPr lvl="1">
              <a:buNone/>
            </a:pPr>
            <a:r>
              <a:rPr lang="en-IN" sz="1600" b="1" dirty="0" smtClean="0">
                <a:solidFill>
                  <a:srgbClr val="C00000"/>
                </a:solidFill>
                <a:latin typeface="Corbel" pitchFamily="34" charset="0"/>
              </a:rPr>
              <a:t>					&lt;indented statement 2&gt;</a:t>
            </a:r>
            <a:endParaRPr lang="en-US" sz="2400" b="1" u="sng" dirty="0" smtClean="0">
              <a:solidFill>
                <a:srgbClr val="C00000"/>
              </a:solidFill>
              <a:latin typeface="Corbel" pitchFamily="34" charset="0"/>
            </a:endParaRPr>
          </a:p>
          <a:p>
            <a:r>
              <a:rPr lang="en-US" sz="2400" b="1" u="sng" dirty="0" smtClean="0">
                <a:latin typeface="Corbel" pitchFamily="34" charset="0"/>
              </a:rPr>
              <a:t>Some Important Points:</a:t>
            </a:r>
            <a:endParaRPr lang="en-IN" sz="2400" b="1" u="sng" dirty="0" smtClean="0">
              <a:latin typeface="Corbel" pitchFamily="34" charset="0"/>
            </a:endParaRPr>
          </a:p>
          <a:p>
            <a:pPr lvl="1"/>
            <a:r>
              <a:rPr lang="en-IN" sz="1600" dirty="0" smtClean="0">
                <a:solidFill>
                  <a:srgbClr val="C00000"/>
                </a:solidFill>
                <a:latin typeface="Corbel" pitchFamily="34" charset="0"/>
              </a:rPr>
              <a:t>Many programmer’s have a doubt that If the statements of the additional </a:t>
            </a:r>
            <a:r>
              <a:rPr lang="en-IN" sz="1600" b="1" dirty="0" smtClean="0">
                <a:solidFill>
                  <a:srgbClr val="002060"/>
                </a:solidFill>
                <a:latin typeface="Corbel" pitchFamily="34" charset="0"/>
              </a:rPr>
              <a:t>else</a:t>
            </a:r>
            <a:r>
              <a:rPr lang="en-IN" sz="1600" dirty="0" smtClean="0">
                <a:solidFill>
                  <a:srgbClr val="C00000"/>
                </a:solidFill>
                <a:latin typeface="Corbel" pitchFamily="34" charset="0"/>
              </a:rPr>
              <a:t> part were placed </a:t>
            </a:r>
            <a:r>
              <a:rPr lang="en-IN" sz="1600" b="1" dirty="0" smtClean="0">
                <a:solidFill>
                  <a:srgbClr val="002060"/>
                </a:solidFill>
                <a:latin typeface="Corbel" pitchFamily="34" charset="0"/>
              </a:rPr>
              <a:t>right after the while loop without an else</a:t>
            </a:r>
            <a:r>
              <a:rPr lang="en-IN" sz="1600" dirty="0" smtClean="0">
                <a:solidFill>
                  <a:srgbClr val="C00000"/>
                </a:solidFill>
                <a:latin typeface="Corbel" pitchFamily="34" charset="0"/>
              </a:rPr>
              <a:t>, they would </a:t>
            </a:r>
            <a:r>
              <a:rPr lang="en-IN" sz="1600" b="1" dirty="0" smtClean="0">
                <a:solidFill>
                  <a:srgbClr val="002060"/>
                </a:solidFill>
                <a:latin typeface="Corbel" pitchFamily="34" charset="0"/>
              </a:rPr>
              <a:t>have been executed anyway</a:t>
            </a:r>
            <a:r>
              <a:rPr lang="en-IN" sz="1600" dirty="0" smtClean="0">
                <a:solidFill>
                  <a:srgbClr val="C00000"/>
                </a:solidFill>
                <a:latin typeface="Corbel" pitchFamily="34" charset="0"/>
              </a:rPr>
              <a:t>, wouldn't they. </a:t>
            </a:r>
          </a:p>
          <a:p>
            <a:pPr lvl="1"/>
            <a:endParaRPr lang="en-IN" sz="1600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IN" sz="1600" b="1" dirty="0" smtClean="0">
                <a:solidFill>
                  <a:srgbClr val="002060"/>
                </a:solidFill>
                <a:latin typeface="Corbel" pitchFamily="34" charset="0"/>
              </a:rPr>
              <a:t>Then what is the use of else </a:t>
            </a:r>
          </a:p>
          <a:p>
            <a:pPr lvl="1"/>
            <a:endParaRPr lang="en-IN" sz="1600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IN" sz="1600" dirty="0" smtClean="0">
                <a:solidFill>
                  <a:srgbClr val="C00000"/>
                </a:solidFill>
                <a:latin typeface="Corbel" pitchFamily="34" charset="0"/>
              </a:rPr>
              <a:t>To understand this , we need to understand  the </a:t>
            </a:r>
            <a:r>
              <a:rPr lang="en-IN" sz="1600" b="1" dirty="0" smtClean="0">
                <a:solidFill>
                  <a:srgbClr val="002060"/>
                </a:solidFill>
                <a:latin typeface="Corbel" pitchFamily="34" charset="0"/>
              </a:rPr>
              <a:t>break</a:t>
            </a:r>
            <a:r>
              <a:rPr lang="en-IN" sz="1600" dirty="0" smtClean="0">
                <a:solidFill>
                  <a:srgbClr val="C00000"/>
                </a:solidFill>
                <a:latin typeface="Corbel" pitchFamily="34" charset="0"/>
              </a:rPr>
              <a:t> statement, </a:t>
            </a:r>
            <a:endParaRPr lang="en-IN" sz="1600" b="1" u="sng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5857</TotalTime>
  <Words>617</Words>
  <Application>Microsoft Office PowerPoint</Application>
  <PresentationFormat>On-screen Show (4:3)</PresentationFormat>
  <Paragraphs>215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Civic</vt:lpstr>
      <vt:lpstr>Slide 1</vt:lpstr>
      <vt:lpstr>Today’s Agenda</vt:lpstr>
      <vt:lpstr>Iterative Statements</vt:lpstr>
      <vt:lpstr>Iterative Statements</vt:lpstr>
      <vt:lpstr>The while Loop</vt:lpstr>
      <vt:lpstr>Examples</vt:lpstr>
      <vt:lpstr>Guess The Output</vt:lpstr>
      <vt:lpstr>Another Form Of “while” Loop</vt:lpstr>
      <vt:lpstr>Another Form Of “while” Loop</vt:lpstr>
      <vt:lpstr>The “break” Statement</vt:lpstr>
      <vt:lpstr>Example</vt:lpstr>
      <vt:lpstr>Exercise</vt:lpstr>
      <vt:lpstr>Exercise</vt:lpstr>
      <vt:lpstr>Output</vt:lpstr>
      <vt:lpstr>Output</vt:lpstr>
      <vt:lpstr>How To Generate Random Number ?</vt:lpstr>
      <vt:lpstr>The “continue” Statement</vt:lpstr>
      <vt:lpstr>Example</vt:lpstr>
      <vt:lpstr>Exercise</vt:lpstr>
      <vt:lpstr>Exercise</vt:lpstr>
      <vt:lpstr>Exercise</vt:lpstr>
      <vt:lpstr>The “pass” Statement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549</cp:revision>
  <dcterms:created xsi:type="dcterms:W3CDTF">2015-12-21T13:46:48Z</dcterms:created>
  <dcterms:modified xsi:type="dcterms:W3CDTF">2020-07-10T07:20:23Z</dcterms:modified>
</cp:coreProperties>
</file>