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418" r:id="rId4"/>
    <p:sldId id="419" r:id="rId5"/>
    <p:sldId id="420" r:id="rId6"/>
    <p:sldId id="422" r:id="rId7"/>
    <p:sldId id="423" r:id="rId8"/>
    <p:sldId id="466" r:id="rId9"/>
    <p:sldId id="467" r:id="rId10"/>
    <p:sldId id="468" r:id="rId11"/>
    <p:sldId id="469" r:id="rId12"/>
    <p:sldId id="485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6" r:id="rId23"/>
    <p:sldId id="481" r:id="rId24"/>
    <p:sldId id="482" r:id="rId25"/>
    <p:sldId id="483" r:id="rId26"/>
    <p:sldId id="425" r:id="rId27"/>
    <p:sldId id="426" r:id="rId28"/>
    <p:sldId id="427" r:id="rId29"/>
    <p:sldId id="430" r:id="rId30"/>
    <p:sldId id="428" r:id="rId31"/>
    <p:sldId id="429" r:id="rId32"/>
    <p:sldId id="431" r:id="rId33"/>
    <p:sldId id="432" r:id="rId34"/>
    <p:sldId id="433" r:id="rId35"/>
    <p:sldId id="434" r:id="rId36"/>
    <p:sldId id="436" r:id="rId37"/>
    <p:sldId id="437" r:id="rId38"/>
    <p:sldId id="438" r:id="rId39"/>
    <p:sldId id="443" r:id="rId40"/>
    <p:sldId id="444" r:id="rId41"/>
    <p:sldId id="358" r:id="rId42"/>
    <p:sldId id="359" r:id="rId43"/>
    <p:sldId id="439" r:id="rId44"/>
    <p:sldId id="448" r:id="rId45"/>
    <p:sldId id="449" r:id="rId46"/>
    <p:sldId id="445" r:id="rId47"/>
    <p:sldId id="446" r:id="rId48"/>
    <p:sldId id="447" r:id="rId49"/>
    <p:sldId id="442" r:id="rId50"/>
    <p:sldId id="464" r:id="rId51"/>
    <p:sldId id="465" r:id="rId52"/>
    <p:sldId id="463" r:id="rId53"/>
    <p:sldId id="451" r:id="rId54"/>
    <p:sldId id="460" r:id="rId55"/>
    <p:sldId id="461" r:id="rId56"/>
    <p:sldId id="462" r:id="rId57"/>
    <p:sldId id="454" r:id="rId58"/>
    <p:sldId id="455" r:id="rId59"/>
    <p:sldId id="456" r:id="rId60"/>
    <p:sldId id="457" r:id="rId61"/>
    <p:sldId id="458" r:id="rId62"/>
    <p:sldId id="459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18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=0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&lt;4: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=i+1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pass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print("hi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,end=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i,end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&lt;4: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=i+1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continue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print("hi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,end=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i,end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3100" dirty="0" smtClean="0">
                <a:solidFill>
                  <a:srgbClr val="C00000"/>
                </a:solidFill>
              </a:rPr>
              <a:t>4.</a:t>
            </a:r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&lt;4: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=i+1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if(i%2!=0):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break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print("hi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,end=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else: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i,end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hi 2 hi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</a:t>
            </a:r>
            <a:r>
              <a:rPr lang="en-US" sz="2300" b="1" dirty="0" smtClean="0">
                <a:solidFill>
                  <a:srgbClr val="002060"/>
                </a:solidFill>
                <a:latin typeface="Corbel" pitchFamily="34" charset="0"/>
              </a:rPr>
              <a:t>: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 ?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 123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x: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print(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123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	2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	3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lphaUcPeriod" startAt="3"/>
            </a:pP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TypeError</a:t>
            </a:r>
            <a:endParaRPr lang="en-US" sz="2300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lphaUcPeriod" startAt="3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6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1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 i%3 == 0: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break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i,end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=“ “)  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+ = 1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1 2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1 2 3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Blank Screen(No Output)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7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1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 i%2 == 0: </a:t>
            </a:r>
            <a:b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break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i,end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+= 2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1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1 2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8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 "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abcdef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"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end=" ")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a b c d e f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9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 "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abcdef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“a"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end=" ")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a b c d e f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0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 "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abcdef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"a"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x: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x = x[1:]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print(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end = " ")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a 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a</a:t>
            </a:r>
            <a:endParaRPr lang="en-US" sz="2300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1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 '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abcd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'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i,end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x.upper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latin typeface="Corbel" pitchFamily="34" charset="0"/>
              </a:rPr>
              <a:t>The for Loop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The for Loop In Python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Differences with other languages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The range( )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Using for with range( 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2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 '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abcd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'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x: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i.upper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a b c 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3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 = "my name is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text: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print 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end=", ")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my,name,is,sachin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m,y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, ,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n,a,m,e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, ,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i,s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, ,</a:t>
            </a: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s,a,c,h,i,n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700" b="1" dirty="0" smtClean="0">
                <a:solidFill>
                  <a:srgbClr val="C00000"/>
                </a:solidFill>
              </a:rPr>
              <a:t>14.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 = "my name is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text.split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print 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end=", ")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my,name,is,sachin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m,y,n,a,m,e,i,s,s,a,c,h,i,n</a:t>
            </a:r>
            <a:endParaRPr lang="en-US" sz="2300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A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5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 = "my name is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not in text: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print 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end=", ")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my,name,is,sachin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,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err="1" smtClean="0">
                <a:solidFill>
                  <a:srgbClr val="0070C0"/>
                </a:solidFill>
                <a:latin typeface="Corbel" pitchFamily="34" charset="0"/>
              </a:rPr>
              <a:t>m,y,n,a,m,e,i,s,s,a,c,h,i,n</a:t>
            </a:r>
            <a:endParaRPr lang="en-US" sz="2300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Syntax 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No output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C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2300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endParaRPr lang="en-US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True = False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print(True)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break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No output(Blank Screen)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</a:rPr>
              <a:t>D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17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2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True: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 i%3 == 0: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break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i,end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=“ “)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+= 2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16"/>
            </a:pPr>
            <a:endParaRPr lang="en-US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Infinite loop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2 4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2 3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None of the above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range </a:t>
            </a:r>
            <a:r>
              <a:rPr lang="en-US" sz="3200" b="1" dirty="0" smtClean="0">
                <a:latin typeface="Corbel" pitchFamily="34" charset="0"/>
              </a:rPr>
              <a:t>Function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range() </a:t>
            </a:r>
            <a:r>
              <a:rPr lang="en-IN" sz="2400" dirty="0" smtClean="0">
                <a:latin typeface="Corbel" pitchFamily="34" charset="0"/>
              </a:rPr>
              <a:t>function is an in-built function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, and it returns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range</a:t>
            </a:r>
            <a:r>
              <a:rPr lang="en-IN" sz="2400" dirty="0" smtClean="0">
                <a:latin typeface="Corbel" pitchFamily="34" charset="0"/>
              </a:rPr>
              <a:t> object.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IN" sz="2400" dirty="0" smtClean="0"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very useful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generate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sequence of numbers </a:t>
            </a:r>
            <a:r>
              <a:rPr lang="en-IN" sz="2400" dirty="0" smtClean="0">
                <a:latin typeface="Corbel" pitchFamily="34" charset="0"/>
              </a:rPr>
              <a:t>in the form of a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List</a:t>
            </a: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range( ) </a:t>
            </a:r>
            <a:r>
              <a:rPr lang="en-IN" sz="2400" dirty="0" smtClean="0">
                <a:latin typeface="Corbel" pitchFamily="34" charset="0"/>
              </a:rPr>
              <a:t>function takes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3</a:t>
            </a:r>
            <a:r>
              <a:rPr lang="en-IN" sz="2400" dirty="0" smtClean="0">
                <a:latin typeface="Corbel" pitchFamily="34" charset="0"/>
              </a:rPr>
              <a:t> arguments  </a:t>
            </a:r>
            <a:endParaRPr lang="en-US" sz="2400" b="1" u="sng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The 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range </a:t>
            </a:r>
            <a:r>
              <a:rPr lang="en-US" sz="2800" b="1" dirty="0" smtClean="0">
                <a:latin typeface="Corbel" pitchFamily="34" charset="0"/>
              </a:rPr>
              <a:t>Function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With 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One</a:t>
            </a:r>
            <a:r>
              <a:rPr lang="en-US" sz="2800" b="1" dirty="0" smtClean="0">
                <a:latin typeface="Corbel" pitchFamily="34" charset="0"/>
              </a:rPr>
              <a:t> Parameter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range(n)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For an argument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n</a:t>
            </a:r>
            <a:r>
              <a:rPr lang="en-IN" sz="2400" dirty="0" smtClean="0">
                <a:latin typeface="Corbel" pitchFamily="34" charset="0"/>
              </a:rPr>
              <a:t>, the function returns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range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object containing integer values from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n-1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400" b="1" u="sng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a=range(10)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sz="2400" b="1" u="sng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57892"/>
            <a:ext cx="2238688" cy="333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868" y="4500570"/>
            <a:ext cx="45496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As we can see that when we display </a:t>
            </a:r>
          </a:p>
          <a:p>
            <a:r>
              <a:rPr lang="en-US" b="1" dirty="0" smtClean="0">
                <a:latin typeface="Corbel" pitchFamily="34" charset="0"/>
              </a:rPr>
              <a:t>the variable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a</a:t>
            </a:r>
            <a:r>
              <a:rPr lang="en-US" dirty="0" smtClean="0">
                <a:latin typeface="Corbel" pitchFamily="34" charset="0"/>
              </a:rPr>
              <a:t> , </a:t>
            </a:r>
            <a:r>
              <a:rPr lang="en-US" b="1" dirty="0" smtClean="0">
                <a:latin typeface="Corbel" pitchFamily="34" charset="0"/>
              </a:rPr>
              <a:t>we get to see the description</a:t>
            </a:r>
          </a:p>
          <a:p>
            <a:r>
              <a:rPr lang="en-US" b="1" dirty="0" smtClean="0">
                <a:latin typeface="Corbel" pitchFamily="34" charset="0"/>
              </a:rPr>
              <a:t>of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range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object and not the values.</a:t>
            </a:r>
          </a:p>
          <a:p>
            <a:endParaRPr lang="en-US" b="1" dirty="0" smtClean="0">
              <a:latin typeface="Corbel" pitchFamily="34" charset="0"/>
            </a:endParaRPr>
          </a:p>
          <a:p>
            <a:r>
              <a:rPr lang="en-US" b="1" dirty="0" smtClean="0">
                <a:latin typeface="Corbel" pitchFamily="34" charset="0"/>
              </a:rPr>
              <a:t>To see the values , we must convert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range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latin typeface="Corbel" pitchFamily="34" charset="0"/>
              </a:rPr>
              <a:t>object to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list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The 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range </a:t>
            </a:r>
            <a:r>
              <a:rPr lang="en-US" sz="2800" b="1" dirty="0" smtClean="0">
                <a:latin typeface="Corbel" pitchFamily="34" charset="0"/>
              </a:rPr>
              <a:t>Function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With 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One</a:t>
            </a:r>
            <a:r>
              <a:rPr lang="en-US" sz="2800" b="1" dirty="0" smtClean="0">
                <a:latin typeface="Corbel" pitchFamily="34" charset="0"/>
              </a:rPr>
              <a:t> Parameter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a=range(10)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67310"/>
            <a:ext cx="5643602" cy="36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1500174"/>
            <a:ext cx="46586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The function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list( ) </a:t>
            </a:r>
            <a:r>
              <a:rPr lang="en-US" dirty="0" smtClean="0">
                <a:latin typeface="Corbel" pitchFamily="34" charset="0"/>
              </a:rPr>
              <a:t>accepts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range</a:t>
            </a:r>
            <a:r>
              <a:rPr lang="en-US" dirty="0" smtClean="0">
                <a:latin typeface="Corbel" pitchFamily="34" charset="0"/>
              </a:rPr>
              <a:t> object </a:t>
            </a:r>
          </a:p>
          <a:p>
            <a:r>
              <a:rPr lang="en-US" dirty="0" smtClean="0">
                <a:latin typeface="Corbel" pitchFamily="34" charset="0"/>
              </a:rPr>
              <a:t>and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converts it </a:t>
            </a:r>
            <a:r>
              <a:rPr lang="en-US" dirty="0" smtClean="0">
                <a:latin typeface="Corbel" pitchFamily="34" charset="0"/>
              </a:rPr>
              <a:t>into a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 </a:t>
            </a:r>
            <a:r>
              <a:rPr lang="en-US" dirty="0" smtClean="0">
                <a:latin typeface="Corbel" pitchFamily="34" charset="0"/>
              </a:rPr>
              <a:t>of values . </a:t>
            </a:r>
          </a:p>
          <a:p>
            <a:r>
              <a:rPr lang="en-US" dirty="0" smtClean="0">
                <a:latin typeface="Corbel" pitchFamily="34" charset="0"/>
              </a:rPr>
              <a:t>These values are the numbers from </a:t>
            </a:r>
            <a:r>
              <a:rPr lang="en-US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US" dirty="0" smtClean="0">
                <a:latin typeface="Corbel" pitchFamily="34" charset="0"/>
              </a:rPr>
              <a:t> to </a:t>
            </a:r>
            <a:r>
              <a:rPr lang="en-US" dirty="0" smtClean="0">
                <a:solidFill>
                  <a:srgbClr val="C00000"/>
                </a:solidFill>
                <a:latin typeface="Corbel" pitchFamily="34" charset="0"/>
              </a:rPr>
              <a:t>n-1</a:t>
            </a:r>
          </a:p>
          <a:p>
            <a:r>
              <a:rPr lang="en-US" dirty="0" smtClean="0">
                <a:latin typeface="Corbel" pitchFamily="34" charset="0"/>
              </a:rPr>
              <a:t>where </a:t>
            </a:r>
            <a:r>
              <a:rPr lang="en-US" dirty="0" smtClean="0">
                <a:solidFill>
                  <a:srgbClr val="C00000"/>
                </a:solidFill>
                <a:latin typeface="Corbel" pitchFamily="34" charset="0"/>
              </a:rPr>
              <a:t>n</a:t>
            </a:r>
            <a:r>
              <a:rPr lang="en-US" dirty="0" smtClean="0">
                <a:latin typeface="Corbel" pitchFamily="34" charset="0"/>
              </a:rPr>
              <a:t> is the argument passed to the function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range()</a:t>
            </a:r>
            <a:endParaRPr lang="en-IN" b="1" dirty="0">
              <a:solidFill>
                <a:srgbClr val="7030A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If We Pass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Negative Number </a:t>
            </a:r>
            <a:r>
              <a:rPr lang="en-US" sz="3200" b="1" dirty="0" smtClean="0">
                <a:latin typeface="Corbel" pitchFamily="34" charset="0"/>
              </a:rPr>
              <a:t>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Guess: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a=range(-10)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4000504"/>
            <a:ext cx="596517" cy="36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1500174"/>
            <a:ext cx="538480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 pitchFamily="34" charset="0"/>
              </a:rPr>
              <a:t>The output is an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empty list </a:t>
            </a:r>
            <a:r>
              <a:rPr lang="en-US" sz="2000" dirty="0" smtClean="0">
                <a:latin typeface="Corbel" pitchFamily="34" charset="0"/>
              </a:rPr>
              <a:t>denoted by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[ ] </a:t>
            </a:r>
            <a:r>
              <a:rPr lang="en-US" sz="2000" dirty="0" smtClean="0">
                <a:latin typeface="Corbel" pitchFamily="34" charset="0"/>
              </a:rPr>
              <a:t>and it tells us that the function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range( )</a:t>
            </a:r>
          </a:p>
          <a:p>
            <a:r>
              <a:rPr lang="en-US" sz="2000" dirty="0" smtClean="0">
                <a:latin typeface="Corbel" pitchFamily="34" charset="0"/>
              </a:rPr>
              <a:t>is coded in such a way that it always moves </a:t>
            </a:r>
          </a:p>
          <a:p>
            <a:r>
              <a:rPr lang="en-US" sz="2000" dirty="0" smtClean="0">
                <a:latin typeface="Corbel" pitchFamily="34" charset="0"/>
              </a:rPr>
              <a:t>towards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right side </a:t>
            </a:r>
            <a:r>
              <a:rPr lang="en-US" sz="2000" dirty="0" smtClean="0">
                <a:latin typeface="Corbel" pitchFamily="34" charset="0"/>
              </a:rPr>
              <a:t>of the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start value </a:t>
            </a:r>
            <a:r>
              <a:rPr lang="en-US" sz="2000" dirty="0" smtClean="0">
                <a:latin typeface="Corbel" pitchFamily="34" charset="0"/>
              </a:rPr>
              <a:t>which here</a:t>
            </a:r>
          </a:p>
          <a:p>
            <a:r>
              <a:rPr lang="en-US" sz="2000" dirty="0" smtClean="0">
                <a:latin typeface="Corbel" pitchFamily="34" charset="0"/>
              </a:rPr>
              <a:t>is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US" sz="2000" dirty="0" smtClean="0">
                <a:latin typeface="Corbel" pitchFamily="34" charset="0"/>
              </a:rPr>
              <a:t>. </a:t>
            </a:r>
          </a:p>
          <a:p>
            <a:endParaRPr lang="en-US" sz="2000" dirty="0" smtClean="0">
              <a:latin typeface="Corbel" pitchFamily="34" charset="0"/>
            </a:endParaRPr>
          </a:p>
          <a:p>
            <a:r>
              <a:rPr lang="en-US" sz="2000" dirty="0" smtClean="0">
                <a:latin typeface="Corbel" pitchFamily="34" charset="0"/>
              </a:rPr>
              <a:t>But since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-10 </a:t>
            </a:r>
            <a:r>
              <a:rPr lang="en-US" sz="2000" dirty="0" smtClean="0">
                <a:latin typeface="Corbel" pitchFamily="34" charset="0"/>
              </a:rPr>
              <a:t>doesn’t come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towards right </a:t>
            </a:r>
            <a:r>
              <a:rPr lang="en-US" sz="2000" dirty="0" smtClean="0">
                <a:latin typeface="Corbel" pitchFamily="34" charset="0"/>
              </a:rPr>
              <a:t>of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US" sz="2000" dirty="0" smtClean="0">
                <a:latin typeface="Corbel" pitchFamily="34" charset="0"/>
              </a:rPr>
              <a:t>, so</a:t>
            </a:r>
          </a:p>
          <a:p>
            <a:r>
              <a:rPr lang="en-US" sz="2000" dirty="0" smtClean="0">
                <a:latin typeface="Corbel" pitchFamily="34" charset="0"/>
              </a:rPr>
              <a:t>the output is an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empty list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for</a:t>
            </a:r>
            <a:r>
              <a:rPr lang="en-US" sz="3200" b="1" dirty="0" smtClean="0">
                <a:latin typeface="Corbel" pitchFamily="34" charset="0"/>
              </a:rPr>
              <a:t> Loop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Like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while</a:t>
            </a:r>
            <a:r>
              <a:rPr lang="en-IN" sz="2400" dirty="0" smtClean="0">
                <a:latin typeface="Corbel" pitchFamily="34" charset="0"/>
              </a:rPr>
              <a:t> loop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for</a:t>
            </a:r>
            <a:r>
              <a:rPr lang="en-IN" sz="2400" dirty="0" smtClean="0">
                <a:latin typeface="Corbel" pitchFamily="34" charset="0"/>
              </a:rPr>
              <a:t> loop also is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programming language statement</a:t>
            </a:r>
            <a:r>
              <a:rPr lang="en-IN" sz="2400" dirty="0" smtClean="0">
                <a:latin typeface="Corbel" pitchFamily="34" charset="0"/>
              </a:rPr>
              <a:t>, i.e. 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iteration statement</a:t>
            </a:r>
            <a:r>
              <a:rPr lang="en-IN" sz="2400" dirty="0" smtClean="0">
                <a:latin typeface="Corbel" pitchFamily="34" charset="0"/>
              </a:rPr>
              <a:t>, which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allows a code block</a:t>
            </a:r>
            <a:r>
              <a:rPr lang="en-IN" sz="2400" dirty="0" smtClean="0">
                <a:latin typeface="Corbel" pitchFamily="34" charset="0"/>
              </a:rPr>
              <a:t> to be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executed multiple number of times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There are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hardly programming languages </a:t>
            </a:r>
            <a:r>
              <a:rPr lang="en-IN" sz="2400" dirty="0" smtClean="0">
                <a:latin typeface="Corbel" pitchFamily="34" charset="0"/>
              </a:rPr>
              <a:t>without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for</a:t>
            </a:r>
            <a:r>
              <a:rPr lang="en-IN" sz="2400" dirty="0" smtClean="0">
                <a:latin typeface="Corbel" pitchFamily="34" charset="0"/>
              </a:rPr>
              <a:t> loops.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However 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for</a:t>
            </a:r>
            <a:r>
              <a:rPr lang="en-IN" sz="2400" dirty="0" smtClean="0">
                <a:latin typeface="Corbel" pitchFamily="34" charset="0"/>
              </a:rPr>
              <a:t> loop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exists in many different flavours</a:t>
            </a:r>
            <a:r>
              <a:rPr lang="en-IN" sz="2400" dirty="0" smtClean="0">
                <a:latin typeface="Corbel" pitchFamily="34" charset="0"/>
              </a:rPr>
              <a:t>, i.e. both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syntax</a:t>
            </a:r>
            <a:r>
              <a:rPr lang="en-IN" sz="2400" dirty="0" smtClean="0">
                <a:latin typeface="Corbel" pitchFamily="34" charset="0"/>
              </a:rPr>
              <a:t> and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behaviour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differs from language to language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b="1" u="sng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range </a:t>
            </a:r>
            <a:r>
              <a:rPr lang="en-US" sz="3200" b="1" dirty="0" smtClean="0">
                <a:latin typeface="Corbel" pitchFamily="34" charset="0"/>
              </a:rPr>
              <a:t>Function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With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Two</a:t>
            </a:r>
            <a:r>
              <a:rPr lang="en-US" sz="3200" b="1" dirty="0" smtClean="0">
                <a:latin typeface="Corbel" pitchFamily="34" charset="0"/>
              </a:rPr>
              <a:t> Parameter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range(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m,n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For an argument 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m</a:t>
            </a:r>
            <a:r>
              <a:rPr lang="en-IN" sz="2400" dirty="0" err="1" smtClean="0">
                <a:latin typeface="Corbel" pitchFamily="34" charset="0"/>
              </a:rPr>
              <a:t>,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n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, the function returns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range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object containing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integer values </a:t>
            </a:r>
            <a:r>
              <a:rPr lang="en-IN" sz="2400" dirty="0" smtClean="0">
                <a:latin typeface="Corbel" pitchFamily="34" charset="0"/>
              </a:rPr>
              <a:t>from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m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n-1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400" b="1" u="sng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a=range(1,10)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print(a)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63" y="5857892"/>
            <a:ext cx="2018078" cy="333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868" y="4500570"/>
            <a:ext cx="43604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Here again when we display </a:t>
            </a:r>
          </a:p>
          <a:p>
            <a:r>
              <a:rPr lang="en-US" dirty="0" smtClean="0">
                <a:latin typeface="Corbel" pitchFamily="34" charset="0"/>
              </a:rPr>
              <a:t>the variable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a</a:t>
            </a:r>
            <a:r>
              <a:rPr lang="en-US" dirty="0" smtClean="0">
                <a:latin typeface="Corbel" pitchFamily="34" charset="0"/>
              </a:rPr>
              <a:t> , we get to see the description</a:t>
            </a:r>
          </a:p>
          <a:p>
            <a:r>
              <a:rPr lang="en-US" dirty="0" smtClean="0">
                <a:latin typeface="Corbel" pitchFamily="34" charset="0"/>
              </a:rPr>
              <a:t>of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range</a:t>
            </a:r>
            <a:r>
              <a:rPr lang="en-US" dirty="0" smtClean="0">
                <a:latin typeface="Corbel" pitchFamily="34" charset="0"/>
              </a:rPr>
              <a:t> object and not the values.</a:t>
            </a:r>
          </a:p>
          <a:p>
            <a:r>
              <a:rPr lang="en-US" dirty="0" smtClean="0">
                <a:latin typeface="Corbel" pitchFamily="34" charset="0"/>
              </a:rPr>
              <a:t>So we must use the function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list( ) </a:t>
            </a:r>
            <a:r>
              <a:rPr lang="en-US" dirty="0" smtClean="0">
                <a:latin typeface="Corbel" pitchFamily="34" charset="0"/>
              </a:rPr>
              <a:t>to get </a:t>
            </a:r>
          </a:p>
          <a:p>
            <a:r>
              <a:rPr lang="en-US" dirty="0" smtClean="0">
                <a:latin typeface="Corbel" pitchFamily="34" charset="0"/>
              </a:rPr>
              <a:t>the values</a:t>
            </a:r>
            <a:endParaRPr lang="en-IN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range </a:t>
            </a:r>
            <a:r>
              <a:rPr lang="en-US" sz="3200" b="1" dirty="0" smtClean="0">
                <a:latin typeface="Corbel" pitchFamily="34" charset="0"/>
              </a:rPr>
              <a:t>Function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With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Two</a:t>
            </a:r>
            <a:r>
              <a:rPr lang="en-US" sz="3200" b="1" dirty="0" smtClean="0">
                <a:latin typeface="Corbel" pitchFamily="34" charset="0"/>
              </a:rPr>
              <a:t> Parameter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a=range(1,10)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71942"/>
            <a:ext cx="4723246" cy="36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1500174"/>
            <a:ext cx="4397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 pitchFamily="34" charset="0"/>
              </a:rPr>
              <a:t>The output is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list</a:t>
            </a:r>
            <a:r>
              <a:rPr lang="en-US" sz="20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000" dirty="0" smtClean="0">
                <a:latin typeface="Corbel" pitchFamily="34" charset="0"/>
              </a:rPr>
              <a:t>of numbers from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US" sz="2000" dirty="0" smtClean="0">
                <a:latin typeface="Corbel" pitchFamily="34" charset="0"/>
              </a:rPr>
              <a:t> to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9</a:t>
            </a:r>
          </a:p>
          <a:p>
            <a:r>
              <a:rPr lang="en-US" sz="2000" dirty="0" smtClean="0">
                <a:latin typeface="Corbel" pitchFamily="34" charset="0"/>
              </a:rPr>
              <a:t>because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10</a:t>
            </a:r>
            <a:r>
              <a:rPr lang="en-US" sz="2000" dirty="0" smtClean="0">
                <a:latin typeface="Corbel" pitchFamily="34" charset="0"/>
              </a:rPr>
              <a:t> falls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towards right </a:t>
            </a:r>
            <a:r>
              <a:rPr lang="en-US" sz="2000" dirty="0" smtClean="0">
                <a:latin typeface="Corbel" pitchFamily="34" charset="0"/>
              </a:rPr>
              <a:t>of </a:t>
            </a:r>
            <a:r>
              <a:rPr lang="en-US" sz="2000" dirty="0" smtClean="0">
                <a:solidFill>
                  <a:srgbClr val="C00000"/>
                </a:solidFill>
                <a:latin typeface="Corbel" pitchFamily="34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If We Pass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First Number Greater</a:t>
            </a:r>
            <a:r>
              <a:rPr lang="en-US" sz="3200" b="1" dirty="0" smtClean="0">
                <a:latin typeface="Corbel" pitchFamily="34" charset="0"/>
              </a:rPr>
              <a:t>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Guess: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a=range(10,1)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4000504"/>
            <a:ext cx="596517" cy="361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802" y="1500174"/>
            <a:ext cx="5317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 pitchFamily="34" charset="0"/>
              </a:rPr>
              <a:t>The output is an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empty list </a:t>
            </a:r>
            <a:r>
              <a:rPr lang="en-US" sz="2000" dirty="0" smtClean="0">
                <a:latin typeface="Corbel" pitchFamily="34" charset="0"/>
              </a:rPr>
              <a:t>because </a:t>
            </a:r>
          </a:p>
          <a:p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as mentioned earlier </a:t>
            </a:r>
            <a:r>
              <a:rPr lang="en-US" sz="2000" dirty="0" err="1" smtClean="0">
                <a:latin typeface="Corbel" pitchFamily="34" charset="0"/>
              </a:rPr>
              <a:t>i</a:t>
            </a:r>
            <a:r>
              <a:rPr lang="en-IN" sz="2000" dirty="0" smtClean="0">
                <a:latin typeface="Corbel" pitchFamily="34" charset="0"/>
              </a:rPr>
              <a:t>t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traverses towards right </a:t>
            </a:r>
          </a:p>
          <a:p>
            <a:r>
              <a:rPr lang="en-IN" sz="2000" dirty="0" smtClean="0">
                <a:latin typeface="Corbel" pitchFamily="34" charset="0"/>
              </a:rPr>
              <a:t>of start value and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IN" sz="2000" b="1" dirty="0" smtClean="0"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doesn’t come </a:t>
            </a:r>
          </a:p>
          <a:p>
            <a:r>
              <a:rPr lang="en-IN" sz="2000" dirty="0" smtClean="0">
                <a:latin typeface="Corbel" pitchFamily="34" charset="0"/>
              </a:rPr>
              <a:t>to the right of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10</a:t>
            </a:r>
            <a:endParaRPr lang="en-IN" sz="2000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Passing Negative Values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We can pass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negative start </a:t>
            </a:r>
            <a:r>
              <a:rPr lang="en-IN" sz="2400" dirty="0" smtClean="0">
                <a:latin typeface="Corbel" pitchFamily="34" charset="0"/>
              </a:rPr>
              <a:t>or/and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negative stop value </a:t>
            </a:r>
            <a:r>
              <a:rPr lang="en-IN" sz="2400" dirty="0" smtClean="0">
                <a:latin typeface="Corbel" pitchFamily="34" charset="0"/>
              </a:rPr>
              <a:t>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range( ) </a:t>
            </a:r>
            <a:r>
              <a:rPr lang="en-IN" sz="2400" dirty="0" smtClean="0">
                <a:latin typeface="Corbel" pitchFamily="34" charset="0"/>
              </a:rPr>
              <a:t>when we call it with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 arguments 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400" b="1" u="sng" dirty="0" smtClean="0"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a=range(-10,3)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print(b)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786454"/>
            <a:ext cx="7176371" cy="498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0430" y="3214686"/>
            <a:ext cx="46121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 pitchFamily="34" charset="0"/>
              </a:rPr>
              <a:t>Since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3</a:t>
            </a:r>
            <a:r>
              <a:rPr lang="en-US" sz="2000" dirty="0" smtClean="0">
                <a:latin typeface="Corbel" pitchFamily="34" charset="0"/>
              </a:rPr>
              <a:t> falls on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right of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-10 </a:t>
            </a:r>
            <a:r>
              <a:rPr lang="en-US" sz="2000" dirty="0" smtClean="0">
                <a:latin typeface="Corbel" pitchFamily="34" charset="0"/>
              </a:rPr>
              <a:t>,</a:t>
            </a:r>
          </a:p>
          <a:p>
            <a:r>
              <a:rPr lang="en-US" sz="2000" dirty="0" smtClean="0">
                <a:latin typeface="Corbel" pitchFamily="34" charset="0"/>
              </a:rPr>
              <a:t>so we are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getting range of numbers </a:t>
            </a:r>
            <a:r>
              <a:rPr lang="en-US" sz="2000" dirty="0" smtClean="0">
                <a:latin typeface="Corbel" pitchFamily="34" charset="0"/>
              </a:rPr>
              <a:t>from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-10 </a:t>
            </a:r>
            <a:r>
              <a:rPr lang="en-US" sz="2000" dirty="0" smtClean="0">
                <a:latin typeface="Corbel" pitchFamily="34" charset="0"/>
              </a:rPr>
              <a:t>to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3</a:t>
            </a: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a=range(-10,-3)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</a:t>
            </a:r>
          </a:p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a=range(-3,-10)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</a:t>
            </a:r>
          </a:p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3570" y="1500174"/>
            <a:ext cx="20633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a=range(-3,-3)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</a:t>
            </a:r>
          </a:p>
          <a:p>
            <a:endParaRPr lang="en-IN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002060"/>
              </a:solidFill>
            </a:endParaRPr>
          </a:p>
        </p:txBody>
      </p:sp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429000"/>
            <a:ext cx="4925113" cy="381053"/>
          </a:xfrm>
          <a:prstGeom prst="rect">
            <a:avLst/>
          </a:prstGeom>
        </p:spPr>
      </p:pic>
      <p:pic>
        <p:nvPicPr>
          <p:cNvPr id="9" name="Picture 8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6000768"/>
            <a:ext cx="596517" cy="361822"/>
          </a:xfrm>
          <a:prstGeom prst="rect">
            <a:avLst/>
          </a:prstGeom>
        </p:spPr>
      </p:pic>
      <p:pic>
        <p:nvPicPr>
          <p:cNvPr id="10" name="Picture 9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7884" y="3429000"/>
            <a:ext cx="596517" cy="361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The 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range </a:t>
            </a:r>
            <a:r>
              <a:rPr lang="en-US" sz="2800" b="1" dirty="0" smtClean="0">
                <a:latin typeface="Corbel" pitchFamily="34" charset="0"/>
              </a:rPr>
              <a:t>Function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With 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Three</a:t>
            </a:r>
            <a:r>
              <a:rPr lang="en-US" sz="2800" b="1" dirty="0" smtClean="0">
                <a:latin typeface="Corbel" pitchFamily="34" charset="0"/>
              </a:rPr>
              <a:t> Parameter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range(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m,n,s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r>
              <a:rPr lang="en-IN" sz="2400" dirty="0" smtClean="0">
                <a:latin typeface="Corbel" pitchFamily="34" charset="0"/>
              </a:rPr>
              <a:t>Finally,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range() </a:t>
            </a:r>
            <a:r>
              <a:rPr lang="en-IN" sz="2400" dirty="0" smtClean="0">
                <a:latin typeface="Corbel" pitchFamily="34" charset="0"/>
              </a:rPr>
              <a:t>function can also take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third parameter</a:t>
            </a:r>
            <a:r>
              <a:rPr lang="en-IN" sz="2400" dirty="0" smtClean="0">
                <a:latin typeface="Corbel" pitchFamily="34" charset="0"/>
              </a:rPr>
              <a:t> . This is for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step value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a=range(1,10,2)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b=list(a)	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print(b)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00702"/>
            <a:ext cx="4738036" cy="42800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868" y="4143380"/>
            <a:ext cx="39485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rbel" pitchFamily="34" charset="0"/>
              </a:rPr>
              <a:t>Since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step value </a:t>
            </a:r>
            <a:r>
              <a:rPr lang="en-US" sz="2000" dirty="0" smtClean="0">
                <a:latin typeface="Corbel" pitchFamily="34" charset="0"/>
              </a:rPr>
              <a:t>is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2</a:t>
            </a:r>
            <a:r>
              <a:rPr lang="en-US" sz="2000" dirty="0" smtClean="0">
                <a:latin typeface="Corbel" pitchFamily="34" charset="0"/>
              </a:rPr>
              <a:t> , so we got </a:t>
            </a:r>
            <a:r>
              <a:rPr lang="en-US" sz="2000" dirty="0" err="1" smtClean="0">
                <a:latin typeface="Corbel" pitchFamily="34" charset="0"/>
              </a:rPr>
              <a:t>nos</a:t>
            </a:r>
            <a:endParaRPr lang="en-US" sz="2000" dirty="0" smtClean="0">
              <a:latin typeface="Corbel" pitchFamily="34" charset="0"/>
            </a:endParaRPr>
          </a:p>
          <a:p>
            <a:r>
              <a:rPr lang="en-US" sz="2000" dirty="0" smtClean="0">
                <a:latin typeface="Corbel" pitchFamily="34" charset="0"/>
              </a:rPr>
              <a:t>from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US" sz="2000" dirty="0" smtClean="0">
                <a:latin typeface="Corbel" pitchFamily="34" charset="0"/>
              </a:rPr>
              <a:t> to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9</a:t>
            </a:r>
            <a:r>
              <a:rPr lang="en-US" sz="2000" dirty="0" smtClean="0">
                <a:latin typeface="Corbel" pitchFamily="34" charset="0"/>
              </a:rPr>
              <a:t> with a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difference</a:t>
            </a:r>
            <a:r>
              <a:rPr lang="en-US" sz="2000" dirty="0" smtClean="0">
                <a:latin typeface="Corbel" pitchFamily="34" charset="0"/>
              </a:rPr>
              <a:t> of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2 </a:t>
            </a: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a=range(7,1,-2)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</a:t>
            </a:r>
          </a:p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a=range(5,10,20)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</a:p>
          <a:p>
            <a:pPr>
              <a:buNone/>
            </a:pP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3429000"/>
            <a:ext cx="2678917" cy="381053"/>
          </a:xfrm>
          <a:prstGeom prst="rect">
            <a:avLst/>
          </a:prstGeom>
        </p:spPr>
      </p:pic>
      <p:pic>
        <p:nvPicPr>
          <p:cNvPr id="9" name="Picture 8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6000768"/>
            <a:ext cx="1071570" cy="357190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4929190" y="1357298"/>
            <a:ext cx="3857652" cy="2571768"/>
          </a:xfrm>
          <a:prstGeom prst="cloudCallout">
            <a:avLst>
              <a:gd name="adj1" fmla="val -124435"/>
              <a:gd name="adj2" fmla="val 19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Pay close attention , that we are having </a:t>
            </a:r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start value </a:t>
            </a:r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greater than </a:t>
            </a:r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end value </a:t>
            </a:r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, but since </a:t>
            </a:r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step value </a:t>
            </a:r>
            <a:r>
              <a:rPr lang="en-US" b="1" dirty="0" smtClean="0">
                <a:solidFill>
                  <a:schemeClr val="bg1"/>
                </a:solidFill>
                <a:latin typeface="Corbel" pitchFamily="34" charset="0"/>
              </a:rPr>
              <a:t>is negative , so it is allowed</a:t>
            </a:r>
            <a:endParaRPr lang="en-IN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072066" y="4000504"/>
            <a:ext cx="3857652" cy="2571768"/>
          </a:xfrm>
          <a:prstGeom prst="cloudCallout">
            <a:avLst>
              <a:gd name="adj1" fmla="val -124435"/>
              <a:gd name="adj2" fmla="val 19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orbel" pitchFamily="34" charset="0"/>
              </a:rPr>
              <a:t>Here, note that the first integer, </a:t>
            </a:r>
            <a:r>
              <a:rPr lang="en-IN" b="1" dirty="0" smtClean="0">
                <a:solidFill>
                  <a:srgbClr val="FFFF00"/>
                </a:solidFill>
                <a:latin typeface="Corbel" pitchFamily="34" charset="0"/>
              </a:rPr>
              <a:t>5</a:t>
            </a:r>
            <a:r>
              <a:rPr lang="en-IN" b="1" dirty="0" smtClean="0">
                <a:latin typeface="Corbel" pitchFamily="34" charset="0"/>
              </a:rPr>
              <a:t>, is always returned, even though the interval </a:t>
            </a:r>
            <a:r>
              <a:rPr lang="en-IN" b="1" dirty="0" smtClean="0">
                <a:solidFill>
                  <a:srgbClr val="FFFF00"/>
                </a:solidFill>
                <a:latin typeface="Corbel" pitchFamily="34" charset="0"/>
              </a:rPr>
              <a:t>20</a:t>
            </a:r>
            <a:r>
              <a:rPr lang="en-IN" b="1" dirty="0" smtClean="0">
                <a:latin typeface="Corbel" pitchFamily="34" charset="0"/>
              </a:rPr>
              <a:t> sends it beyond </a:t>
            </a:r>
            <a:r>
              <a:rPr lang="en-IN" b="1" dirty="0" smtClean="0">
                <a:solidFill>
                  <a:srgbClr val="FFFF00"/>
                </a:solidFill>
                <a:latin typeface="Corbel" pitchFamily="34" charset="0"/>
              </a:rPr>
              <a:t>10</a:t>
            </a:r>
            <a:endParaRPr lang="en-IN" b="1" dirty="0">
              <a:solidFill>
                <a:srgbClr val="FFFF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a=range(2,14,1.5)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</a:t>
            </a:r>
          </a:p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a=range(5,10,0)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		</a:t>
            </a:r>
          </a:p>
          <a:p>
            <a:pPr>
              <a:buNone/>
            </a:pP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oop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429000"/>
            <a:ext cx="5429288" cy="500066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4929190" y="1428736"/>
            <a:ext cx="3857652" cy="1357322"/>
          </a:xfrm>
          <a:prstGeom prst="cloudCallout">
            <a:avLst>
              <a:gd name="adj1" fmla="val -98783"/>
              <a:gd name="adj2" fmla="val -15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orbel" pitchFamily="34" charset="0"/>
              </a:rPr>
              <a:t>Note that all three arguments must be integers only.</a:t>
            </a:r>
            <a:endParaRPr lang="en-IN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000628" y="4214818"/>
            <a:ext cx="3929090" cy="2357454"/>
          </a:xfrm>
          <a:prstGeom prst="cloudCallout">
            <a:avLst>
              <a:gd name="adj1" fmla="val -108547"/>
              <a:gd name="adj2" fmla="val 21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orbel" pitchFamily="34" charset="0"/>
              </a:rPr>
              <a:t>It raised a </a:t>
            </a:r>
            <a:r>
              <a:rPr lang="en-IN" b="1" dirty="0" err="1" smtClean="0">
                <a:solidFill>
                  <a:srgbClr val="FFFF00"/>
                </a:solidFill>
                <a:latin typeface="Corbel" pitchFamily="34" charset="0"/>
              </a:rPr>
              <a:t>ValueError</a:t>
            </a:r>
            <a:r>
              <a:rPr lang="en-IN" b="1" dirty="0" smtClean="0">
                <a:latin typeface="Corbel" pitchFamily="34" charset="0"/>
              </a:rPr>
              <a:t> because the interval cannot be </a:t>
            </a:r>
            <a:r>
              <a:rPr lang="en-IN" b="1" dirty="0" smtClean="0">
                <a:solidFill>
                  <a:srgbClr val="FFFF00"/>
                </a:solidFill>
                <a:latin typeface="Corbel" pitchFamily="34" charset="0"/>
              </a:rPr>
              <a:t>zero </a:t>
            </a:r>
            <a:r>
              <a:rPr lang="en-IN" b="1" dirty="0" smtClean="0">
                <a:latin typeface="Corbel" pitchFamily="34" charset="0"/>
              </a:rPr>
              <a:t>if we need to go from one number to another.</a:t>
            </a:r>
            <a:endParaRPr lang="en-IN" b="1" dirty="0">
              <a:solidFill>
                <a:srgbClr val="FFFF00"/>
              </a:solidFill>
              <a:latin typeface="Corbel" pitchFamily="34" charset="0"/>
            </a:endParaRPr>
          </a:p>
        </p:txBody>
      </p:sp>
      <p:pic>
        <p:nvPicPr>
          <p:cNvPr id="10" name="Picture 9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6000768"/>
            <a:ext cx="4572032" cy="4286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Guess The 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a=range(2,12)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</a:t>
            </a:r>
          </a:p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a=range(12,2)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b=list(a)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print(b)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</a:p>
          <a:p>
            <a:pPr>
              <a:buNone/>
            </a:pPr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loop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824433" cy="500066"/>
          </a:xfrm>
          <a:prstGeom prst="rect">
            <a:avLst/>
          </a:prstGeom>
        </p:spPr>
      </p:pic>
      <p:sp>
        <p:nvSpPr>
          <p:cNvPr id="11" name="Cloud Callout 10"/>
          <p:cNvSpPr/>
          <p:nvPr/>
        </p:nvSpPr>
        <p:spPr>
          <a:xfrm>
            <a:off x="4929190" y="1428736"/>
            <a:ext cx="3857652" cy="1785950"/>
          </a:xfrm>
          <a:prstGeom prst="cloudCallout">
            <a:avLst>
              <a:gd name="adj1" fmla="val -110797"/>
              <a:gd name="adj2" fmla="val -23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orbel" pitchFamily="34" charset="0"/>
              </a:rPr>
              <a:t>The default value of </a:t>
            </a:r>
            <a:r>
              <a:rPr lang="en-IN" b="1" dirty="0" smtClean="0">
                <a:solidFill>
                  <a:srgbClr val="FFFF00"/>
                </a:solidFill>
                <a:latin typeface="Corbel" pitchFamily="34" charset="0"/>
              </a:rPr>
              <a:t>step</a:t>
            </a:r>
            <a:r>
              <a:rPr lang="en-IN" b="1" dirty="0" smtClean="0">
                <a:latin typeface="Corbel" pitchFamily="34" charset="0"/>
              </a:rPr>
              <a:t> is </a:t>
            </a:r>
            <a:r>
              <a:rPr lang="en-IN" b="1" dirty="0" smtClean="0">
                <a:solidFill>
                  <a:srgbClr val="FFFF00"/>
                </a:solidFill>
                <a:latin typeface="Corbel" pitchFamily="34" charset="0"/>
              </a:rPr>
              <a:t>1</a:t>
            </a:r>
            <a:r>
              <a:rPr lang="en-IN" b="1" dirty="0" smtClean="0">
                <a:latin typeface="Corbel" pitchFamily="34" charset="0"/>
              </a:rPr>
              <a:t> , so the output is from </a:t>
            </a:r>
            <a:r>
              <a:rPr lang="en-IN" b="1" dirty="0" smtClean="0">
                <a:solidFill>
                  <a:srgbClr val="FFFF00"/>
                </a:solidFill>
                <a:latin typeface="Corbel" pitchFamily="34" charset="0"/>
              </a:rPr>
              <a:t>2 </a:t>
            </a:r>
            <a:r>
              <a:rPr lang="en-IN" b="1" dirty="0" smtClean="0">
                <a:latin typeface="Corbel" pitchFamily="34" charset="0"/>
              </a:rPr>
              <a:t>to </a:t>
            </a:r>
            <a:r>
              <a:rPr lang="en-IN" b="1" dirty="0" smtClean="0">
                <a:solidFill>
                  <a:srgbClr val="FFFF00"/>
                </a:solidFill>
                <a:latin typeface="Corbel" pitchFamily="34" charset="0"/>
              </a:rPr>
              <a:t>11</a:t>
            </a:r>
            <a:endParaRPr lang="en-IN" b="1" dirty="0">
              <a:solidFill>
                <a:srgbClr val="FFFF00"/>
              </a:solidFill>
              <a:latin typeface="Corbel" pitchFamily="34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5000628" y="4214818"/>
            <a:ext cx="3929090" cy="2357454"/>
          </a:xfrm>
          <a:prstGeom prst="cloudCallout">
            <a:avLst>
              <a:gd name="adj1" fmla="val -109823"/>
              <a:gd name="adj2" fmla="val -460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orbel" pitchFamily="34" charset="0"/>
              </a:rPr>
              <a:t>As usual , since the </a:t>
            </a:r>
            <a:r>
              <a:rPr lang="en-IN" b="1" dirty="0" smtClean="0">
                <a:solidFill>
                  <a:srgbClr val="FFFF00"/>
                </a:solidFill>
                <a:latin typeface="Corbel" pitchFamily="34" charset="0"/>
              </a:rPr>
              <a:t>start value </a:t>
            </a:r>
            <a:r>
              <a:rPr lang="en-IN" b="1" dirty="0" smtClean="0">
                <a:latin typeface="Corbel" pitchFamily="34" charset="0"/>
              </a:rPr>
              <a:t>is greater than </a:t>
            </a:r>
            <a:r>
              <a:rPr lang="en-IN" b="1" dirty="0" smtClean="0">
                <a:solidFill>
                  <a:srgbClr val="FFFF00"/>
                </a:solidFill>
                <a:latin typeface="Corbel" pitchFamily="34" charset="0"/>
              </a:rPr>
              <a:t>end value</a:t>
            </a:r>
            <a:r>
              <a:rPr lang="en-IN" b="1" dirty="0" smtClean="0">
                <a:latin typeface="Corbel" pitchFamily="34" charset="0"/>
              </a:rPr>
              <a:t> so we get an </a:t>
            </a:r>
            <a:r>
              <a:rPr lang="en-IN" b="1" dirty="0" smtClean="0">
                <a:solidFill>
                  <a:srgbClr val="FFFF00"/>
                </a:solidFill>
                <a:latin typeface="Corbel" pitchFamily="34" charset="0"/>
              </a:rPr>
              <a:t>empty</a:t>
            </a:r>
            <a:r>
              <a:rPr lang="en-IN" b="1" dirty="0" smtClean="0">
                <a:latin typeface="Corbel" pitchFamily="34" charset="0"/>
              </a:rPr>
              <a:t> list</a:t>
            </a:r>
            <a:endParaRPr lang="en-IN" b="1" dirty="0">
              <a:solidFill>
                <a:srgbClr val="FFFF00"/>
              </a:solidFill>
              <a:latin typeface="Corbel" pitchFamily="34" charset="0"/>
            </a:endParaRPr>
          </a:p>
        </p:txBody>
      </p:sp>
      <p:pic>
        <p:nvPicPr>
          <p:cNvPr id="10" name="Picture 9" descr="loop1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3500438"/>
            <a:ext cx="3571900" cy="5115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Using 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range( ) </a:t>
            </a:r>
            <a:r>
              <a:rPr lang="en-US" sz="2800" b="1" dirty="0" smtClean="0">
                <a:latin typeface="Corbel" pitchFamily="34" charset="0"/>
              </a:rPr>
              <a:t>With 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for</a:t>
            </a:r>
            <a:r>
              <a:rPr lang="en-US" sz="2800" b="1" dirty="0" smtClean="0">
                <a:latin typeface="Corbel" pitchFamily="34" charset="0"/>
              </a:rPr>
              <a:t> Loop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We can use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range()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for</a:t>
            </a:r>
            <a:r>
              <a:rPr lang="en-US" sz="2400" dirty="0" smtClean="0">
                <a:latin typeface="Corbel" pitchFamily="34" charset="0"/>
              </a:rPr>
              <a:t> together for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iterating</a:t>
            </a:r>
            <a:r>
              <a:rPr lang="en-US" sz="2400" dirty="0" smtClean="0">
                <a:latin typeface="Corbel" pitchFamily="34" charset="0"/>
              </a:rPr>
              <a:t> through a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list </a:t>
            </a:r>
            <a:r>
              <a:rPr lang="en-US" sz="2400" dirty="0" smtClean="0">
                <a:latin typeface="Corbel" pitchFamily="34" charset="0"/>
              </a:rPr>
              <a:t>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numeric values</a:t>
            </a:r>
            <a:endParaRPr lang="en-US" sz="1900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&lt;</a:t>
            </a:r>
            <a:r>
              <a:rPr lang="en-US" sz="2000" b="1" dirty="0" err="1" smtClean="0">
                <a:solidFill>
                  <a:srgbClr val="00B050"/>
                </a:solidFill>
                <a:latin typeface="Corbel" pitchFamily="34" charset="0"/>
              </a:rPr>
              <a:t>var_name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&gt;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range(end):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indented statement 1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indented statement 2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indented statement n</a:t>
            </a:r>
          </a:p>
          <a:p>
            <a:pPr lvl="2"/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for</a:t>
            </a:r>
            <a:r>
              <a:rPr lang="en-US" sz="3200" b="1" dirty="0" smtClean="0">
                <a:latin typeface="Corbel" pitchFamily="34" charset="0"/>
              </a:rPr>
              <a:t> Loop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Different Flavors Of “for” Loop:</a:t>
            </a:r>
          </a:p>
          <a:p>
            <a:r>
              <a:rPr lang="en-IN" sz="2400" b="1" u="sng" dirty="0" smtClean="0">
                <a:solidFill>
                  <a:srgbClr val="00B050"/>
                </a:solidFill>
                <a:latin typeface="Corbel" pitchFamily="34" charset="0"/>
              </a:rPr>
              <a:t>Count-controlled for loop (Three-expression for loop):</a:t>
            </a:r>
          </a:p>
          <a:p>
            <a:pPr lvl="1"/>
            <a:r>
              <a:rPr lang="en-IN" dirty="0" smtClean="0">
                <a:latin typeface="Corbel" pitchFamily="34" charset="0"/>
              </a:rPr>
              <a:t>This is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by far</a:t>
            </a:r>
            <a:r>
              <a:rPr lang="en-IN" dirty="0" smtClean="0">
                <a:latin typeface="Corbel" pitchFamily="34" charset="0"/>
              </a:rPr>
              <a:t> the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most common </a:t>
            </a:r>
            <a:r>
              <a:rPr lang="en-IN" dirty="0" smtClean="0">
                <a:latin typeface="Corbel" pitchFamily="34" charset="0"/>
              </a:rPr>
              <a:t>type. This statement is the one used by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</a:t>
            </a:r>
            <a:r>
              <a:rPr lang="en-IN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C++ </a:t>
            </a:r>
            <a:r>
              <a:rPr lang="en-IN" dirty="0" smtClean="0">
                <a:latin typeface="Corbel" pitchFamily="34" charset="0"/>
              </a:rPr>
              <a:t>and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dirty="0" smtClean="0">
                <a:latin typeface="Corbel" pitchFamily="34" charset="0"/>
              </a:rPr>
              <a:t> . Generally it has the form: </a:t>
            </a:r>
            <a:br>
              <a:rPr lang="en-IN" dirty="0" smtClean="0">
                <a:latin typeface="Corbel" pitchFamily="34" charset="0"/>
              </a:rPr>
            </a:b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for (</a:t>
            </a: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=1; </a:t>
            </a: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 &lt;= 10; </a:t>
            </a: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++) </a:t>
            </a:r>
            <a:r>
              <a:rPr lang="en-IN" dirty="0" smtClean="0">
                <a:latin typeface="Corbel" pitchFamily="34" charset="0"/>
              </a:rPr>
              <a:t/>
            </a:r>
            <a:br>
              <a:rPr lang="en-IN" dirty="0" smtClean="0">
                <a:latin typeface="Corbel" pitchFamily="34" charset="0"/>
              </a:rPr>
            </a:br>
            <a:r>
              <a:rPr lang="en-IN" b="1" u="sng" dirty="0" smtClean="0">
                <a:solidFill>
                  <a:srgbClr val="0070C0"/>
                </a:solidFill>
                <a:latin typeface="Corbel" pitchFamily="34" charset="0"/>
              </a:rPr>
              <a:t>This kind of for loop is not implemented in Python! </a:t>
            </a:r>
          </a:p>
          <a:p>
            <a:endParaRPr lang="en-IN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u="sng" dirty="0" smtClean="0">
                <a:solidFill>
                  <a:srgbClr val="00B050"/>
                </a:solidFill>
                <a:latin typeface="Corbel" pitchFamily="34" charset="0"/>
              </a:rPr>
              <a:t>Numeric Ranges </a:t>
            </a:r>
          </a:p>
          <a:p>
            <a:pPr lvl="1"/>
            <a:r>
              <a:rPr lang="en-IN" dirty="0" smtClean="0">
                <a:latin typeface="Corbel" pitchFamily="34" charset="0"/>
              </a:rPr>
              <a:t>This kind of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for loop </a:t>
            </a:r>
            <a:r>
              <a:rPr lang="en-IN" dirty="0" smtClean="0">
                <a:latin typeface="Corbel" pitchFamily="34" charset="0"/>
              </a:rPr>
              <a:t>is a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simplification of the previous </a:t>
            </a:r>
            <a:r>
              <a:rPr lang="en-IN" dirty="0" smtClean="0">
                <a:latin typeface="Corbel" pitchFamily="34" charset="0"/>
              </a:rPr>
              <a:t>kind. Starting with a </a:t>
            </a:r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start value </a:t>
            </a:r>
            <a:r>
              <a:rPr lang="en-IN" dirty="0" smtClean="0">
                <a:latin typeface="Corbel" pitchFamily="34" charset="0"/>
              </a:rPr>
              <a:t>and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counting up</a:t>
            </a:r>
            <a:r>
              <a:rPr lang="en-IN" dirty="0" smtClean="0">
                <a:latin typeface="Corbel" pitchFamily="34" charset="0"/>
              </a:rPr>
              <a:t> to an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 value</a:t>
            </a:r>
            <a:r>
              <a:rPr lang="en-IN" dirty="0" smtClean="0">
                <a:latin typeface="Corbel" pitchFamily="34" charset="0"/>
              </a:rPr>
              <a:t>, like</a:t>
            </a: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f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or </a:t>
            </a: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i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 = 1 to 100 </a:t>
            </a:r>
            <a:r>
              <a:rPr lang="en-IN" dirty="0" smtClean="0">
                <a:latin typeface="Corbel" pitchFamily="34" charset="0"/>
              </a:rPr>
              <a:t/>
            </a:r>
            <a:br>
              <a:rPr lang="en-IN" dirty="0" smtClean="0">
                <a:latin typeface="Corbel" pitchFamily="34" charset="0"/>
              </a:rPr>
            </a:br>
            <a:r>
              <a:rPr lang="en-IN" b="1" u="sng" dirty="0" smtClean="0">
                <a:solidFill>
                  <a:srgbClr val="0070C0"/>
                </a:solidFill>
                <a:latin typeface="Corbel" pitchFamily="34" charset="0"/>
              </a:rPr>
              <a:t>Python doesn't use this either.</a:t>
            </a: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range(11):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05" y="3429000"/>
            <a:ext cx="495762" cy="2928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2 Parameter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range( ) </a:t>
            </a:r>
            <a:r>
              <a:rPr lang="en-US" sz="3200" b="1" dirty="0" smtClean="0">
                <a:latin typeface="Corbel" pitchFamily="34" charset="0"/>
              </a:rPr>
              <a:t>With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for</a:t>
            </a:r>
            <a:r>
              <a:rPr lang="en-US" sz="3200" b="1" dirty="0" smtClean="0">
                <a:latin typeface="Corbel" pitchFamily="34" charset="0"/>
              </a:rPr>
              <a:t> Loop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We can use 2 argument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range() </a:t>
            </a:r>
            <a:r>
              <a:rPr lang="en-US" sz="2400" dirty="0" smtClean="0">
                <a:latin typeface="Corbel" pitchFamily="34" charset="0"/>
              </a:rPr>
              <a:t>with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for</a:t>
            </a:r>
            <a:r>
              <a:rPr lang="en-US" sz="24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also for iterating through a list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numeric values </a:t>
            </a:r>
            <a:r>
              <a:rPr lang="en-US" sz="2400" dirty="0" smtClean="0">
                <a:latin typeface="Corbel" pitchFamily="34" charset="0"/>
              </a:rPr>
              <a:t>between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given range</a:t>
            </a:r>
          </a:p>
          <a:p>
            <a:pPr lvl="1"/>
            <a:endParaRPr lang="en-US" sz="1900" dirty="0" smtClean="0">
              <a:latin typeface="Corbel" pitchFamily="34" charset="0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&lt;</a:t>
            </a:r>
            <a:r>
              <a:rPr lang="en-US" sz="2000" b="1" dirty="0" err="1" smtClean="0">
                <a:solidFill>
                  <a:srgbClr val="00B050"/>
                </a:solidFill>
                <a:latin typeface="Corbel" pitchFamily="34" charset="0"/>
              </a:rPr>
              <a:t>var_name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&gt;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range(</a:t>
            </a:r>
            <a:r>
              <a:rPr lang="en-US" sz="2000" b="1" dirty="0" err="1" smtClean="0">
                <a:solidFill>
                  <a:srgbClr val="002060"/>
                </a:solidFill>
                <a:latin typeface="Corbel" pitchFamily="34" charset="0"/>
              </a:rPr>
              <a:t>start,end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indented statement 1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indented statement 2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indented statement n</a:t>
            </a:r>
          </a:p>
          <a:p>
            <a:pPr lvl="2"/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range(1,11):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429000"/>
            <a:ext cx="714380" cy="29286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Write a program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accept</a:t>
            </a:r>
            <a:r>
              <a:rPr lang="en-US" sz="2400" dirty="0" smtClean="0">
                <a:latin typeface="Corbel" pitchFamily="34" charset="0"/>
              </a:rPr>
              <a:t> 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integer</a:t>
            </a:r>
            <a:r>
              <a:rPr lang="en-US" sz="2400" dirty="0" smtClean="0">
                <a:latin typeface="Corbel" pitchFamily="34" charset="0"/>
              </a:rPr>
              <a:t> from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user </a:t>
            </a:r>
            <a:r>
              <a:rPr lang="en-US" sz="2400" dirty="0" smtClean="0">
                <a:latin typeface="Corbel" pitchFamily="34" charset="0"/>
              </a:rPr>
              <a:t>and display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sum of all the numbers </a:t>
            </a:r>
            <a:r>
              <a:rPr lang="en-US" sz="2400" dirty="0" smtClean="0">
                <a:latin typeface="Corbel" pitchFamily="34" charset="0"/>
              </a:rPr>
              <a:t>from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to that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number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500438"/>
            <a:ext cx="4363199" cy="906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(input("Enter an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:"))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total=0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range(1,num+1):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total=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total+i</a:t>
            </a:r>
            <a:endParaRPr lang="en-IN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print("sum of </a:t>
            </a:r>
            <a:r>
              <a:rPr lang="en-IN" sz="23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nos</a:t>
            </a: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from 1 to {} is {}".format(</a:t>
            </a:r>
            <a:r>
              <a:rPr lang="en-IN" sz="23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num,total</a:t>
            </a: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Write a program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accept </a:t>
            </a:r>
            <a:r>
              <a:rPr lang="en-US" sz="2400" dirty="0" smtClean="0">
                <a:latin typeface="Corbel" pitchFamily="34" charset="0"/>
              </a:rPr>
              <a:t>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integer</a:t>
            </a:r>
            <a:r>
              <a:rPr lang="en-US" sz="2400" dirty="0" smtClean="0">
                <a:latin typeface="Corbel" pitchFamily="34" charset="0"/>
              </a:rPr>
              <a:t> from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user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calculate it’s factorial</a:t>
            </a:r>
          </a:p>
          <a:p>
            <a:endParaRPr lang="en-US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600335"/>
            <a:ext cx="4363199" cy="706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3 Parameter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range( ) </a:t>
            </a:r>
            <a:r>
              <a:rPr lang="en-US" sz="3200" b="1" dirty="0" smtClean="0">
                <a:latin typeface="Corbel" pitchFamily="34" charset="0"/>
              </a:rPr>
              <a:t>With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for</a:t>
            </a:r>
            <a:r>
              <a:rPr lang="en-US" sz="3200" b="1" dirty="0" smtClean="0">
                <a:latin typeface="Corbel" pitchFamily="34" charset="0"/>
              </a:rPr>
              <a:t> Loop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b="1" dirty="0" smtClean="0">
              <a:solidFill>
                <a:srgbClr val="00206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&lt;</a:t>
            </a:r>
            <a:r>
              <a:rPr lang="en-US" sz="2000" b="1" dirty="0" err="1" smtClean="0">
                <a:solidFill>
                  <a:srgbClr val="00B050"/>
                </a:solidFill>
                <a:latin typeface="Corbel" pitchFamily="34" charset="0"/>
              </a:rPr>
              <a:t>var_name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&gt;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range(</a:t>
            </a:r>
            <a:r>
              <a:rPr lang="en-US" sz="2000" b="1" dirty="0" err="1" smtClean="0">
                <a:solidFill>
                  <a:srgbClr val="002060"/>
                </a:solidFill>
                <a:latin typeface="Corbel" pitchFamily="34" charset="0"/>
              </a:rPr>
              <a:t>start,end,step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indented statement 1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indented statement 2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.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indented statement n</a:t>
            </a:r>
          </a:p>
          <a:p>
            <a:pPr lvl="2"/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range(1,11,2):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500438"/>
            <a:ext cx="335018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range(100,0,-10):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500439"/>
            <a:ext cx="714380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for</a:t>
            </a:r>
            <a:r>
              <a:rPr lang="en-US" sz="3200" b="1" dirty="0" smtClean="0">
                <a:latin typeface="Corbel" pitchFamily="34" charset="0"/>
              </a:rPr>
              <a:t> With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else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Just like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while</a:t>
            </a:r>
            <a:r>
              <a:rPr lang="en-IN" sz="2400" dirty="0" smtClean="0">
                <a:latin typeface="Corbel" pitchFamily="34" charset="0"/>
              </a:rPr>
              <a:t> ,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for</a:t>
            </a: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loop can also have an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else</a:t>
            </a:r>
            <a:r>
              <a:rPr lang="en-IN" sz="2400" dirty="0" smtClean="0">
                <a:latin typeface="Corbel" pitchFamily="34" charset="0"/>
              </a:rPr>
              <a:t> part , which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executes </a:t>
            </a:r>
            <a:r>
              <a:rPr lang="en-IN" sz="2400" dirty="0" smtClean="0">
                <a:latin typeface="Corbel" pitchFamily="34" charset="0"/>
              </a:rPr>
              <a:t>if no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break</a:t>
            </a:r>
            <a:r>
              <a:rPr lang="en-IN" sz="2400" dirty="0" smtClean="0">
                <a:latin typeface="Corbel" pitchFamily="34" charset="0"/>
              </a:rPr>
              <a:t> statements executes in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for </a:t>
            </a:r>
            <a:r>
              <a:rPr lang="en-IN" sz="2400" dirty="0" smtClean="0">
                <a:latin typeface="Corbel" pitchFamily="34" charset="0"/>
              </a:rPr>
              <a:t>loop</a:t>
            </a:r>
          </a:p>
          <a:p>
            <a:pPr lvl="1"/>
            <a:endParaRPr lang="en-US" sz="1900" dirty="0" smtClean="0">
              <a:latin typeface="Corbel" pitchFamily="34" charset="0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     for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&lt;</a:t>
            </a:r>
            <a:r>
              <a:rPr lang="en-US" sz="2000" b="1" dirty="0" err="1" smtClean="0">
                <a:solidFill>
                  <a:srgbClr val="00B050"/>
                </a:solidFill>
                <a:latin typeface="Corbel" pitchFamily="34" charset="0"/>
              </a:rPr>
              <a:t>var_name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&gt;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 </a:t>
            </a:r>
            <a:r>
              <a:rPr lang="en-US" sz="2000" b="1" dirty="0" err="1" smtClean="0">
                <a:solidFill>
                  <a:srgbClr val="002060"/>
                </a:solidFill>
                <a:latin typeface="Corbel" pitchFamily="34" charset="0"/>
              </a:rPr>
              <a:t>some_seq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: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indented statement 1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if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test_cond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    break		</a:t>
            </a:r>
          </a:p>
          <a:p>
            <a:pPr lvl="2">
              <a:buNone/>
            </a:pP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else:</a:t>
            </a:r>
          </a:p>
          <a:p>
            <a:pPr lvl="1"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indented statement 3</a:t>
            </a:r>
          </a:p>
          <a:p>
            <a:pPr lvl="2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indented statement 4</a:t>
            </a:r>
          </a:p>
          <a:p>
            <a:pPr lvl="2">
              <a:buNone/>
            </a:pPr>
            <a:endParaRPr lang="en-US" sz="1700" b="1" dirty="0" smtClean="0">
              <a:solidFill>
                <a:srgbClr val="002060"/>
              </a:solidFill>
            </a:endParaRPr>
          </a:p>
          <a:p>
            <a:pPr lvl="2">
              <a:buNone/>
            </a:pPr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for</a:t>
            </a:r>
            <a:r>
              <a:rPr lang="en-US" sz="3200" b="1" dirty="0" smtClean="0">
                <a:latin typeface="Corbel" pitchFamily="34" charset="0"/>
              </a:rPr>
              <a:t> Loop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err="1" smtClean="0">
                <a:solidFill>
                  <a:srgbClr val="00B050"/>
                </a:solidFill>
                <a:latin typeface="Corbel" pitchFamily="34" charset="0"/>
              </a:rPr>
              <a:t>Iterator</a:t>
            </a:r>
            <a:r>
              <a:rPr lang="en-IN" sz="2400" b="1" u="sng" dirty="0" smtClean="0">
                <a:solidFill>
                  <a:srgbClr val="00B050"/>
                </a:solidFill>
                <a:latin typeface="Corbel" pitchFamily="34" charset="0"/>
              </a:rPr>
              <a:t>-based for loop </a:t>
            </a:r>
          </a:p>
          <a:p>
            <a:pPr lvl="1"/>
            <a:r>
              <a:rPr lang="en-IN" dirty="0" smtClean="0">
                <a:latin typeface="Corbel" pitchFamily="34" charset="0"/>
              </a:rPr>
              <a:t>Finally, we come to the one used by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dirty="0" smtClean="0">
                <a:latin typeface="Corbel" pitchFamily="34" charset="0"/>
              </a:rPr>
              <a:t>. This kind of a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for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loop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iterates</a:t>
            </a:r>
            <a:r>
              <a:rPr lang="en-IN" dirty="0" smtClean="0">
                <a:latin typeface="Corbel" pitchFamily="34" charset="0"/>
              </a:rPr>
              <a:t> over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collection</a:t>
            </a:r>
            <a:r>
              <a:rPr lang="en-IN" dirty="0" smtClean="0">
                <a:latin typeface="Corbel" pitchFamily="34" charset="0"/>
              </a:rPr>
              <a:t> of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items</a:t>
            </a:r>
            <a:r>
              <a:rPr lang="en-IN" dirty="0" smtClean="0">
                <a:latin typeface="Corbel" pitchFamily="34" charset="0"/>
              </a:rPr>
              <a:t>. 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In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each iteration </a:t>
            </a:r>
            <a:r>
              <a:rPr lang="en-IN" dirty="0" smtClean="0">
                <a:latin typeface="Corbel" pitchFamily="34" charset="0"/>
              </a:rPr>
              <a:t>step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loop variable </a:t>
            </a:r>
            <a:r>
              <a:rPr lang="en-IN" dirty="0" smtClean="0">
                <a:latin typeface="Corbel" pitchFamily="34" charset="0"/>
              </a:rPr>
              <a:t>is set to a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value</a:t>
            </a:r>
            <a:r>
              <a:rPr lang="en-IN" dirty="0" smtClean="0">
                <a:latin typeface="Corbel" pitchFamily="34" charset="0"/>
              </a:rPr>
              <a:t> in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sequence</a:t>
            </a:r>
            <a:r>
              <a:rPr lang="en-IN" dirty="0" smtClean="0">
                <a:latin typeface="Corbel" pitchFamily="34" charset="0"/>
              </a:rPr>
              <a:t> or other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data collection. </a:t>
            </a:r>
          </a:p>
          <a:p>
            <a:pPr lvl="1"/>
            <a:endParaRPr lang="en-IN" dirty="0" smtClean="0">
              <a:latin typeface="Corbel" pitchFamily="34" charset="0"/>
            </a:endParaRPr>
          </a:p>
          <a:p>
            <a:pPr lvl="1"/>
            <a:endParaRPr lang="en-IN" b="1" u="sng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This kind of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for loop 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is known in most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Unix 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Linux 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shells and it is the one which is implemented in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b="1" u="sng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                                                                           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                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range(10):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print(“Loop complete”)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891" y="2143116"/>
            <a:ext cx="1938587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                                                                             </a:t>
            </a: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                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range(1,10):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print(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if i%5==0: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break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else: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print(“Loop complete”)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m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206" y="2143116"/>
            <a:ext cx="938454" cy="2591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Using Nested Loop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Loops</a:t>
            </a:r>
            <a:r>
              <a:rPr lang="en-IN" sz="2400" dirty="0" smtClean="0">
                <a:latin typeface="Corbel" pitchFamily="34" charset="0"/>
              </a:rPr>
              <a:t> can be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nested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, as they can with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other programming languages.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nested loop </a:t>
            </a:r>
            <a:r>
              <a:rPr lang="en-IN" sz="2400" dirty="0" smtClean="0">
                <a:latin typeface="Corbel" pitchFamily="34" charset="0"/>
              </a:rPr>
              <a:t>is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loop</a:t>
            </a:r>
            <a:r>
              <a:rPr lang="en-IN" sz="2400" dirty="0" smtClean="0">
                <a:latin typeface="Corbel" pitchFamily="34" charset="0"/>
              </a:rPr>
              <a:t> that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occurs within another loop</a:t>
            </a:r>
            <a:r>
              <a:rPr lang="en-IN" sz="2400" dirty="0" smtClean="0">
                <a:latin typeface="Corbel" pitchFamily="34" charset="0"/>
              </a:rPr>
              <a:t>, and are constructed like so:</a:t>
            </a:r>
          </a:p>
          <a:p>
            <a:pPr lvl="1"/>
            <a:endParaRPr lang="en-US" sz="1900" dirty="0" smtClean="0">
              <a:latin typeface="Corbel" pitchFamily="34" charset="0"/>
            </a:endParaRPr>
          </a:p>
          <a:p>
            <a:pPr lvl="1"/>
            <a:endParaRPr lang="en-US" sz="1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>
              <a:buNone/>
            </a:pP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&lt;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var_name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 in </a:t>
            </a:r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some_seq</a:t>
            </a:r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</a:t>
            </a:r>
          </a:p>
          <a:p>
            <a:pPr lvl="1">
              <a:buNone/>
            </a:pPr>
            <a:r>
              <a:rPr lang="en-US" sz="1700" b="1" dirty="0" smtClean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 for &lt;</a:t>
            </a:r>
            <a:r>
              <a:rPr lang="en-US" sz="1900" b="1" dirty="0" err="1" smtClean="0">
                <a:solidFill>
                  <a:srgbClr val="0070C0"/>
                </a:solidFill>
                <a:latin typeface="Corbel" pitchFamily="34" charset="0"/>
              </a:rPr>
              <a:t>var_name</a:t>
            </a: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&gt; in </a:t>
            </a:r>
            <a:r>
              <a:rPr lang="en-US" sz="1900" b="1" dirty="0" err="1" smtClean="0">
                <a:solidFill>
                  <a:srgbClr val="0070C0"/>
                </a:solidFill>
                <a:latin typeface="Corbel" pitchFamily="34" charset="0"/>
              </a:rPr>
              <a:t>some_seq</a:t>
            </a: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: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0070C0"/>
                </a:solidFill>
                <a:latin typeface="Corbel" pitchFamily="34" charset="0"/>
              </a:rPr>
              <a:t>			indented statement 1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0070C0"/>
                </a:solidFill>
                <a:latin typeface="Corbel" pitchFamily="34" charset="0"/>
              </a:rPr>
              <a:t>			indented statement 2</a:t>
            </a:r>
          </a:p>
          <a:p>
            <a:pPr lvl="2">
              <a:buNone/>
            </a:pPr>
            <a:r>
              <a:rPr lang="en-US" sz="1700" b="1" dirty="0" smtClean="0">
                <a:solidFill>
                  <a:srgbClr val="C00000"/>
                </a:solidFill>
                <a:latin typeface="Corbel" pitchFamily="34" charset="0"/>
              </a:rPr>
              <a:t>				</a:t>
            </a:r>
            <a:endParaRPr lang="en-US" sz="17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numbers = [1, 2, 3]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alpha = ['a', 'b', 'c']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n in numbers: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print(n)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for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alpha: 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loop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454" y="2000240"/>
            <a:ext cx="600159" cy="32008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Write a program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print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following pattern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071810"/>
            <a:ext cx="144343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range(1,5):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for j in range(1,4):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print("*",end="")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print()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9" name="Picture 8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78" y="2214554"/>
            <a:ext cx="144343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Can </a:t>
            </a:r>
            <a:r>
              <a:rPr lang="en-US" sz="2400" dirty="0" smtClean="0">
                <a:latin typeface="Corbel" pitchFamily="34" charset="0"/>
              </a:rPr>
              <a:t>you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write the same code </a:t>
            </a:r>
            <a:r>
              <a:rPr lang="en-US" sz="2400" dirty="0" smtClean="0">
                <a:latin typeface="Corbel" pitchFamily="34" charset="0"/>
              </a:rPr>
              <a:t>using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only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single loop</a:t>
            </a:r>
            <a:r>
              <a:rPr lang="en-US" sz="2400" dirty="0" smtClean="0">
                <a:latin typeface="Corbel" pitchFamily="34" charset="0"/>
              </a:rPr>
              <a:t> ?</a:t>
            </a:r>
          </a:p>
          <a:p>
            <a:pPr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range(1,5):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print("*"*3)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2071678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9" name="Picture 8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78" y="2714620"/>
            <a:ext cx="1443430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Write a program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print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following pattern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071810"/>
            <a:ext cx="2435438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range(1,5):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for j in range(1,i+1):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print("*",end="")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print()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loop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46" y="2143116"/>
            <a:ext cx="2463262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Write a program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print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following pattern 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Sample Output:</a:t>
            </a:r>
          </a:p>
          <a:p>
            <a:endParaRPr lang="en-US" sz="2400" b="1" u="sng" dirty="0" smtClean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62" y="3071810"/>
            <a:ext cx="1935429" cy="2214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Syntax Of  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for</a:t>
            </a:r>
            <a:r>
              <a:rPr lang="en-US" sz="3200" b="1" dirty="0" smtClean="0">
                <a:latin typeface="Corbel" pitchFamily="34" charset="0"/>
              </a:rPr>
              <a:t> Loop In Python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r>
              <a:rPr lang="en-IN" sz="2400" b="1" u="sng" dirty="0" smtClean="0">
                <a:solidFill>
                  <a:srgbClr val="002060"/>
                </a:solidFill>
                <a:latin typeface="Corbel" pitchFamily="34" charset="0"/>
              </a:rPr>
              <a:t>Syntax:</a:t>
            </a:r>
          </a:p>
          <a:p>
            <a:pPr lvl="1">
              <a:buNone/>
            </a:pPr>
            <a:r>
              <a:rPr lang="en-IN" sz="1900" dirty="0" smtClean="0">
                <a:latin typeface="Corbel" pitchFamily="34" charset="0"/>
              </a:rPr>
              <a:t>				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sz="2800" b="1" dirty="0" err="1" smtClean="0">
                <a:solidFill>
                  <a:srgbClr val="00B050"/>
                </a:solidFill>
                <a:latin typeface="Corbel" pitchFamily="34" charset="0"/>
              </a:rPr>
              <a:t>some_var</a:t>
            </a: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</a:t>
            </a:r>
            <a:r>
              <a:rPr lang="en-IN" sz="2800" b="1" dirty="0" err="1" smtClean="0">
                <a:solidFill>
                  <a:srgbClr val="002060"/>
                </a:solidFill>
                <a:latin typeface="Corbel" pitchFamily="34" charset="0"/>
              </a:rPr>
              <a:t>some_collection</a:t>
            </a:r>
            <a:r>
              <a:rPr lang="en-IN" sz="2800" b="1" dirty="0" smtClean="0">
                <a:solidFill>
                  <a:srgbClr val="002060"/>
                </a:solidFill>
                <a:latin typeface="Corbel" pitchFamily="34" charset="0"/>
              </a:rPr>
              <a:t>: </a:t>
            </a:r>
          </a:p>
          <a:p>
            <a:pPr lvl="1">
              <a:buNone/>
            </a:pP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</a:t>
            </a:r>
            <a:r>
              <a:rPr lang="en-IN" sz="2800" b="1" dirty="0" smtClean="0">
                <a:solidFill>
                  <a:srgbClr val="0070C0"/>
                </a:solidFill>
                <a:latin typeface="Corbel" pitchFamily="34" charset="0"/>
              </a:rPr>
              <a:t># loop body </a:t>
            </a:r>
          </a:p>
          <a:p>
            <a:pPr lvl="1">
              <a:buNone/>
            </a:pP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&lt;indented statement 1&gt; </a:t>
            </a:r>
          </a:p>
          <a:p>
            <a:pPr lvl="1">
              <a:buNone/>
            </a:pP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&lt;indented statement 2&gt;</a:t>
            </a:r>
          </a:p>
          <a:p>
            <a:pPr lvl="1">
              <a:buNone/>
            </a:pP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 ... </a:t>
            </a:r>
          </a:p>
          <a:p>
            <a:pPr lvl="1">
              <a:buNone/>
            </a:pPr>
            <a:r>
              <a:rPr lang="en-IN" sz="2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		&lt;indented statement n&gt;	</a:t>
            </a:r>
            <a:r>
              <a:rPr lang="en-IN" sz="2800" b="1" dirty="0" smtClean="0">
                <a:solidFill>
                  <a:srgbClr val="002060"/>
                </a:solidFill>
                <a:latin typeface="Corbel" pitchFamily="34" charset="0"/>
              </a:rPr>
              <a:t>					</a:t>
            </a:r>
            <a:r>
              <a:rPr lang="en-IN" sz="2800" b="1" dirty="0" smtClean="0">
                <a:solidFill>
                  <a:srgbClr val="7030A0"/>
                </a:solidFill>
                <a:latin typeface="Corbel" pitchFamily="34" charset="0"/>
              </a:rPr>
              <a:t>&lt;non-indented statement 1&gt; </a:t>
            </a:r>
          </a:p>
          <a:p>
            <a:pPr lvl="1">
              <a:buNone/>
            </a:pPr>
            <a:r>
              <a:rPr lang="en-IN" sz="2800" b="1" dirty="0" smtClean="0">
                <a:solidFill>
                  <a:srgbClr val="7030A0"/>
                </a:solidFill>
                <a:latin typeface="Corbel" pitchFamily="34" charset="0"/>
              </a:rPr>
              <a:t>				&lt;non-indented statement 2&gt;</a:t>
            </a:r>
            <a:endParaRPr lang="en-US" sz="2800" b="1" u="sng" dirty="0" smtClean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Some Important Points: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The for loop 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 can iterate over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string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list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tuple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set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,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frozenset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, 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bytes</a:t>
            </a:r>
            <a:r>
              <a:rPr lang="en-IN" sz="2400" b="1" dirty="0" err="1" smtClean="0">
                <a:solidFill>
                  <a:srgbClr val="002060"/>
                </a:solidFill>
                <a:latin typeface="Corbel" pitchFamily="34" charset="0"/>
              </a:rPr>
              <a:t>,</a:t>
            </a:r>
            <a:r>
              <a:rPr lang="en-IN" sz="2400" b="1" dirty="0" err="1" smtClean="0">
                <a:solidFill>
                  <a:srgbClr val="00B050"/>
                </a:solidFill>
                <a:latin typeface="Corbel" pitchFamily="34" charset="0"/>
              </a:rPr>
              <a:t>bytearray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dictionary</a:t>
            </a:r>
          </a:p>
          <a:p>
            <a:pPr lvl="1"/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first item 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collection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 is assigned 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loop variable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pPr lvl="1"/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Then the block is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executed. </a:t>
            </a:r>
          </a:p>
          <a:p>
            <a:pPr lvl="1"/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Then again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next item 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collection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 is assigned 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loop variable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, and the statement(s) block is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executed </a:t>
            </a:r>
          </a:p>
          <a:p>
            <a:pPr lvl="1"/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This goes on until the entire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collection</a:t>
            </a:r>
            <a:r>
              <a:rPr lang="en-IN" sz="2400" dirty="0" smtClean="0">
                <a:solidFill>
                  <a:srgbClr val="C00000"/>
                </a:solidFill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exhausted.</a:t>
            </a:r>
            <a:endParaRPr lang="en-IN" sz="2400" b="1" u="sng" dirty="0" smtClean="0">
              <a:solidFill>
                <a:srgbClr val="00B050"/>
              </a:solidFill>
              <a:latin typeface="Corbel" pitchFamily="34" charset="0"/>
            </a:endParaRPr>
          </a:p>
          <a:p>
            <a:endParaRPr lang="en-IN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range(4,0,-1):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for j in range(1,i+1):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print("*",end="")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print()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loop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46" y="2269763"/>
            <a:ext cx="2463262" cy="2818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Write a program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accept</a:t>
            </a:r>
            <a:r>
              <a:rPr lang="en-US" sz="2400" dirty="0" smtClean="0">
                <a:latin typeface="Corbel" pitchFamily="34" charset="0"/>
              </a:rPr>
              <a:t> an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integer</a:t>
            </a:r>
            <a:r>
              <a:rPr lang="en-US" sz="2400" dirty="0" smtClean="0">
                <a:latin typeface="Corbel" pitchFamily="34" charset="0"/>
              </a:rPr>
              <a:t> from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user</a:t>
            </a:r>
            <a:r>
              <a:rPr lang="en-US" sz="2400" dirty="0" smtClean="0">
                <a:latin typeface="Corbel" pitchFamily="34" charset="0"/>
              </a:rPr>
              <a:t> and display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 the numbers </a:t>
            </a:r>
            <a:r>
              <a:rPr lang="en-US" sz="2400" dirty="0" smtClean="0">
                <a:latin typeface="Corbel" pitchFamily="34" charset="0"/>
              </a:rPr>
              <a:t>from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1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that number</a:t>
            </a:r>
            <a:r>
              <a:rPr lang="en-US" sz="2400" dirty="0" smtClean="0">
                <a:latin typeface="Corbel" pitchFamily="34" charset="0"/>
              </a:rPr>
              <a:t>.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Repeat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process </a:t>
            </a:r>
            <a:r>
              <a:rPr lang="en-US" sz="2400" dirty="0" smtClean="0">
                <a:latin typeface="Corbel" pitchFamily="34" charset="0"/>
              </a:rPr>
              <a:t>until the user enters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0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214686"/>
            <a:ext cx="3571900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Code: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x =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(input('Enter a number: '))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 x != 0: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for y in range (1, x+1):</a:t>
            </a:r>
          </a:p>
          <a:p>
            <a:pPr>
              <a:buNone/>
            </a:pP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print (y)</a:t>
            </a:r>
          </a:p>
          <a:p>
            <a:pPr>
              <a:buNone/>
            </a:pPr>
            <a:r>
              <a:rPr lang="en-IN" sz="2200" b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x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 </a:t>
            </a:r>
            <a:r>
              <a:rPr lang="en-IN" sz="22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(input('Enter a number: '))</a:t>
            </a:r>
            <a:endParaRPr lang="en-US" sz="2400" b="1" u="sng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43702" y="1428736"/>
            <a:ext cx="207170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US" b="1" u="sng" dirty="0" smtClean="0">
              <a:solidFill>
                <a:srgbClr val="C00000"/>
              </a:solidFill>
            </a:endParaRPr>
          </a:p>
          <a:p>
            <a:endParaRPr lang="en-IN" b="1" u="sng" dirty="0">
              <a:solidFill>
                <a:srgbClr val="C00000"/>
              </a:solidFill>
            </a:endParaRPr>
          </a:p>
        </p:txBody>
      </p:sp>
      <p:pic>
        <p:nvPicPr>
          <p:cNvPr id="8" name="Picture 7" descr="loop3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636" y="2143116"/>
            <a:ext cx="2786082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Example 1: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word="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word: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7030A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929190" y="1428736"/>
            <a:ext cx="371477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</a:rPr>
              <a:t>Example 2: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nn-NO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fruits=["Apple","Banana","Guava","Orange"]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fruit in fruits: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print(fruit)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nn-NO" sz="2400" b="1" dirty="0" smtClean="0">
                <a:solidFill>
                  <a:srgbClr val="7030A0"/>
                </a:solidFill>
                <a:latin typeface="Corbel" pitchFamily="34" charset="0"/>
              </a:rPr>
              <a:t>	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  <p:pic>
        <p:nvPicPr>
          <p:cNvPr id="7" name="Picture 6" descr="loop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786322"/>
            <a:ext cx="3233061" cy="1428760"/>
          </a:xfrm>
          <a:prstGeom prst="rect">
            <a:avLst/>
          </a:prstGeom>
        </p:spPr>
      </p:pic>
      <p:pic>
        <p:nvPicPr>
          <p:cNvPr id="8" name="Picture 7" descr="loop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0694" y="4929198"/>
            <a:ext cx="2786082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Write a program </a:t>
            </a:r>
            <a:r>
              <a:rPr lang="en-US" sz="2400" dirty="0" smtClean="0">
                <a:latin typeface="Corbel" pitchFamily="34" charset="0"/>
              </a:rPr>
              <a:t>using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for </a:t>
            </a:r>
            <a:r>
              <a:rPr lang="en-US" sz="2400" dirty="0" smtClean="0">
                <a:latin typeface="Corbel" pitchFamily="34" charset="0"/>
              </a:rPr>
              <a:t>loop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accept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 </a:t>
            </a:r>
            <a:r>
              <a:rPr lang="en-US" sz="2400" dirty="0" smtClean="0">
                <a:latin typeface="Corbel" pitchFamily="34" charset="0"/>
              </a:rPr>
              <a:t>from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user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 it vertically </a:t>
            </a:r>
            <a:r>
              <a:rPr lang="en-US" sz="2400" dirty="0" smtClean="0">
                <a:latin typeface="Corbel" pitchFamily="34" charset="0"/>
              </a:rPr>
              <a:t>but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don’t display the vowels </a:t>
            </a:r>
            <a:r>
              <a:rPr lang="en-US" sz="2400" dirty="0" smtClean="0">
                <a:latin typeface="Corbel" pitchFamily="34" charset="0"/>
              </a:rPr>
              <a:t>in it.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Sample Output:</a:t>
            </a:r>
          </a:p>
          <a:p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oop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500438"/>
            <a:ext cx="4363199" cy="1581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QUIZ- Test Your Skills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What is the output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word="</a:t>
            </a:r>
            <a:r>
              <a:rPr lang="en-IN" sz="23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if(</a:t>
            </a:r>
            <a:r>
              <a:rPr lang="en-IN" sz="23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</a:t>
            </a: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in ["</a:t>
            </a:r>
            <a:r>
              <a:rPr lang="en-IN" sz="23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a","e","i","o","u</a:t>
            </a: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"]):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continue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</a:t>
            </a:r>
            <a:r>
              <a:rPr lang="en-IN" sz="23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ch,end</a:t>
            </a:r>
            <a:r>
              <a:rPr lang="en-IN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 ")</a:t>
            </a:r>
            <a:endParaRPr lang="en-US" sz="23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s c h 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Error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s a c h </a:t>
            </a:r>
            <a:r>
              <a:rPr lang="en-US" sz="2300" b="1" dirty="0" err="1" smtClean="0">
                <a:solidFill>
                  <a:srgbClr val="0070C0"/>
                </a:solidFill>
                <a:latin typeface="Corbel" pitchFamily="34" charset="0"/>
              </a:rPr>
              <a:t>i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 n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Exception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300" b="1" u="sng" dirty="0" smtClean="0">
                <a:solidFill>
                  <a:srgbClr val="002060"/>
                </a:solidFill>
                <a:latin typeface="Corbel" pitchFamily="34" charset="0"/>
              </a:rPr>
              <a:t>Correct Answer: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B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lphaUcPeriod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6513</TotalTime>
  <Words>1729</Words>
  <Application>Microsoft Office PowerPoint</Application>
  <PresentationFormat>On-screen Show (4:3)</PresentationFormat>
  <Paragraphs>730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Civic</vt:lpstr>
      <vt:lpstr>Slide 1</vt:lpstr>
      <vt:lpstr>Today’s Agenda</vt:lpstr>
      <vt:lpstr>The for Loop</vt:lpstr>
      <vt:lpstr>The for Loop</vt:lpstr>
      <vt:lpstr>The for Loop</vt:lpstr>
      <vt:lpstr>Syntax Of  for Loop In Python</vt:lpstr>
      <vt:lpstr>Examples</vt:lpstr>
      <vt:lpstr>Exercise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QUIZ- Test Your Skills</vt:lpstr>
      <vt:lpstr>The range Function</vt:lpstr>
      <vt:lpstr>The range Function  With One Parameter</vt:lpstr>
      <vt:lpstr>The range Function  With One Parameter</vt:lpstr>
      <vt:lpstr>What If We Pass  Negative Number ?</vt:lpstr>
      <vt:lpstr>The range Function  With Two Parameter</vt:lpstr>
      <vt:lpstr>The range Function  With Two Parameter</vt:lpstr>
      <vt:lpstr>What If We Pass  First Number Greater?</vt:lpstr>
      <vt:lpstr>Passing Negative Values</vt:lpstr>
      <vt:lpstr>Guess The Output</vt:lpstr>
      <vt:lpstr>The range Function  With Three Parameter</vt:lpstr>
      <vt:lpstr>Guess The Output</vt:lpstr>
      <vt:lpstr>Guess The Output</vt:lpstr>
      <vt:lpstr>Guess The Output</vt:lpstr>
      <vt:lpstr>Using range( ) With for Loop</vt:lpstr>
      <vt:lpstr>Example</vt:lpstr>
      <vt:lpstr>Using 2 Parameter  range( ) With for Loop</vt:lpstr>
      <vt:lpstr>Example</vt:lpstr>
      <vt:lpstr>Exercise</vt:lpstr>
      <vt:lpstr>Solution</vt:lpstr>
      <vt:lpstr>Exercise</vt:lpstr>
      <vt:lpstr>Using 3 Parameter  range( ) With for Loop</vt:lpstr>
      <vt:lpstr>Example</vt:lpstr>
      <vt:lpstr>Example</vt:lpstr>
      <vt:lpstr>Using for With else</vt:lpstr>
      <vt:lpstr>Example</vt:lpstr>
      <vt:lpstr>Example</vt:lpstr>
      <vt:lpstr>Using Nested Loop</vt:lpstr>
      <vt:lpstr>Example</vt:lpstr>
      <vt:lpstr>Exercise</vt:lpstr>
      <vt:lpstr>Solution</vt:lpstr>
      <vt:lpstr>Solution</vt:lpstr>
      <vt:lpstr>Exercise</vt:lpstr>
      <vt:lpstr>Solution</vt:lpstr>
      <vt:lpstr>Exercise</vt:lpstr>
      <vt:lpstr>Solution</vt:lpstr>
      <vt:lpstr>Exercise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608</cp:revision>
  <dcterms:created xsi:type="dcterms:W3CDTF">2015-12-21T13:46:48Z</dcterms:created>
  <dcterms:modified xsi:type="dcterms:W3CDTF">2020-07-11T07:42:07Z</dcterms:modified>
</cp:coreProperties>
</file>