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301" r:id="rId4"/>
    <p:sldId id="349" r:id="rId5"/>
    <p:sldId id="374" r:id="rId6"/>
    <p:sldId id="346" r:id="rId7"/>
    <p:sldId id="348" r:id="rId8"/>
    <p:sldId id="347" r:id="rId9"/>
    <p:sldId id="258" r:id="rId10"/>
    <p:sldId id="350" r:id="rId11"/>
    <p:sldId id="353" r:id="rId12"/>
    <p:sldId id="352" r:id="rId13"/>
    <p:sldId id="354" r:id="rId14"/>
    <p:sldId id="356" r:id="rId15"/>
    <p:sldId id="355" r:id="rId16"/>
    <p:sldId id="373" r:id="rId17"/>
    <p:sldId id="357" r:id="rId18"/>
    <p:sldId id="358" r:id="rId19"/>
    <p:sldId id="359" r:id="rId20"/>
    <p:sldId id="351" r:id="rId21"/>
    <p:sldId id="360" r:id="rId22"/>
    <p:sldId id="361" r:id="rId23"/>
    <p:sldId id="362" r:id="rId24"/>
    <p:sldId id="363" r:id="rId25"/>
    <p:sldId id="364" r:id="rId26"/>
    <p:sldId id="376" r:id="rId27"/>
    <p:sldId id="377" r:id="rId28"/>
    <p:sldId id="378" r:id="rId29"/>
    <p:sldId id="379" r:id="rId30"/>
    <p:sldId id="380" r:id="rId31"/>
    <p:sldId id="371" r:id="rId32"/>
    <p:sldId id="37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orbel" pitchFamily="34" charset="0"/>
              </a:rPr>
              <a:t>Difference Between Machine Code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And </a:t>
            </a:r>
            <a:r>
              <a:rPr lang="en-US" sz="2800" b="1" dirty="0" err="1" smtClean="0">
                <a:latin typeface="Corbel" pitchFamily="34" charset="0"/>
              </a:rPr>
              <a:t>ByteCode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Before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proceeding further </a:t>
            </a:r>
            <a:r>
              <a:rPr lang="en-IN" sz="2400" dirty="0" smtClean="0">
                <a:latin typeface="Corbel" pitchFamily="34" charset="0"/>
              </a:rPr>
              <a:t>let us understand the difference between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machine code</a:t>
            </a:r>
            <a:r>
              <a:rPr lang="en-IN" sz="2400" dirty="0" smtClean="0">
                <a:latin typeface="Corbel" pitchFamily="34" charset="0"/>
              </a:rPr>
              <a:t>(native code). </a:t>
            </a:r>
          </a:p>
          <a:p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Machine Code(</a:t>
            </a:r>
            <a:r>
              <a:rPr lang="en-IN" sz="2400" b="1" i="1" u="sng" dirty="0" smtClean="0">
                <a:solidFill>
                  <a:srgbClr val="C00000"/>
                </a:solidFill>
                <a:latin typeface="Corbel" pitchFamily="34" charset="0"/>
              </a:rPr>
              <a:t>aka native code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)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Machine code </a:t>
            </a:r>
            <a:r>
              <a:rPr lang="en-IN" sz="2000" dirty="0" smtClean="0">
                <a:latin typeface="Corbel" pitchFamily="34" charset="0"/>
              </a:rPr>
              <a:t>is set of instructions that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directly gets executed </a:t>
            </a:r>
            <a:r>
              <a:rPr lang="en-IN" sz="2000" dirty="0" smtClean="0">
                <a:latin typeface="Corbel" pitchFamily="34" charset="0"/>
              </a:rPr>
              <a:t>by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CPU</a:t>
            </a:r>
            <a:r>
              <a:rPr lang="en-IN" sz="2000" dirty="0" smtClean="0">
                <a:latin typeface="Corbel" pitchFamily="34" charset="0"/>
              </a:rPr>
              <a:t>. </a:t>
            </a: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Almost all the high level languages such as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IN" sz="2000" dirty="0" smtClean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C++ </a:t>
            </a:r>
            <a:r>
              <a:rPr lang="en-IN" sz="2000" dirty="0" smtClean="0">
                <a:latin typeface="Corbel" pitchFamily="34" charset="0"/>
              </a:rPr>
              <a:t>translate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source code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into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executable machine code </a:t>
            </a:r>
            <a:r>
              <a:rPr lang="en-IN" sz="2000" dirty="0" smtClean="0">
                <a:latin typeface="Corbel" pitchFamily="34" charset="0"/>
              </a:rPr>
              <a:t>with the help of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Compilers</a:t>
            </a: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This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Machine code </a:t>
            </a:r>
            <a:r>
              <a:rPr lang="en-IN" sz="2000" dirty="0" smtClean="0">
                <a:latin typeface="Corbel" pitchFamily="34" charset="0"/>
              </a:rPr>
              <a:t>is then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directly executed </a:t>
            </a:r>
            <a:r>
              <a:rPr lang="en-IN" sz="2000" dirty="0" smtClean="0">
                <a:latin typeface="Corbel" pitchFamily="34" charset="0"/>
              </a:rPr>
              <a:t>by the underlying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Machine</a:t>
            </a:r>
            <a:r>
              <a:rPr lang="en-IN" sz="2000" dirty="0" smtClean="0">
                <a:latin typeface="Corbel" pitchFamily="34" charset="0"/>
              </a:rPr>
              <a:t> (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OS+CPU</a:t>
            </a:r>
            <a:r>
              <a:rPr lang="en-IN" sz="2000" dirty="0" smtClean="0">
                <a:latin typeface="Corbel" pitchFamily="34" charset="0"/>
              </a:rPr>
              <a:t>)</a:t>
            </a:r>
            <a:endParaRPr lang="en-US" sz="2000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orbel" pitchFamily="34" charset="0"/>
              </a:rPr>
              <a:t>Difference Between Machine Code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And </a:t>
            </a:r>
            <a:r>
              <a:rPr lang="en-US" sz="2800" b="1" dirty="0" err="1" smtClean="0">
                <a:latin typeface="Corbel" pitchFamily="34" charset="0"/>
              </a:rPr>
              <a:t>ByteCode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6" name="Content Placeholder 5" descr="compil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28662" y="1895732"/>
            <a:ext cx="7358113" cy="439078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orbel" pitchFamily="34" charset="0"/>
              </a:rPr>
              <a:t>Benefits And Drawbacks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Of Machine Code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benefit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machine code </a:t>
            </a:r>
            <a:r>
              <a:rPr lang="en-IN" sz="2400" dirty="0" smtClean="0">
                <a:latin typeface="Corbel" pitchFamily="34" charset="0"/>
              </a:rPr>
              <a:t>is that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it runs very fast </a:t>
            </a:r>
            <a:r>
              <a:rPr lang="en-IN" sz="2400" dirty="0" smtClean="0">
                <a:latin typeface="Corbel" pitchFamily="34" charset="0"/>
              </a:rPr>
              <a:t>because it is 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native form </a:t>
            </a:r>
            <a:r>
              <a:rPr lang="en-IN" sz="2400" dirty="0" err="1" smtClean="0">
                <a:latin typeface="Corbel" pitchFamily="34" charset="0"/>
              </a:rPr>
              <a:t>i.e</a:t>
            </a:r>
            <a:r>
              <a:rPr lang="en-IN" sz="2400" dirty="0" smtClean="0">
                <a:latin typeface="Corbel" pitchFamily="34" charset="0"/>
              </a:rPr>
              <a:t> a form which is directly understandable to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CPU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drawback</a:t>
            </a:r>
            <a:r>
              <a:rPr lang="en-US" sz="2400" dirty="0" smtClean="0">
                <a:latin typeface="Corbel" pitchFamily="34" charset="0"/>
              </a:rPr>
              <a:t> is that 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cannot run </a:t>
            </a:r>
            <a:r>
              <a:rPr lang="en-US" sz="2400" dirty="0" smtClean="0">
                <a:latin typeface="Corbel" pitchFamily="34" charset="0"/>
              </a:rPr>
              <a:t>on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another platform </a:t>
            </a:r>
            <a:r>
              <a:rPr lang="en-US" sz="2400" dirty="0" smtClean="0">
                <a:latin typeface="Corbel" pitchFamily="34" charset="0"/>
              </a:rPr>
              <a:t>which 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US" sz="2400" dirty="0" smtClean="0">
                <a:latin typeface="Corbel" pitchFamily="34" charset="0"/>
              </a:rPr>
              <a:t> than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platform</a:t>
            </a:r>
            <a:r>
              <a:rPr lang="en-US" sz="2400" dirty="0" smtClean="0">
                <a:latin typeface="Corbel" pitchFamily="34" charset="0"/>
              </a:rPr>
              <a:t> on which the code was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compiled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In simple words ,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.exe </a:t>
            </a:r>
            <a:r>
              <a:rPr lang="en-US" sz="2400" dirty="0" smtClean="0">
                <a:latin typeface="Corbel" pitchFamily="34" charset="0"/>
              </a:rPr>
              <a:t>file of </a:t>
            </a:r>
            <a:r>
              <a:rPr lang="en-US" sz="2400" u="sng" dirty="0" smtClean="0">
                <a:solidFill>
                  <a:srgbClr val="C00000"/>
                </a:solidFill>
                <a:latin typeface="Corbel" pitchFamily="34" charset="0"/>
              </a:rPr>
              <a:t>a C program compiled in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Windows</a:t>
            </a:r>
            <a:r>
              <a:rPr lang="en-US" sz="2400" u="sng" dirty="0" smtClean="0">
                <a:solidFill>
                  <a:srgbClr val="C00000"/>
                </a:solidFill>
                <a:latin typeface="Corbel" pitchFamily="34" charset="0"/>
              </a:rPr>
              <a:t> cannot run on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Linux</a:t>
            </a:r>
            <a:r>
              <a:rPr lang="en-US" sz="2400" u="sng" dirty="0" smtClean="0">
                <a:solidFill>
                  <a:srgbClr val="C00000"/>
                </a:solidFill>
                <a:latin typeface="Corbel" pitchFamily="34" charset="0"/>
              </a:rPr>
              <a:t> or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Mac</a:t>
            </a:r>
            <a:r>
              <a:rPr lang="en-US" sz="2400" u="sng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because every platform (OS+CPU) has it’s own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machine code instruction set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.</a:t>
            </a:r>
            <a:endParaRPr lang="en-US" sz="1900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8716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Benefits And Drawbacks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Of Machine Code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1988840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C/C++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Source Code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4797152"/>
            <a:ext cx="1764909" cy="978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Machine Code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5536" y="3204022"/>
            <a:ext cx="1981200" cy="108907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Turbo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Compiler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331640" y="2776878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1331640" y="4293096"/>
            <a:ext cx="181120" cy="494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urved Down Arrow 19"/>
          <p:cNvSpPr/>
          <p:nvPr/>
        </p:nvSpPr>
        <p:spPr>
          <a:xfrm>
            <a:off x="2110153" y="3995225"/>
            <a:ext cx="1994096" cy="10691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2131256" y="3404382"/>
            <a:ext cx="4652889" cy="1659988"/>
          </a:xfrm>
          <a:prstGeom prst="curvedDownArrow">
            <a:avLst>
              <a:gd name="adj1" fmla="val 25000"/>
              <a:gd name="adj2" fmla="val 506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3882683" y="2546254"/>
            <a:ext cx="1076179" cy="17303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mputr1"/>
          <p:cNvSpPr>
            <a:spLocks noEditPoints="1" noChangeArrowheads="1"/>
          </p:cNvSpPr>
          <p:nvPr/>
        </p:nvSpPr>
        <p:spPr bwMode="auto">
          <a:xfrm>
            <a:off x="3059832" y="5085184"/>
            <a:ext cx="1568574" cy="1512168"/>
          </a:xfrm>
          <a:custGeom>
            <a:avLst/>
            <a:gdLst>
              <a:gd name="T0" fmla="*/ 771 w 21600"/>
              <a:gd name="T1" fmla="*/ 0 h 21600"/>
              <a:gd name="T2" fmla="*/ 426 w 21600"/>
              <a:gd name="T3" fmla="*/ 0 h 21600"/>
              <a:gd name="T4" fmla="*/ 81 w 21600"/>
              <a:gd name="T5" fmla="*/ 0 h 21600"/>
              <a:gd name="T6" fmla="*/ 0 w 21600"/>
              <a:gd name="T7" fmla="*/ 616 h 21600"/>
              <a:gd name="T8" fmla="*/ 0 w 21600"/>
              <a:gd name="T9" fmla="*/ 864 h 21600"/>
              <a:gd name="T10" fmla="*/ 426 w 21600"/>
              <a:gd name="T11" fmla="*/ 864 h 21600"/>
              <a:gd name="T12" fmla="*/ 852 w 21600"/>
              <a:gd name="T13" fmla="*/ 864 h 21600"/>
              <a:gd name="T14" fmla="*/ 852 w 21600"/>
              <a:gd name="T15" fmla="*/ 616 h 21600"/>
              <a:gd name="T16" fmla="*/ 771 w 21600"/>
              <a:gd name="T17" fmla="*/ 542 h 21600"/>
              <a:gd name="T18" fmla="*/ 81 w 21600"/>
              <a:gd name="T19" fmla="*/ 542 h 21600"/>
              <a:gd name="T20" fmla="*/ 81 w 21600"/>
              <a:gd name="T21" fmla="*/ 271 h 21600"/>
              <a:gd name="T22" fmla="*/ 771 w 21600"/>
              <a:gd name="T23" fmla="*/ 271 h 21600"/>
              <a:gd name="T24" fmla="*/ 0 w 21600"/>
              <a:gd name="T25" fmla="*/ 740 h 21600"/>
              <a:gd name="T26" fmla="*/ 852 w 21600"/>
              <a:gd name="T27" fmla="*/ 740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18 w 21600"/>
              <a:gd name="T43" fmla="*/ 2550 h 21600"/>
              <a:gd name="T44" fmla="*/ 16758 w 21600"/>
              <a:gd name="T45" fmla="*/ 11150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275856" y="5229200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Windows</a:t>
            </a:r>
            <a:endParaRPr lang="en-IN" sz="1600" dirty="0"/>
          </a:p>
        </p:txBody>
      </p:sp>
      <p:sp>
        <p:nvSpPr>
          <p:cNvPr id="25" name="computr3"/>
          <p:cNvSpPr>
            <a:spLocks noEditPoints="1" noChangeArrowheads="1"/>
          </p:cNvSpPr>
          <p:nvPr/>
        </p:nvSpPr>
        <p:spPr bwMode="auto">
          <a:xfrm>
            <a:off x="5220072" y="5085184"/>
            <a:ext cx="2232248" cy="1440160"/>
          </a:xfrm>
          <a:custGeom>
            <a:avLst/>
            <a:gdLst>
              <a:gd name="T0" fmla="*/ 0 w 21600"/>
              <a:gd name="T1" fmla="*/ 408 h 21600"/>
              <a:gd name="T2" fmla="*/ 600 w 21600"/>
              <a:gd name="T3" fmla="*/ 0 h 21600"/>
              <a:gd name="T4" fmla="*/ 600 w 21600"/>
              <a:gd name="T5" fmla="*/ 816 h 21600"/>
              <a:gd name="T6" fmla="*/ 1008 w 21600"/>
              <a:gd name="T7" fmla="*/ 4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2 w 21600"/>
              <a:gd name="T13" fmla="*/ 2594 h 21600"/>
              <a:gd name="T14" fmla="*/ 16362 w 21600"/>
              <a:gd name="T15" fmla="*/ 117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940152" y="5229200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 descr="C:\Users\Tom_And_Jerry\AppData\Local\Microsoft\Windows\Temporary Internet Files\Content.IE5\TV771H3N\check-mark-27820_640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298" y="3071810"/>
            <a:ext cx="1016051" cy="10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orbel" pitchFamily="34" charset="0"/>
              </a:rPr>
              <a:t>Difference Between Machine Code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And </a:t>
            </a:r>
            <a:r>
              <a:rPr lang="en-US" sz="2800" b="1" dirty="0" err="1" smtClean="0">
                <a:latin typeface="Corbel" pitchFamily="34" charset="0"/>
              </a:rPr>
              <a:t>ByteCode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err="1" smtClean="0">
                <a:solidFill>
                  <a:srgbClr val="C00000"/>
                </a:solidFill>
                <a:latin typeface="Corbel" pitchFamily="34" charset="0"/>
              </a:rPr>
              <a:t>Bytecode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2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IN" sz="2200" dirty="0" smtClean="0">
                <a:latin typeface="Corbel" pitchFamily="34" charset="0"/>
              </a:rPr>
              <a:t> is an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intermediate code </a:t>
            </a:r>
            <a:r>
              <a:rPr lang="en-IN" sz="2200" dirty="0" smtClean="0">
                <a:latin typeface="Corbel" pitchFamily="34" charset="0"/>
              </a:rPr>
              <a:t>but it is different than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machine code</a:t>
            </a:r>
            <a:r>
              <a:rPr lang="en-IN" sz="22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200" dirty="0" smtClean="0">
                <a:latin typeface="Corbel" pitchFamily="34" charset="0"/>
              </a:rPr>
              <a:t>because it </a:t>
            </a:r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cannot be directly executed </a:t>
            </a:r>
            <a:r>
              <a:rPr lang="en-IN" sz="2200" dirty="0" smtClean="0">
                <a:latin typeface="Corbel" pitchFamily="34" charset="0"/>
              </a:rPr>
              <a:t>by the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CPU</a:t>
            </a:r>
            <a:r>
              <a:rPr lang="en-IN" sz="2200" dirty="0" smtClean="0">
                <a:latin typeface="Corbel" pitchFamily="34" charset="0"/>
              </a:rPr>
              <a:t> .</a:t>
            </a:r>
          </a:p>
          <a:p>
            <a:endParaRPr lang="en-IN" sz="2200" dirty="0" smtClean="0">
              <a:latin typeface="Corbel" pitchFamily="34" charset="0"/>
            </a:endParaRPr>
          </a:p>
          <a:p>
            <a:r>
              <a:rPr lang="en-IN" sz="2200" dirty="0" smtClean="0">
                <a:latin typeface="Corbel" pitchFamily="34" charset="0"/>
              </a:rPr>
              <a:t>So whenever the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compile</a:t>
            </a:r>
            <a:r>
              <a:rPr lang="en-IN" sz="2200" dirty="0" smtClean="0">
                <a:latin typeface="Corbel" pitchFamily="34" charset="0"/>
              </a:rPr>
              <a:t>r of a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language</a:t>
            </a:r>
            <a:r>
              <a:rPr lang="en-IN" sz="2200" dirty="0" smtClean="0">
                <a:latin typeface="Corbel" pitchFamily="34" charset="0"/>
              </a:rPr>
              <a:t> which supports </a:t>
            </a:r>
            <a:r>
              <a:rPr lang="en-IN" sz="2200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IN" sz="22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latin typeface="Corbel" pitchFamily="34" charset="0"/>
              </a:rPr>
              <a:t>compiles a program , the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compiler</a:t>
            </a:r>
            <a:r>
              <a:rPr lang="en-US" sz="2200" dirty="0" smtClean="0">
                <a:latin typeface="Corbel" pitchFamily="34" charset="0"/>
              </a:rPr>
              <a:t> never generates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machine code</a:t>
            </a:r>
            <a:r>
              <a:rPr lang="en-US" sz="2200" dirty="0" smtClean="0">
                <a:latin typeface="Corbel" pitchFamily="34" charset="0"/>
              </a:rPr>
              <a:t>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r>
              <a:rPr lang="en-US" sz="2200" dirty="0" smtClean="0">
                <a:latin typeface="Corbel" pitchFamily="34" charset="0"/>
              </a:rPr>
              <a:t>Rather it generates a </a:t>
            </a:r>
            <a:r>
              <a:rPr lang="en-US" sz="2200" b="1" u="sng" dirty="0" smtClean="0">
                <a:solidFill>
                  <a:srgbClr val="00B050"/>
                </a:solidFill>
                <a:latin typeface="Corbel" pitchFamily="34" charset="0"/>
              </a:rPr>
              <a:t>machine independent code </a:t>
            </a:r>
            <a:r>
              <a:rPr lang="en-US" sz="2200" dirty="0" smtClean="0">
                <a:latin typeface="Corbel" pitchFamily="34" charset="0"/>
              </a:rPr>
              <a:t>called the “</a:t>
            </a:r>
            <a:r>
              <a:rPr lang="en-US" sz="22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US" sz="2200" dirty="0" smtClean="0">
                <a:latin typeface="Corbel" pitchFamily="34" charset="0"/>
              </a:rPr>
              <a:t>”.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orbel" pitchFamily="34" charset="0"/>
              </a:rPr>
              <a:t>Difference Between Machine Code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And </a:t>
            </a:r>
            <a:r>
              <a:rPr lang="en-US" sz="2800" b="1" dirty="0" err="1" smtClean="0">
                <a:latin typeface="Corbel" pitchFamily="34" charset="0"/>
              </a:rPr>
              <a:t>ByteCode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Now since this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US" sz="2400" dirty="0" smtClean="0">
                <a:latin typeface="Corbel" pitchFamily="34" charset="0"/>
              </a:rPr>
              <a:t> is not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directly understandable </a:t>
            </a:r>
            <a:r>
              <a:rPr lang="en-US" sz="2400" dirty="0" smtClean="0">
                <a:latin typeface="Corbel" pitchFamily="34" charset="0"/>
              </a:rPr>
              <a:t>to the platform(OS &amp; CPU) , </a:t>
            </a:r>
            <a:r>
              <a:rPr lang="en-US" sz="2400" b="1" u="sng" dirty="0" smtClean="0">
                <a:solidFill>
                  <a:schemeClr val="accent1"/>
                </a:solidFill>
                <a:latin typeface="Corbel" pitchFamily="34" charset="0"/>
              </a:rPr>
              <a:t>so another special layer of software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required </a:t>
            </a:r>
            <a:r>
              <a:rPr lang="en-US" sz="2400" dirty="0" smtClean="0">
                <a:latin typeface="Corbel" pitchFamily="34" charset="0"/>
              </a:rPr>
              <a:t>to convert these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instructions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machine dependent form 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special layer is called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VM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Virtual Machine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orbel" pitchFamily="34" charset="0"/>
              </a:rPr>
              <a:t>Difference Between Machine Code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And </a:t>
            </a:r>
            <a:r>
              <a:rPr lang="en-US" sz="2800" b="1" dirty="0" err="1" smtClean="0">
                <a:latin typeface="Corbel" pitchFamily="34" charset="0"/>
              </a:rPr>
              <a:t>ByteCode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is one of the languages which  works on the concept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VM.</a:t>
            </a:r>
            <a:endParaRPr lang="en-US" sz="2400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Thus any such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platform</a:t>
            </a:r>
            <a:r>
              <a:rPr lang="en-US" sz="2400" dirty="0" smtClean="0">
                <a:latin typeface="Corbel" pitchFamily="34" charset="0"/>
              </a:rPr>
              <a:t> for which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VM </a:t>
            </a:r>
            <a:r>
              <a:rPr lang="en-US" sz="2400" dirty="0" smtClean="0">
                <a:latin typeface="Corbel" pitchFamily="34" charset="0"/>
              </a:rPr>
              <a:t> (called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PVM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) is available can be used to execute a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Python program</a:t>
            </a:r>
            <a:r>
              <a:rPr lang="en-US" sz="2400" dirty="0" smtClean="0">
                <a:latin typeface="Corbel" pitchFamily="34" charset="0"/>
              </a:rPr>
              <a:t> irrespective of where it has been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compiled</a:t>
            </a:r>
            <a:r>
              <a:rPr lang="en-US" sz="2400" b="1" dirty="0" smtClean="0">
                <a:latin typeface="Corbel" pitchFamily="34" charset="0"/>
              </a:rPr>
              <a:t>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72690"/>
            <a:ext cx="7467600" cy="80803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Program Execution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Python</a:t>
            </a:r>
            <a:endParaRPr lang="en-IN" sz="2800" dirty="0"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556792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Source Code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4221088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Byte Code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520" y="2780928"/>
            <a:ext cx="1828800" cy="990600"/>
          </a:xfrm>
          <a:prstGeom prst="ellipse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Compiler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043608" y="2348880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043608" y="3789040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123728" y="4509120"/>
            <a:ext cx="1994096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7984" y="4509120"/>
            <a:ext cx="2025747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2240" y="4509120"/>
            <a:ext cx="190617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7784" y="450912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PVM</a:t>
            </a:r>
            <a:endParaRPr lang="en-IN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4581128"/>
            <a:ext cx="121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PVM</a:t>
            </a:r>
            <a:endParaRPr lang="en-IN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6296" y="458112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PVM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979712" y="4221088"/>
            <a:ext cx="58674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59832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12360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computr1"/>
          <p:cNvSpPr>
            <a:spLocks noEditPoints="1" noChangeArrowheads="1"/>
          </p:cNvSpPr>
          <p:nvPr/>
        </p:nvSpPr>
        <p:spPr bwMode="auto">
          <a:xfrm>
            <a:off x="2411760" y="5229200"/>
            <a:ext cx="1352550" cy="1371600"/>
          </a:xfrm>
          <a:custGeom>
            <a:avLst/>
            <a:gdLst>
              <a:gd name="T0" fmla="*/ 771 w 21600"/>
              <a:gd name="T1" fmla="*/ 0 h 21600"/>
              <a:gd name="T2" fmla="*/ 426 w 21600"/>
              <a:gd name="T3" fmla="*/ 0 h 21600"/>
              <a:gd name="T4" fmla="*/ 81 w 21600"/>
              <a:gd name="T5" fmla="*/ 0 h 21600"/>
              <a:gd name="T6" fmla="*/ 0 w 21600"/>
              <a:gd name="T7" fmla="*/ 616 h 21600"/>
              <a:gd name="T8" fmla="*/ 0 w 21600"/>
              <a:gd name="T9" fmla="*/ 864 h 21600"/>
              <a:gd name="T10" fmla="*/ 426 w 21600"/>
              <a:gd name="T11" fmla="*/ 864 h 21600"/>
              <a:gd name="T12" fmla="*/ 852 w 21600"/>
              <a:gd name="T13" fmla="*/ 864 h 21600"/>
              <a:gd name="T14" fmla="*/ 852 w 21600"/>
              <a:gd name="T15" fmla="*/ 616 h 21600"/>
              <a:gd name="T16" fmla="*/ 771 w 21600"/>
              <a:gd name="T17" fmla="*/ 542 h 21600"/>
              <a:gd name="T18" fmla="*/ 81 w 21600"/>
              <a:gd name="T19" fmla="*/ 542 h 21600"/>
              <a:gd name="T20" fmla="*/ 81 w 21600"/>
              <a:gd name="T21" fmla="*/ 271 h 21600"/>
              <a:gd name="T22" fmla="*/ 771 w 21600"/>
              <a:gd name="T23" fmla="*/ 271 h 21600"/>
              <a:gd name="T24" fmla="*/ 0 w 21600"/>
              <a:gd name="T25" fmla="*/ 740 h 21600"/>
              <a:gd name="T26" fmla="*/ 852 w 21600"/>
              <a:gd name="T27" fmla="*/ 740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18 w 21600"/>
              <a:gd name="T43" fmla="*/ 2550 h 21600"/>
              <a:gd name="T44" fmla="*/ 16758 w 21600"/>
              <a:gd name="T45" fmla="*/ 11150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555776" y="5301208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Windows</a:t>
            </a:r>
            <a:endParaRPr lang="en-IN" sz="1600" dirty="0"/>
          </a:p>
        </p:txBody>
      </p:sp>
      <p:sp>
        <p:nvSpPr>
          <p:cNvPr id="31" name="computr3"/>
          <p:cNvSpPr>
            <a:spLocks noEditPoints="1" noChangeArrowheads="1"/>
          </p:cNvSpPr>
          <p:nvPr/>
        </p:nvSpPr>
        <p:spPr bwMode="auto">
          <a:xfrm>
            <a:off x="4499992" y="5301208"/>
            <a:ext cx="1905000" cy="1296144"/>
          </a:xfrm>
          <a:custGeom>
            <a:avLst/>
            <a:gdLst>
              <a:gd name="T0" fmla="*/ 0 w 21600"/>
              <a:gd name="T1" fmla="*/ 408 h 21600"/>
              <a:gd name="T2" fmla="*/ 600 w 21600"/>
              <a:gd name="T3" fmla="*/ 0 h 21600"/>
              <a:gd name="T4" fmla="*/ 600 w 21600"/>
              <a:gd name="T5" fmla="*/ 816 h 21600"/>
              <a:gd name="T6" fmla="*/ 1008 w 21600"/>
              <a:gd name="T7" fmla="*/ 4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2 w 21600"/>
              <a:gd name="T13" fmla="*/ 2594 h 21600"/>
              <a:gd name="T14" fmla="*/ 16362 w 21600"/>
              <a:gd name="T15" fmla="*/ 117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5004048" y="5373216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IN" dirty="0"/>
          </a:p>
        </p:txBody>
      </p:sp>
      <p:sp>
        <p:nvSpPr>
          <p:cNvPr id="33" name="computr2"/>
          <p:cNvSpPr>
            <a:spLocks noEditPoints="1" noChangeArrowheads="1"/>
          </p:cNvSpPr>
          <p:nvPr/>
        </p:nvSpPr>
        <p:spPr bwMode="auto">
          <a:xfrm>
            <a:off x="6804248" y="5085184"/>
            <a:ext cx="1828800" cy="1524000"/>
          </a:xfrm>
          <a:custGeom>
            <a:avLst/>
            <a:gdLst>
              <a:gd name="T0" fmla="*/ 576 w 21600"/>
              <a:gd name="T1" fmla="*/ 0 h 21600"/>
              <a:gd name="T2" fmla="*/ 576 w 21600"/>
              <a:gd name="T3" fmla="*/ 960 h 21600"/>
              <a:gd name="T4" fmla="*/ 924 w 21600"/>
              <a:gd name="T5" fmla="*/ 0 h 21600"/>
              <a:gd name="T6" fmla="*/ 228 w 21600"/>
              <a:gd name="T7" fmla="*/ 0 h 21600"/>
              <a:gd name="T8" fmla="*/ 228 w 21600"/>
              <a:gd name="T9" fmla="*/ 517 h 21600"/>
              <a:gd name="T10" fmla="*/ 924 w 21600"/>
              <a:gd name="T11" fmla="*/ 517 h 21600"/>
              <a:gd name="T12" fmla="*/ 228 w 21600"/>
              <a:gd name="T13" fmla="*/ 258 h 21600"/>
              <a:gd name="T14" fmla="*/ 924 w 21600"/>
              <a:gd name="T15" fmla="*/ 258 h 21600"/>
              <a:gd name="T16" fmla="*/ 1004 w 21600"/>
              <a:gd name="T17" fmla="*/ 702 h 21600"/>
              <a:gd name="T18" fmla="*/ 148 w 21600"/>
              <a:gd name="T19" fmla="*/ 70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88 w 21600"/>
              <a:gd name="T31" fmla="*/ 1913 h 21600"/>
              <a:gd name="T32" fmla="*/ 15563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236296" y="5157192"/>
            <a:ext cx="936104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endParaRPr lang="en-IN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C:\Users\Tom_And_Jerry\AppData\Local\Microsoft\Windows\Temporary Internet Files\Content.IE5\TV771H3N\check-mark-27820_640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298" y="3071810"/>
            <a:ext cx="1016051" cy="10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6644" y="3071810"/>
            <a:ext cx="1016051" cy="10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28" y="3143248"/>
            <a:ext cx="1016051" cy="10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Corbel" pitchFamily="34" charset="0"/>
              </a:rPr>
              <a:t>Benefits And Drawbacks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Of  </a:t>
            </a:r>
            <a:r>
              <a:rPr lang="en-US" sz="2800" b="1" dirty="0" err="1" smtClean="0">
                <a:latin typeface="Corbel" pitchFamily="34" charset="0"/>
              </a:rPr>
              <a:t>ByteCode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benefit of 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is that it makes our program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platform independent </a:t>
            </a:r>
            <a:r>
              <a:rPr lang="en-IN" sz="2400" dirty="0" smtClean="0">
                <a:latin typeface="Corbel" pitchFamily="34" charset="0"/>
              </a:rPr>
              <a:t>i.e. we only have to write the program once and we can run it any platform provided there is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VM</a:t>
            </a:r>
            <a:r>
              <a:rPr lang="en-IN" sz="2400" dirty="0" smtClean="0">
                <a:latin typeface="Corbel" pitchFamily="34" charset="0"/>
              </a:rPr>
              <a:t> available on that platform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drawback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that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it runs at a slower pace </a:t>
            </a:r>
            <a:r>
              <a:rPr lang="en-US" sz="2400" dirty="0" smtClean="0">
                <a:latin typeface="Corbel" pitchFamily="34" charset="0"/>
              </a:rPr>
              <a:t>because the interpreter inside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VM</a:t>
            </a:r>
            <a:r>
              <a:rPr lang="en-US" sz="2400" dirty="0" smtClean="0">
                <a:latin typeface="Corbel" pitchFamily="34" charset="0"/>
              </a:rPr>
              <a:t> has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translate</a:t>
            </a:r>
            <a:r>
              <a:rPr lang="en-US" sz="2400" dirty="0" smtClean="0">
                <a:latin typeface="Corbel" pitchFamily="34" charset="0"/>
              </a:rPr>
              <a:t> each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instruction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native form </a:t>
            </a:r>
            <a:r>
              <a:rPr lang="en-US" sz="2400" dirty="0" smtClean="0">
                <a:latin typeface="Corbel" pitchFamily="34" charset="0"/>
              </a:rPr>
              <a:t>and then send it for execution to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CPU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Corbel" pitchFamily="34" charset="0"/>
              </a:rPr>
              <a:t>CPython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default implementation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programming language is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CPython</a:t>
            </a:r>
            <a:r>
              <a:rPr lang="en-IN" sz="2400" dirty="0" smtClean="0">
                <a:latin typeface="Corbel" pitchFamily="34" charset="0"/>
              </a:rPr>
              <a:t> which is written in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 language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CPython</a:t>
            </a:r>
            <a:r>
              <a:rPr lang="en-IN" sz="2400" dirty="0" smtClean="0">
                <a:latin typeface="Corbel" pitchFamily="34" charset="0"/>
              </a:rPr>
              <a:t> is the original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implementation and it is the implementation we will  download from 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Python.org.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People call it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CPython</a:t>
            </a:r>
            <a:r>
              <a:rPr lang="en-IN" sz="2400" dirty="0" smtClean="0">
                <a:latin typeface="Corbel" pitchFamily="34" charset="0"/>
              </a:rPr>
              <a:t> to distinguish it from other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IN" sz="2400" dirty="0" smtClean="0">
                <a:latin typeface="Corbel" pitchFamily="34" charset="0"/>
              </a:rPr>
              <a:t>implementations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Also we must understand that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is the language and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CPython</a:t>
            </a:r>
            <a:r>
              <a:rPr lang="en-IN" sz="2400" dirty="0" smtClean="0">
                <a:latin typeface="Corbel" pitchFamily="34" charset="0"/>
              </a:rPr>
              <a:t> is it’s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compiler/interpreter </a:t>
            </a:r>
            <a:r>
              <a:rPr lang="en-IN" sz="2400" dirty="0" smtClean="0">
                <a:latin typeface="Corbel" pitchFamily="34" charset="0"/>
              </a:rPr>
              <a:t>written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 language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to run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IN" sz="2400" dirty="0" smtClean="0">
                <a:latin typeface="Corbel" pitchFamily="34" charset="0"/>
              </a:rPr>
              <a:t>code.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Version History , Downloading and Installing </a:t>
            </a:r>
          </a:p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Version History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2 v/s 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Different Python Implementations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Downloading And Installing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Testing Python Installation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Corbel" pitchFamily="34" charset="0"/>
              </a:rPr>
              <a:t>CPython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CPython</a:t>
            </a:r>
            <a:r>
              <a:rPr lang="en-IN" sz="2400" dirty="0" smtClean="0">
                <a:latin typeface="Corbel" pitchFamily="34" charset="0"/>
              </a:rPr>
              <a:t> compiles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source code </a:t>
            </a:r>
            <a:r>
              <a:rPr lang="en-IN" sz="2400" dirty="0" smtClean="0">
                <a:latin typeface="Corbel" pitchFamily="34" charset="0"/>
              </a:rPr>
              <a:t>into intermediate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IN" sz="2400" dirty="0" smtClean="0">
                <a:latin typeface="Corbel" pitchFamily="34" charset="0"/>
              </a:rPr>
              <a:t>, which is executed by the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CPython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virtual machine </a:t>
            </a:r>
            <a:r>
              <a:rPr lang="en-IN" sz="2400" dirty="0" smtClean="0">
                <a:latin typeface="Corbel" pitchFamily="34" charset="0"/>
              </a:rPr>
              <a:t>also called as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PVM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mage00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3624255"/>
            <a:ext cx="8358246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Corbel" pitchFamily="34" charset="0"/>
              </a:rPr>
              <a:t>Jython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Jython</a:t>
            </a:r>
            <a:r>
              <a:rPr lang="en-IN" sz="2400" dirty="0" smtClean="0">
                <a:latin typeface="Corbel" pitchFamily="34" charset="0"/>
              </a:rPr>
              <a:t> system (originally known as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JPython</a:t>
            </a:r>
            <a:r>
              <a:rPr lang="en-IN" sz="2400" dirty="0" smtClean="0">
                <a:latin typeface="Corbel" pitchFamily="34" charset="0"/>
              </a:rPr>
              <a:t>) is an alternative implementation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language, targeted for integration with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programming language.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Jython</a:t>
            </a:r>
            <a:r>
              <a:rPr lang="en-IN" sz="2400" dirty="0" smtClean="0">
                <a:latin typeface="Corbel" pitchFamily="34" charset="0"/>
              </a:rPr>
              <a:t> compiles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source code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bytecode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and then sends this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Virtual Machine</a:t>
            </a:r>
            <a:r>
              <a:rPr lang="en-IN" sz="2400" dirty="0" smtClean="0">
                <a:latin typeface="Corbel" pitchFamily="34" charset="0"/>
              </a:rPr>
              <a:t> (JVM).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Because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code is translated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Java byte code</a:t>
            </a:r>
            <a:r>
              <a:rPr lang="en-IN" sz="2400" dirty="0" smtClean="0">
                <a:latin typeface="Corbel" pitchFamily="34" charset="0"/>
              </a:rPr>
              <a:t>, it looks and feels like a true Java program at runtime.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Corbel" pitchFamily="34" charset="0"/>
              </a:rPr>
              <a:t>Jython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python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57158" y="1741487"/>
            <a:ext cx="8429684" cy="45910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Corbel" pitchFamily="34" charset="0"/>
              </a:rPr>
              <a:t>IronPython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 third implementation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, and newer than both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CPython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Jython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IronPython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IronPython</a:t>
            </a:r>
            <a:r>
              <a:rPr lang="en-IN" sz="2400" dirty="0" smtClean="0">
                <a:latin typeface="Corbel" pitchFamily="34" charset="0"/>
              </a:rPr>
              <a:t> is designed to allow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programs to integrate with applications coded to work 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Microsoft’s .NET Framework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Windows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 </a:t>
            </a:r>
          </a:p>
          <a:p>
            <a:r>
              <a:rPr lang="en-IN" sz="2400" dirty="0" smtClean="0">
                <a:latin typeface="Corbel" pitchFamily="34" charset="0"/>
              </a:rPr>
              <a:t>Similar to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Jython</a:t>
            </a:r>
            <a:r>
              <a:rPr lang="en-IN" sz="2400" dirty="0" smtClean="0">
                <a:latin typeface="Corbel" pitchFamily="34" charset="0"/>
              </a:rPr>
              <a:t>, it uses </a:t>
            </a:r>
            <a:r>
              <a:rPr lang="en-IN" sz="2400" dirty="0" err="1" smtClean="0">
                <a:latin typeface="Corbel" pitchFamily="34" charset="0"/>
              </a:rPr>
              <a:t>.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Virtual Machine </a:t>
            </a:r>
            <a:r>
              <a:rPr lang="en-IN" sz="2400" dirty="0" smtClean="0">
                <a:latin typeface="Corbel" pitchFamily="34" charset="0"/>
              </a:rPr>
              <a:t>which is called as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Common Language Runtime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Corbel" pitchFamily="34" charset="0"/>
              </a:rPr>
              <a:t>PyPy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PyPy</a:t>
            </a:r>
            <a:r>
              <a:rPr lang="en-IN" sz="2400" dirty="0" smtClean="0">
                <a:latin typeface="Corbel" pitchFamily="34" charset="0"/>
              </a:rPr>
              <a:t> is an implementation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programming language written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uses a special compiler called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JITC</a:t>
            </a:r>
            <a:r>
              <a:rPr lang="en-IN" sz="2400" dirty="0" smtClean="0">
                <a:latin typeface="Corbel" pitchFamily="34" charset="0"/>
              </a:rPr>
              <a:t> (just-in-time compilation).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PyPy</a:t>
            </a:r>
            <a:r>
              <a:rPr lang="en-IN" sz="2400" dirty="0" smtClean="0">
                <a:latin typeface="Corbel" pitchFamily="34" charset="0"/>
              </a:rPr>
              <a:t> adds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JITC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PVM</a:t>
            </a:r>
            <a:r>
              <a:rPr lang="en-IN" sz="2400" dirty="0" smtClean="0">
                <a:latin typeface="Corbel" pitchFamily="34" charset="0"/>
              </a:rPr>
              <a:t> which makes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PVM</a:t>
            </a:r>
            <a:r>
              <a:rPr lang="en-IN" sz="2400" dirty="0" smtClean="0">
                <a:latin typeface="Corbel" pitchFamily="34" charset="0"/>
              </a:rPr>
              <a:t> more 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efficient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fast </a:t>
            </a:r>
            <a:r>
              <a:rPr lang="en-IN" sz="2400" dirty="0" smtClean="0">
                <a:latin typeface="Corbel" pitchFamily="34" charset="0"/>
              </a:rPr>
              <a:t>by converting 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bytecode</a:t>
            </a:r>
            <a:r>
              <a:rPr lang="en-IN" sz="2400" dirty="0" smtClean="0">
                <a:latin typeface="Corbel" pitchFamily="34" charset="0"/>
              </a:rPr>
              <a:t> into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machine code </a:t>
            </a:r>
            <a:r>
              <a:rPr lang="en-IN" sz="2400" dirty="0" smtClean="0">
                <a:latin typeface="Corbel" pitchFamily="34" charset="0"/>
              </a:rPr>
              <a:t>in much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more efficient way </a:t>
            </a:r>
            <a:r>
              <a:rPr lang="en-IN" sz="2400" dirty="0" smtClean="0">
                <a:latin typeface="Corbel" pitchFamily="34" charset="0"/>
              </a:rPr>
              <a:t>than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normal interpreter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Downloading And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Installing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Python’s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downloading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installation</a:t>
            </a:r>
            <a:r>
              <a:rPr lang="en-US" sz="2400" dirty="0" smtClean="0">
                <a:latin typeface="Corbel" pitchFamily="34" charset="0"/>
              </a:rPr>
              <a:t> is fairly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easy </a:t>
            </a:r>
            <a:r>
              <a:rPr lang="en-US" sz="2400" dirty="0" smtClean="0">
                <a:latin typeface="Corbel" pitchFamily="34" charset="0"/>
              </a:rPr>
              <a:t>and is almost same as any other software.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We </a:t>
            </a:r>
            <a:r>
              <a:rPr lang="en-IN" sz="2400" dirty="0" smtClean="0">
                <a:latin typeface="Corbel" pitchFamily="34" charset="0"/>
              </a:rPr>
              <a:t>can download everything we need to get started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from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website called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http://www.python.org/downloads</a:t>
            </a:r>
            <a:r>
              <a:rPr lang="en-US" sz="2400" b="1" u="sng" dirty="0" smtClean="0">
                <a:solidFill>
                  <a:schemeClr val="accent1"/>
                </a:solidFill>
                <a:latin typeface="Corbel" pitchFamily="34" charset="0"/>
              </a:rPr>
              <a:t> </a:t>
            </a:r>
          </a:p>
          <a:p>
            <a:endParaRPr lang="en-US" sz="2400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website should automatically detect that we’re using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Windows</a:t>
            </a:r>
            <a:r>
              <a:rPr lang="en-IN" sz="2400" dirty="0" smtClean="0">
                <a:latin typeface="Corbel" pitchFamily="34" charset="0"/>
              </a:rPr>
              <a:t> and present the links to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Windows installer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sz="2400" u="sng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Downloading And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Installing Python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download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2428868"/>
            <a:ext cx="9001156" cy="442913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1357298"/>
            <a:ext cx="8715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Corbel" pitchFamily="34" charset="0"/>
              </a:rPr>
              <a:t>If you have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Windows 32 bit </a:t>
            </a:r>
            <a:r>
              <a:rPr lang="en-IN" sz="2400" dirty="0" smtClean="0">
                <a:latin typeface="Corbel" pitchFamily="34" charset="0"/>
              </a:rPr>
              <a:t>then download the installer by clicking on the button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Download Python 3.8.3</a:t>
            </a:r>
            <a:endParaRPr lang="en-US" sz="2400" b="1" u="sng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Downloading And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Installing Python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1428736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Corbel" pitchFamily="34" charset="0"/>
              </a:rPr>
              <a:t>But if you have windows 64 bit then scroll down and select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python 3.8.3</a:t>
            </a:r>
            <a:r>
              <a:rPr lang="en-IN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from the list</a:t>
            </a:r>
            <a:endParaRPr lang="en-US" sz="2400" b="1" u="sng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12" name="Content Placeholder 5" descr="download 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2500307"/>
            <a:ext cx="8858312" cy="42148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Downloading And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Installing Python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1428736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Corbel" pitchFamily="34" charset="0"/>
              </a:rPr>
              <a:t>Now go 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Files</a:t>
            </a:r>
            <a:r>
              <a:rPr lang="en-IN" sz="2400" dirty="0" smtClean="0">
                <a:latin typeface="Corbel" pitchFamily="34" charset="0"/>
              </a:rPr>
              <a:t> section and select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windows x86-64 executable installer </a:t>
            </a:r>
          </a:p>
          <a:p>
            <a:r>
              <a:rPr lang="en-US" sz="2400" dirty="0" smtClean="0">
                <a:latin typeface="Corbel" pitchFamily="34" charset="0"/>
              </a:rPr>
              <a:t>This will download the installer </a:t>
            </a:r>
          </a:p>
        </p:txBody>
      </p:sp>
      <p:pic>
        <p:nvPicPr>
          <p:cNvPr id="11" name="Content Placeholder 10" descr="pythondownload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0" y="2786058"/>
            <a:ext cx="9001156" cy="40719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Downloading And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Installing Python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2844" y="1428736"/>
            <a:ext cx="90011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latin typeface="Corbel" pitchFamily="34" charset="0"/>
              </a:rPr>
              <a:t>Open the downloads folder and run the file 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python-3.8.3.exe</a:t>
            </a:r>
            <a:r>
              <a:rPr lang="en-IN" sz="2200" dirty="0" smtClean="0">
                <a:latin typeface="Corbel" pitchFamily="34" charset="0"/>
              </a:rPr>
              <a:t> (if you are on 32 bit) or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python-3.8.3-amd64</a:t>
            </a:r>
            <a:r>
              <a:rPr lang="en-IN" sz="22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200" dirty="0" smtClean="0">
                <a:latin typeface="Corbel" pitchFamily="34" charset="0"/>
              </a:rPr>
              <a:t>(if you are on 64bit)  by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right clicking </a:t>
            </a:r>
            <a:r>
              <a:rPr lang="en-IN" sz="2200" dirty="0" smtClean="0">
                <a:latin typeface="Corbel" pitchFamily="34" charset="0"/>
              </a:rPr>
              <a:t>it and selecting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run as administrator</a:t>
            </a:r>
            <a:endParaRPr lang="en-US" sz="2200" b="1" u="sng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Python Version History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First released on Feb-20</a:t>
            </a:r>
            <a:r>
              <a:rPr lang="en-US" sz="2600" b="1" baseline="30000" dirty="0" smtClean="0">
                <a:solidFill>
                  <a:srgbClr val="00B050"/>
                </a:solidFill>
                <a:latin typeface="Corbel" pitchFamily="34" charset="0"/>
              </a:rPr>
              <a:t>th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 -1991 ( </a:t>
            </a:r>
            <a:r>
              <a:rPr lang="en-US" sz="2600" b="1" dirty="0" err="1" smtClean="0">
                <a:solidFill>
                  <a:srgbClr val="00B050"/>
                </a:solidFill>
                <a:latin typeface="Corbel" pitchFamily="34" charset="0"/>
              </a:rPr>
              <a:t>ver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 0.9.0)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Python 1.0 launched in Jan-1994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Python 2.0 launched in Oct-2000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Python 3.0 launched in Dec-2008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Python 2.7 launched in July 2010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Python 3.6.5 launched on March-28</a:t>
            </a:r>
            <a:r>
              <a:rPr lang="en-US" sz="2600" baseline="30000" dirty="0" smtClean="0">
                <a:solidFill>
                  <a:schemeClr val="tx1"/>
                </a:solidFill>
                <a:latin typeface="Corbel" pitchFamily="34" charset="0"/>
              </a:rPr>
              <a:t>th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-2018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Python 3.7 launched on June-27</a:t>
            </a:r>
            <a:r>
              <a:rPr lang="en-US" sz="2600" baseline="30000" dirty="0" smtClean="0">
                <a:solidFill>
                  <a:schemeClr val="tx1"/>
                </a:solidFill>
                <a:latin typeface="Corbel" pitchFamily="34" charset="0"/>
              </a:rPr>
              <a:t>th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-2018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Python 3.8.0 lunched 0n Oct-14</a:t>
            </a:r>
            <a:r>
              <a:rPr lang="en-US" sz="2600" baseline="30000" dirty="0" smtClean="0">
                <a:solidFill>
                  <a:schemeClr val="tx1"/>
                </a:solidFill>
                <a:latin typeface="Corbel" pitchFamily="34" charset="0"/>
              </a:rPr>
              <a:t>th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-2019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Current latest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(as of now) 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is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Python 3.8.3  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launched on 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May-13</a:t>
            </a:r>
            <a:r>
              <a:rPr lang="en-US" sz="2600" b="1" baseline="30000" dirty="0" smtClean="0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-2020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Downloading And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Installing Python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download 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369205"/>
            <a:ext cx="9001156" cy="361952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5143512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Once the installation is over you will get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SETUP WAS SUCCESSFUL </a:t>
            </a:r>
            <a:r>
              <a:rPr lang="en-US" sz="2400" dirty="0" smtClean="0">
                <a:latin typeface="Corbel" pitchFamily="34" charset="0"/>
              </a:rPr>
              <a:t>message</a:t>
            </a: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Testing Python Installation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03920" cy="4572000"/>
          </a:xfrm>
        </p:spPr>
        <p:txBody>
          <a:bodyPr/>
          <a:lstStyle/>
          <a:p>
            <a:r>
              <a:rPr lang="en-IN" sz="2400" dirty="0" smtClean="0">
                <a:latin typeface="Corbel" pitchFamily="34" charset="0"/>
              </a:rPr>
              <a:t>To verify that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is installed and working correctly,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rbel" pitchFamily="34" charset="0"/>
              </a:rPr>
              <a:t>Open the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command prompt </a:t>
            </a:r>
          </a:p>
          <a:p>
            <a:pPr lvl="1"/>
            <a:endParaRPr lang="en-US" b="1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latin typeface="Corbel" pitchFamily="34" charset="0"/>
              </a:rPr>
              <a:t>Type the command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python --version</a:t>
            </a:r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In the output we should see the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Python version number </a:t>
            </a:r>
            <a:r>
              <a:rPr lang="en-US" sz="2400" dirty="0" smtClean="0">
                <a:latin typeface="Corbel" pitchFamily="34" charset="0"/>
              </a:rPr>
              <a:t>as shown in the next slide</a:t>
            </a:r>
            <a:endParaRPr lang="en-IN" sz="2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Corbel" pitchFamily="34" charset="0"/>
              </a:rPr>
              <a:t>Testing Python Installation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03920" cy="4572000"/>
          </a:xfrm>
        </p:spPr>
        <p:txBody>
          <a:bodyPr/>
          <a:lstStyle/>
          <a:p>
            <a:r>
              <a:rPr lang="en-IN" dirty="0" smtClean="0">
                <a:latin typeface="Corbel" pitchFamily="34" charset="0"/>
              </a:rPr>
              <a:t>To verify that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dirty="0" smtClean="0">
                <a:latin typeface="Corbel" pitchFamily="34" charset="0"/>
              </a:rPr>
              <a:t> is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installed</a:t>
            </a:r>
            <a:r>
              <a:rPr lang="en-IN" dirty="0" smtClean="0">
                <a:latin typeface="Corbel" pitchFamily="34" charset="0"/>
              </a:rPr>
              <a:t> and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working correctly</a:t>
            </a:r>
            <a:r>
              <a:rPr lang="en-IN" dirty="0" smtClean="0">
                <a:latin typeface="Corbel" pitchFamily="34" charset="0"/>
              </a:rPr>
              <a:t>,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Open the command prompt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Type the command Python –version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In the output we should see the python version number</a:t>
            </a:r>
            <a:endParaRPr lang="en-IN" dirty="0" smtClean="0"/>
          </a:p>
        </p:txBody>
      </p:sp>
      <p:pic>
        <p:nvPicPr>
          <p:cNvPr id="11" name="Picture 10" descr="downloadpic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500306"/>
            <a:ext cx="8858312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Two Versions Of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As you can observe from the previous slide , there are 2 major versions of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called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2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3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came in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2008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it is not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backward compatible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with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Python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means that a project which uses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2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not run on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3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means that we have to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rewrite the entire project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migrate it from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2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Some Important Differences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In Python 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	print “Hello Bhopal”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	print(“Hello Bhopal”)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In Python 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	5/2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2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	5/2.02.5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	5/2 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  <a:sym typeface="Wingdings" pitchFamily="2" charset="2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  <a:sym typeface="Wingdings" pitchFamily="2" charset="2"/>
              </a:rPr>
              <a:t>The way of accepting input has also changed and like this there are many changes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Two Versions Of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to prevent this overhead of programmers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, PSF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decided to support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2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also.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But this support was only till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Jan-1-2020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You can visit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https://pythonclock.org/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see exactly how much time before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2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has retired.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Which Version Should I Use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beginners , it is a point of confusion as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which Python version they should learn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obvious answer 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786058"/>
            <a:ext cx="8358246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Why Python 3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should go with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3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as it brings lot of new features and new tricks compared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Moreover as per PSF, </a:t>
            </a:r>
            <a:r>
              <a:rPr lang="en-IN" sz="2400" b="1" i="1" dirty="0" smtClean="0">
                <a:solidFill>
                  <a:schemeClr val="accent1"/>
                </a:solidFill>
                <a:latin typeface="Corbel" pitchFamily="34" charset="0"/>
              </a:rPr>
              <a:t>Python 2.x is legacy, Python 3.x is the present and future of the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All major future upgrades will be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3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2.7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never move ahead to even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2.8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 smtClean="0">
                <a:latin typeface="Corbel" pitchFamily="34" charset="0"/>
              </a:rPr>
              <a:t>Various Implementations Of Python</a:t>
            </a:r>
            <a:endParaRPr lang="en-IN" sz="2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language </a:t>
            </a:r>
            <a:r>
              <a:rPr lang="en-US" sz="2400" dirty="0" smtClean="0">
                <a:latin typeface="Corbel" pitchFamily="34" charset="0"/>
              </a:rPr>
              <a:t>has many popular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implementations</a:t>
            </a:r>
          </a:p>
          <a:p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word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implementation</a:t>
            </a:r>
            <a:r>
              <a:rPr lang="en-US" sz="2400" dirty="0" smtClean="0">
                <a:latin typeface="Corbel" pitchFamily="34" charset="0"/>
              </a:rPr>
              <a:t> means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tools/software </a:t>
            </a:r>
            <a:r>
              <a:rPr lang="en-IN" sz="2400" dirty="0" smtClean="0">
                <a:latin typeface="Corbel" pitchFamily="34" charset="0"/>
              </a:rPr>
              <a:t>which are used for the execution of programs written 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language.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As of now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has around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26 implementations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but the most common are: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Cpython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Jython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IronPython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PyPy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3037</TotalTime>
  <Words>1219</Words>
  <Application>Microsoft Office PowerPoint</Application>
  <PresentationFormat>On-screen Show (4:3)</PresentationFormat>
  <Paragraphs>248</Paragraphs>
  <Slides>32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Python Version History</vt:lpstr>
      <vt:lpstr>The Two Versions Of Python</vt:lpstr>
      <vt:lpstr>Some Important Differences</vt:lpstr>
      <vt:lpstr>The Two Versions Of Python</vt:lpstr>
      <vt:lpstr>Which Version Should I Use ?</vt:lpstr>
      <vt:lpstr>Why Python 3 ?</vt:lpstr>
      <vt:lpstr>Various Implementations Of Python</vt:lpstr>
      <vt:lpstr>Difference Between Machine Code  And ByteCode</vt:lpstr>
      <vt:lpstr>Difference Between Machine Code  And ByteCode</vt:lpstr>
      <vt:lpstr>Benefits And Drawbacks  Of Machine Code</vt:lpstr>
      <vt:lpstr>Benefits And Drawbacks  Of Machine Code</vt:lpstr>
      <vt:lpstr>Difference Between Machine Code  And ByteCode</vt:lpstr>
      <vt:lpstr>Difference Between Machine Code  And ByteCode</vt:lpstr>
      <vt:lpstr>Difference Between Machine Code  And ByteCode</vt:lpstr>
      <vt:lpstr>Program Execution  in Python</vt:lpstr>
      <vt:lpstr>Benefits And Drawbacks  Of  ByteCode</vt:lpstr>
      <vt:lpstr>CPython</vt:lpstr>
      <vt:lpstr>CPython</vt:lpstr>
      <vt:lpstr>Jython</vt:lpstr>
      <vt:lpstr>Jython</vt:lpstr>
      <vt:lpstr>IronPython</vt:lpstr>
      <vt:lpstr>PyPy</vt:lpstr>
      <vt:lpstr>Downloading And  Installing Python</vt:lpstr>
      <vt:lpstr>Downloading And  Installing Python</vt:lpstr>
      <vt:lpstr>Downloading And  Installing Python</vt:lpstr>
      <vt:lpstr>Downloading And  Installing Python</vt:lpstr>
      <vt:lpstr>Downloading And  Installing Python</vt:lpstr>
      <vt:lpstr>Downloading And  Installing Python</vt:lpstr>
      <vt:lpstr>Testing Python Installation</vt:lpstr>
      <vt:lpstr>Testing Python Installation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230</cp:revision>
  <dcterms:created xsi:type="dcterms:W3CDTF">2015-12-21T13:46:48Z</dcterms:created>
  <dcterms:modified xsi:type="dcterms:W3CDTF">2020-05-27T21:10:32Z</dcterms:modified>
</cp:coreProperties>
</file>