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418" r:id="rId4"/>
    <p:sldId id="486" r:id="rId5"/>
    <p:sldId id="466" r:id="rId6"/>
    <p:sldId id="467" r:id="rId7"/>
    <p:sldId id="487" r:id="rId8"/>
    <p:sldId id="488" r:id="rId9"/>
    <p:sldId id="468" r:id="rId10"/>
    <p:sldId id="471" r:id="rId11"/>
    <p:sldId id="489" r:id="rId12"/>
    <p:sldId id="472" r:id="rId13"/>
    <p:sldId id="473" r:id="rId14"/>
    <p:sldId id="491" r:id="rId15"/>
    <p:sldId id="492" r:id="rId16"/>
    <p:sldId id="493" r:id="rId17"/>
    <p:sldId id="495" r:id="rId18"/>
    <p:sldId id="496" r:id="rId19"/>
    <p:sldId id="483" r:id="rId20"/>
    <p:sldId id="497" r:id="rId21"/>
    <p:sldId id="484" r:id="rId22"/>
    <p:sldId id="498" r:id="rId23"/>
    <p:sldId id="499" r:id="rId24"/>
    <p:sldId id="500" r:id="rId25"/>
    <p:sldId id="485" r:id="rId26"/>
    <p:sldId id="501" r:id="rId27"/>
    <p:sldId id="504" r:id="rId28"/>
    <p:sldId id="502" r:id="rId29"/>
    <p:sldId id="503" r:id="rId30"/>
    <p:sldId id="505" r:id="rId31"/>
    <p:sldId id="506" r:id="rId32"/>
    <p:sldId id="507" r:id="rId33"/>
    <p:sldId id="514" r:id="rId34"/>
    <p:sldId id="508" r:id="rId35"/>
    <p:sldId id="509" r:id="rId36"/>
    <p:sldId id="510" r:id="rId37"/>
    <p:sldId id="511" r:id="rId38"/>
    <p:sldId id="512" r:id="rId39"/>
    <p:sldId id="51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18-07-2020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20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Problem With </a:t>
            </a:r>
            <a:br>
              <a:rPr lang="en-US" sz="2800" b="1" dirty="0" smtClean="0"/>
            </a:br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problem with </a:t>
            </a:r>
            <a:r>
              <a:rPr lang="en-IN" sz="2400" b="1" dirty="0" smtClean="0">
                <a:solidFill>
                  <a:srgbClr val="C00000"/>
                </a:solidFill>
              </a:rPr>
              <a:t>positional arguments </a:t>
            </a:r>
            <a:r>
              <a:rPr lang="en-IN" sz="2400" dirty="0" smtClean="0"/>
              <a:t>is that they always </a:t>
            </a:r>
            <a:r>
              <a:rPr lang="en-IN" sz="2400" b="1" dirty="0" smtClean="0">
                <a:solidFill>
                  <a:srgbClr val="C00000"/>
                </a:solidFill>
              </a:rPr>
              <a:t>bind </a:t>
            </a:r>
            <a:r>
              <a:rPr lang="en-IN" sz="2400" dirty="0" smtClean="0"/>
              <a:t>to the </a:t>
            </a:r>
            <a:r>
              <a:rPr lang="en-IN" sz="2400" b="1" dirty="0" smtClean="0">
                <a:solidFill>
                  <a:srgbClr val="C00000"/>
                </a:solidFill>
              </a:rPr>
              <a:t>position</a:t>
            </a:r>
            <a:r>
              <a:rPr lang="en-IN" sz="2400" dirty="0" smtClean="0"/>
              <a:t> of parameters. </a:t>
            </a:r>
          </a:p>
          <a:p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st</a:t>
            </a:r>
            <a:r>
              <a:rPr lang="en-US" sz="2400" b="1" dirty="0" smtClean="0">
                <a:solidFill>
                  <a:srgbClr val="C00000"/>
                </a:solidFill>
              </a:rPr>
              <a:t> argument </a:t>
            </a:r>
            <a:r>
              <a:rPr lang="en-US" sz="2400" dirty="0" smtClean="0"/>
              <a:t>will be copied to </a:t>
            </a:r>
            <a:r>
              <a:rPr lang="en-US" sz="2400" b="1" dirty="0" smtClean="0">
                <a:solidFill>
                  <a:srgbClr val="C00000"/>
                </a:solidFill>
              </a:rPr>
              <a:t>1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st</a:t>
            </a:r>
            <a:r>
              <a:rPr lang="en-US" sz="2400" b="1" dirty="0" smtClean="0">
                <a:solidFill>
                  <a:srgbClr val="C00000"/>
                </a:solidFill>
              </a:rPr>
              <a:t> parameter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2400" b="1" dirty="0" smtClean="0">
                <a:solidFill>
                  <a:srgbClr val="C00000"/>
                </a:solidFill>
              </a:rPr>
              <a:t> argument</a:t>
            </a:r>
            <a:r>
              <a:rPr lang="en-US" sz="2400" dirty="0" smtClean="0"/>
              <a:t> will be copied to </a:t>
            </a:r>
            <a:r>
              <a:rPr lang="en-US" sz="2400" b="1" dirty="0" smtClean="0">
                <a:solidFill>
                  <a:srgbClr val="C0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C00000"/>
                </a:solidFill>
              </a:rPr>
              <a:t>nd</a:t>
            </a:r>
            <a:r>
              <a:rPr lang="en-US" sz="2400" b="1" dirty="0" smtClean="0">
                <a:solidFill>
                  <a:srgbClr val="C00000"/>
                </a:solidFill>
              </a:rPr>
              <a:t> parameter </a:t>
            </a:r>
            <a:r>
              <a:rPr lang="en-US" sz="2400" dirty="0" smtClean="0"/>
              <a:t>and so on.</a:t>
            </a:r>
          </a:p>
          <a:p>
            <a:endParaRPr lang="en-US" sz="2400" dirty="0" smtClean="0"/>
          </a:p>
          <a:p>
            <a:r>
              <a:rPr lang="en-US" sz="2400" dirty="0" smtClean="0"/>
              <a:t>Due to this in the previous example the value </a:t>
            </a:r>
            <a:r>
              <a:rPr lang="en-US" sz="2400" b="1" dirty="0" smtClean="0">
                <a:solidFill>
                  <a:srgbClr val="002060"/>
                </a:solidFill>
              </a:rPr>
              <a:t>150</a:t>
            </a:r>
            <a:r>
              <a:rPr lang="en-US" sz="2400" dirty="0" smtClean="0"/>
              <a:t> was copied to </a:t>
            </a:r>
            <a:r>
              <a:rPr lang="en-US" sz="2400" b="1" dirty="0" smtClean="0">
                <a:solidFill>
                  <a:srgbClr val="C00000"/>
                </a:solidFill>
              </a:rPr>
              <a:t>name</a:t>
            </a:r>
            <a:r>
              <a:rPr lang="en-US" sz="2400" dirty="0" smtClean="0"/>
              <a:t> and “</a:t>
            </a:r>
            <a:r>
              <a:rPr lang="en-US" sz="2400" b="1" dirty="0" smtClean="0">
                <a:solidFill>
                  <a:srgbClr val="002060"/>
                </a:solidFill>
              </a:rPr>
              <a:t>Butter”</a:t>
            </a:r>
            <a:r>
              <a:rPr lang="en-US" sz="2400" dirty="0" smtClean="0"/>
              <a:t> was copied to </a:t>
            </a:r>
            <a:r>
              <a:rPr lang="en-US" sz="2400" b="1" dirty="0" smtClean="0">
                <a:solidFill>
                  <a:srgbClr val="C00000"/>
                </a:solidFill>
              </a:rPr>
              <a:t>price</a:t>
            </a:r>
          </a:p>
          <a:p>
            <a:endParaRPr lang="en-US" sz="2400" dirty="0" smtClean="0"/>
          </a:p>
          <a:p>
            <a:r>
              <a:rPr lang="en-US" sz="2400" dirty="0" smtClean="0"/>
              <a:t>To solve this problem ,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provides us the concept of </a:t>
            </a:r>
            <a:r>
              <a:rPr lang="en-US" sz="2400" b="1" dirty="0" smtClean="0">
                <a:solidFill>
                  <a:srgbClr val="C00000"/>
                </a:solidFill>
              </a:rPr>
              <a:t>keyword arguments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Keyword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IN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Keyword arguments </a:t>
            </a:r>
            <a:r>
              <a:rPr lang="en-US" sz="2400" dirty="0" smtClean="0"/>
              <a:t>are arguments that identify parameters with their names</a:t>
            </a:r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With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arguments </a:t>
            </a:r>
            <a:r>
              <a:rPr lang="en-IN" sz="2400" dirty="0" smtClean="0"/>
              <a:t>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, we can change the order of passing the arguments without any consequences </a:t>
            </a:r>
          </a:p>
          <a:p>
            <a:endParaRPr lang="en-US" sz="2400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function_name</a:t>
            </a:r>
            <a:r>
              <a:rPr lang="en-US" sz="2000" b="1" dirty="0" smtClean="0">
                <a:solidFill>
                  <a:srgbClr val="C00000"/>
                </a:solidFill>
              </a:rPr>
              <a:t>(paramname1=value,paramname2=value)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grocery(</a:t>
            </a:r>
            <a:r>
              <a:rPr lang="en-IN" sz="2400" b="1" dirty="0" err="1" smtClean="0">
                <a:solidFill>
                  <a:srgbClr val="7030A0"/>
                </a:solidFill>
              </a:rPr>
              <a:t>name,price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print("Item </a:t>
            </a:r>
            <a:r>
              <a:rPr lang="en-IN" sz="2400" b="1" dirty="0" err="1" smtClean="0">
                <a:solidFill>
                  <a:srgbClr val="7030A0"/>
                </a:solidFill>
              </a:rPr>
              <a:t>is",name,"It's</a:t>
            </a:r>
            <a:r>
              <a:rPr lang="en-IN" sz="2400" b="1" dirty="0" smtClean="0">
                <a:solidFill>
                  <a:srgbClr val="7030A0"/>
                </a:solidFill>
              </a:rPr>
              <a:t> price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is",price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grocery(name="</a:t>
            </a:r>
            <a:r>
              <a:rPr lang="en-IN" sz="2400" b="1" dirty="0" err="1" smtClean="0">
                <a:solidFill>
                  <a:srgbClr val="C00000"/>
                </a:solidFill>
              </a:rPr>
              <a:t>Bread",price</a:t>
            </a:r>
            <a:r>
              <a:rPr lang="en-IN" sz="2400" b="1" dirty="0" smtClean="0">
                <a:solidFill>
                  <a:srgbClr val="C00000"/>
                </a:solidFill>
              </a:rPr>
              <a:t>=20)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grocery(price=150,name="Butter")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60202"/>
            <a:ext cx="5715040" cy="5834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positional argument </a:t>
            </a:r>
            <a:r>
              <a:rPr lang="en-US" sz="2400" dirty="0" smtClean="0"/>
              <a:t>can never follow a </a:t>
            </a:r>
            <a:r>
              <a:rPr lang="en-US" sz="2400" b="1" dirty="0" smtClean="0">
                <a:solidFill>
                  <a:srgbClr val="C00000"/>
                </a:solidFill>
              </a:rPr>
              <a:t>keyword argument </a:t>
            </a:r>
            <a:r>
              <a:rPr lang="en-US" sz="2400" dirty="0" smtClean="0"/>
              <a:t>i.e. the </a:t>
            </a:r>
            <a:r>
              <a:rPr lang="en-US" sz="2400" b="1" dirty="0" smtClean="0">
                <a:solidFill>
                  <a:srgbClr val="C00000"/>
                </a:solidFill>
              </a:rPr>
              <a:t>keyword argument</a:t>
            </a:r>
            <a:r>
              <a:rPr lang="en-US" sz="2400" dirty="0" smtClean="0"/>
              <a:t> should always appear after </a:t>
            </a:r>
            <a:r>
              <a:rPr lang="en-US" sz="2400" b="1" dirty="0" smtClean="0">
                <a:solidFill>
                  <a:srgbClr val="C00000"/>
                </a:solidFill>
              </a:rPr>
              <a:t>positional argument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For example: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def display(num1,num2):</a:t>
            </a:r>
          </a:p>
          <a:p>
            <a:pPr lvl="2"/>
            <a:r>
              <a:rPr lang="en-US" sz="1700" b="1" dirty="0" smtClean="0">
                <a:solidFill>
                  <a:srgbClr val="00B050"/>
                </a:solidFill>
              </a:rPr>
              <a:t># some code</a:t>
            </a:r>
          </a:p>
          <a:p>
            <a:pPr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Now if we call the above function as: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display(10,num2=15)</a:t>
            </a:r>
          </a:p>
          <a:p>
            <a:pPr>
              <a:buNone/>
            </a:pPr>
            <a:r>
              <a:rPr lang="en-US" sz="2400" dirty="0" smtClean="0"/>
              <a:t>Then it will be </a:t>
            </a:r>
            <a:r>
              <a:rPr lang="en-US" sz="2400" b="1" dirty="0" smtClean="0">
                <a:solidFill>
                  <a:srgbClr val="00B050"/>
                </a:solidFill>
              </a:rPr>
              <a:t>correct</a:t>
            </a:r>
            <a:r>
              <a:rPr lang="en-US" sz="2400" dirty="0" smtClean="0"/>
              <a:t>. But if we call it as: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display(num1=10,15)</a:t>
            </a:r>
          </a:p>
          <a:p>
            <a:pPr>
              <a:buNone/>
            </a:pPr>
            <a:r>
              <a:rPr lang="en-US" sz="2400" dirty="0" smtClean="0"/>
              <a:t>Then it will be a </a:t>
            </a:r>
            <a:r>
              <a:rPr lang="en-US" sz="2400" b="1" u="sng" dirty="0" smtClean="0">
                <a:solidFill>
                  <a:srgbClr val="FF0000"/>
                </a:solidFill>
              </a:rPr>
              <a:t>Syntax Error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Default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For some functions, we may want to make some parameters </a:t>
            </a:r>
            <a:r>
              <a:rPr lang="en-IN" sz="2400" b="1" i="1" dirty="0" smtClean="0">
                <a:solidFill>
                  <a:srgbClr val="C00000"/>
                </a:solidFill>
              </a:rPr>
              <a:t>optional</a:t>
            </a:r>
            <a:r>
              <a:rPr lang="en-IN" sz="2400" b="1" dirty="0" smtClean="0">
                <a:solidFill>
                  <a:srgbClr val="C00000"/>
                </a:solidFill>
              </a:rPr>
              <a:t> </a:t>
            </a:r>
            <a:r>
              <a:rPr lang="en-IN" sz="2400" dirty="0" smtClean="0"/>
              <a:t>and use </a:t>
            </a:r>
            <a:r>
              <a:rPr lang="en-IN" sz="2400" b="1" dirty="0" smtClean="0">
                <a:solidFill>
                  <a:srgbClr val="C00000"/>
                </a:solidFill>
              </a:rPr>
              <a:t>default values </a:t>
            </a:r>
            <a:r>
              <a:rPr lang="en-IN" sz="2400" dirty="0" smtClean="0"/>
              <a:t>in case the user does not want to provide values for them. </a:t>
            </a:r>
          </a:p>
          <a:p>
            <a:endParaRPr lang="en-IN" sz="2400" dirty="0" smtClean="0"/>
          </a:p>
          <a:p>
            <a:r>
              <a:rPr lang="en-IN" sz="2400" dirty="0" smtClean="0"/>
              <a:t>This is done with the help of </a:t>
            </a:r>
            <a:r>
              <a:rPr lang="en-IN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IN" sz="2400" dirty="0" smtClean="0"/>
              <a:t>values. </a:t>
            </a:r>
          </a:p>
          <a:p>
            <a:endParaRPr lang="en-IN" sz="2400" dirty="0" smtClean="0"/>
          </a:p>
          <a:p>
            <a:r>
              <a:rPr lang="en-IN" sz="2400" dirty="0" smtClean="0"/>
              <a:t>We can specify </a:t>
            </a:r>
            <a:r>
              <a:rPr lang="en-IN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IN" sz="2400" dirty="0" smtClean="0"/>
              <a:t>values for parameters by appending to the parameter name in the function definition the assignment operator (=) followed by the </a:t>
            </a:r>
            <a:r>
              <a:rPr lang="en-IN" sz="2400" b="1" dirty="0" smtClean="0">
                <a:solidFill>
                  <a:srgbClr val="C00000"/>
                </a:solidFill>
              </a:rPr>
              <a:t>default value</a:t>
            </a:r>
            <a:r>
              <a:rPr lang="en-IN" sz="2400" dirty="0" smtClean="0"/>
              <a:t>.</a:t>
            </a:r>
            <a:endParaRPr lang="en-US" sz="2400" dirty="0" smtClean="0"/>
          </a:p>
          <a:p>
            <a:endParaRPr lang="en-US" sz="2400" b="1" u="sng" dirty="0" smtClean="0"/>
          </a:p>
          <a:p>
            <a:r>
              <a:rPr lang="en-US" sz="2400" b="1" u="sng" dirty="0" smtClean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def  </a:t>
            </a:r>
            <a:r>
              <a:rPr lang="en-US" sz="2000" b="1" dirty="0" err="1" smtClean="0">
                <a:solidFill>
                  <a:srgbClr val="C00000"/>
                </a:solidFill>
              </a:rPr>
              <a:t>function_name</a:t>
            </a:r>
            <a:r>
              <a:rPr lang="en-US" sz="2000" b="1" dirty="0" smtClean="0">
                <a:solidFill>
                  <a:srgbClr val="C00000"/>
                </a:solidFill>
              </a:rPr>
              <a:t>(paramname1=value,paramname2=value):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	</a:t>
            </a:r>
            <a:r>
              <a:rPr lang="en-US" sz="2000" b="1" i="1" dirty="0" smtClean="0">
                <a:solidFill>
                  <a:srgbClr val="002060"/>
                </a:solidFill>
              </a:rPr>
              <a:t># function body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</a:t>
            </a:r>
            <a:r>
              <a:rPr lang="en-IN" sz="2400" b="1" dirty="0" err="1" smtClean="0">
                <a:solidFill>
                  <a:srgbClr val="7030A0"/>
                </a:solidFill>
              </a:rPr>
              <a:t>name,msg</a:t>
            </a:r>
            <a:r>
              <a:rPr lang="en-IN" sz="2400" b="1" dirty="0" smtClean="0">
                <a:solidFill>
                  <a:srgbClr val="7030A0"/>
                </a:solidFill>
              </a:rPr>
              <a:t>="Good Morning"):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</a:t>
            </a:r>
            <a:r>
              <a:rPr lang="en-IN" sz="2400" b="1" dirty="0" err="1" smtClean="0">
                <a:solidFill>
                  <a:srgbClr val="7030A0"/>
                </a:solidFill>
              </a:rPr>
              <a:t>Hello",name,msg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Sachin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greet("</a:t>
            </a:r>
            <a:r>
              <a:rPr lang="en-IN" sz="2400" b="1" dirty="0" err="1" smtClean="0">
                <a:solidFill>
                  <a:srgbClr val="C00000"/>
                </a:solidFill>
              </a:rPr>
              <a:t>Amit","How</a:t>
            </a:r>
            <a:r>
              <a:rPr lang="en-IN" sz="2400" b="1" dirty="0" smtClean="0">
                <a:solidFill>
                  <a:srgbClr val="C00000"/>
                </a:solidFill>
              </a:rPr>
              <a:t> are you?")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 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06106"/>
            <a:ext cx="5072098" cy="85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function can have </a:t>
            </a:r>
            <a:r>
              <a:rPr lang="en-IN" sz="2400" b="1" dirty="0" smtClean="0">
                <a:solidFill>
                  <a:srgbClr val="0070C0"/>
                </a:solidFill>
              </a:rPr>
              <a:t>any number of default arguments </a:t>
            </a:r>
            <a:r>
              <a:rPr lang="en-IN" sz="2400" dirty="0" smtClean="0"/>
              <a:t>but once we have a </a:t>
            </a:r>
            <a:r>
              <a:rPr lang="en-IN" sz="2400" b="1" dirty="0" smtClean="0">
                <a:solidFill>
                  <a:srgbClr val="C00000"/>
                </a:solidFill>
              </a:rPr>
              <a:t>default argument</a:t>
            </a:r>
            <a:r>
              <a:rPr lang="en-IN" sz="2400" dirty="0" smtClean="0"/>
              <a:t>, all the arguments to </a:t>
            </a:r>
            <a:r>
              <a:rPr lang="en-IN" sz="2400" b="1" dirty="0" smtClean="0">
                <a:solidFill>
                  <a:srgbClr val="0070C0"/>
                </a:solidFill>
              </a:rPr>
              <a:t>it’s right must also have default values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u="sng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means to say, </a:t>
            </a:r>
            <a:r>
              <a:rPr lang="en-IN" sz="2400" b="1" dirty="0" smtClean="0">
                <a:solidFill>
                  <a:srgbClr val="C00000"/>
                </a:solidFill>
              </a:rPr>
              <a:t>non-default arguments </a:t>
            </a:r>
            <a:r>
              <a:rPr lang="en-IN" sz="2400" dirty="0" smtClean="0"/>
              <a:t>cannot follow </a:t>
            </a:r>
            <a:r>
              <a:rPr lang="en-IN" sz="2400" b="1" dirty="0" smtClean="0">
                <a:solidFill>
                  <a:srgbClr val="C00000"/>
                </a:solidFill>
              </a:rPr>
              <a:t>default arguments</a:t>
            </a:r>
            <a:r>
              <a:rPr lang="en-IN" sz="2400" dirty="0" smtClean="0"/>
              <a:t>.</a:t>
            </a:r>
            <a:endParaRPr lang="en-US" sz="24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/>
              <a:t>For example: </a:t>
            </a:r>
            <a:r>
              <a:rPr lang="en-IN" sz="2400" dirty="0" smtClean="0"/>
              <a:t> if we had defined the function header above as: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greet(</a:t>
            </a:r>
            <a:r>
              <a:rPr lang="en-IN" sz="2400" b="1" dirty="0" err="1" smtClean="0">
                <a:solidFill>
                  <a:srgbClr val="7030A0"/>
                </a:solidFill>
              </a:rPr>
              <a:t>msg</a:t>
            </a:r>
            <a:r>
              <a:rPr lang="en-IN" sz="2400" b="1" dirty="0" smtClean="0">
                <a:solidFill>
                  <a:srgbClr val="7030A0"/>
                </a:solidFill>
              </a:rPr>
              <a:t> = "Good morning!", name):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Then we would have got the following </a:t>
            </a:r>
            <a:r>
              <a:rPr lang="en-US" sz="2400" b="1" dirty="0" err="1" smtClean="0">
                <a:solidFill>
                  <a:srgbClr val="C00000"/>
                </a:solidFill>
              </a:rPr>
              <a:t>SyntaxError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72008"/>
            <a:ext cx="8508464" cy="857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If a function has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arguments </a:t>
            </a:r>
            <a:r>
              <a:rPr lang="en-US" sz="2400" dirty="0" smtClean="0"/>
              <a:t>, set then while calling it if we are </a:t>
            </a:r>
            <a:r>
              <a:rPr lang="en-US" sz="2400" b="1" dirty="0" smtClean="0">
                <a:solidFill>
                  <a:srgbClr val="C00000"/>
                </a:solidFill>
              </a:rPr>
              <a:t>skipping</a:t>
            </a:r>
            <a:r>
              <a:rPr lang="en-US" sz="2400" dirty="0" smtClean="0"/>
              <a:t> an argument then </a:t>
            </a:r>
            <a:r>
              <a:rPr lang="en-US" sz="2400" b="1" dirty="0" smtClean="0">
                <a:solidFill>
                  <a:srgbClr val="C00000"/>
                </a:solidFill>
              </a:rPr>
              <a:t>we must skip all the arguments after it also</a:t>
            </a:r>
            <a:r>
              <a:rPr lang="en-US" sz="2400" dirty="0" smtClean="0"/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def show(a=10,b=20,c=30):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print(</a:t>
            </a:r>
            <a:r>
              <a:rPr lang="en-US" sz="2400" b="1" dirty="0" err="1" smtClean="0">
                <a:solidFill>
                  <a:srgbClr val="7030A0"/>
                </a:solidFill>
              </a:rPr>
              <a:t>a,b,c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</a:p>
          <a:p>
            <a:endParaRPr lang="en-US" sz="2400" b="1" dirty="0" smtClean="0"/>
          </a:p>
          <a:p>
            <a:r>
              <a:rPr lang="en-US" sz="2400" dirty="0" smtClean="0"/>
              <a:t>Now , if we call the above function as 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show(5)</a:t>
            </a:r>
          </a:p>
          <a:p>
            <a:r>
              <a:rPr lang="en-US" sz="2400" dirty="0" smtClean="0"/>
              <a:t>It will work and output will be </a:t>
            </a:r>
            <a:r>
              <a:rPr lang="en-US" sz="2400" b="1" dirty="0" smtClean="0">
                <a:solidFill>
                  <a:srgbClr val="C00000"/>
                </a:solidFill>
              </a:rPr>
              <a:t>5 20 30</a:t>
            </a:r>
          </a:p>
          <a:p>
            <a:endParaRPr lang="en-US" sz="2400" b="1" dirty="0" smtClean="0"/>
          </a:p>
          <a:p>
            <a:r>
              <a:rPr lang="en-US" sz="2400" dirty="0" smtClean="0"/>
              <a:t>If we call it as 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show(5,7)</a:t>
            </a:r>
          </a:p>
          <a:p>
            <a:r>
              <a:rPr lang="en-US" sz="2400" dirty="0" smtClean="0"/>
              <a:t>Still it will work and output will be </a:t>
            </a:r>
            <a:r>
              <a:rPr lang="en-US" sz="2400" b="1" dirty="0" smtClean="0">
                <a:solidFill>
                  <a:srgbClr val="C00000"/>
                </a:solidFill>
              </a:rPr>
              <a:t>5 7 30</a:t>
            </a:r>
            <a:endParaRPr lang="en-US" sz="2400" dirty="0" smtClean="0"/>
          </a:p>
          <a:p>
            <a:r>
              <a:rPr lang="en-US" sz="2400" dirty="0" smtClean="0"/>
              <a:t>But if we call it as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show(5, ,7)</a:t>
            </a:r>
          </a:p>
          <a:p>
            <a:r>
              <a:rPr lang="en-US" sz="2400" dirty="0" smtClean="0"/>
              <a:t>Then it will be an error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86380" y="2285992"/>
            <a:ext cx="340670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solution to this problem</a:t>
            </a:r>
          </a:p>
          <a:p>
            <a:r>
              <a:rPr lang="en-US" dirty="0" smtClean="0"/>
              <a:t>is to use </a:t>
            </a:r>
            <a:r>
              <a:rPr lang="en-US" b="1" dirty="0" smtClean="0">
                <a:solidFill>
                  <a:srgbClr val="C00000"/>
                </a:solidFill>
              </a:rPr>
              <a:t>default argument </a:t>
            </a:r>
            <a:r>
              <a:rPr lang="en-US" dirty="0" smtClean="0"/>
              <a:t>as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keyword argument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2060"/>
                </a:solidFill>
              </a:rPr>
              <a:t>show(5,c=7)</a:t>
            </a:r>
          </a:p>
          <a:p>
            <a:r>
              <a:rPr lang="en-US" dirty="0" smtClean="0"/>
              <a:t>This will give the output as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5 20 7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cal_area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using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US" sz="2400" dirty="0" smtClean="0"/>
              <a:t>concept which accepts </a:t>
            </a:r>
            <a:r>
              <a:rPr lang="en-US" sz="2400" b="1" dirty="0" smtClean="0">
                <a:solidFill>
                  <a:srgbClr val="C00000"/>
                </a:solidFill>
              </a:rPr>
              <a:t>radius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pi</a:t>
            </a:r>
            <a:r>
              <a:rPr lang="en-US" sz="2400" dirty="0" smtClean="0"/>
              <a:t> as arguments and calculates and displays area of the Circle. The value of </a:t>
            </a:r>
            <a:r>
              <a:rPr lang="en-US" sz="2400" b="1" dirty="0" smtClean="0">
                <a:solidFill>
                  <a:srgbClr val="C00000"/>
                </a:solidFill>
              </a:rPr>
              <a:t>pi</a:t>
            </a:r>
            <a:r>
              <a:rPr lang="en-US" sz="2400" dirty="0" smtClean="0"/>
              <a:t> should be used as </a:t>
            </a:r>
            <a:r>
              <a:rPr lang="en-US" sz="2400" b="1" dirty="0" smtClean="0">
                <a:solidFill>
                  <a:srgbClr val="C00000"/>
                </a:solidFill>
              </a:rPr>
              <a:t>default argument </a:t>
            </a:r>
            <a:r>
              <a:rPr lang="en-US" sz="2400" dirty="0" smtClean="0"/>
              <a:t>and value of </a:t>
            </a:r>
            <a:r>
              <a:rPr lang="en-US" sz="2400" b="1" dirty="0" smtClean="0">
                <a:solidFill>
                  <a:srgbClr val="C00000"/>
                </a:solidFill>
              </a:rPr>
              <a:t>radius</a:t>
            </a:r>
            <a:r>
              <a:rPr lang="en-US" sz="2400" dirty="0" smtClean="0"/>
              <a:t> should be </a:t>
            </a:r>
            <a:r>
              <a:rPr lang="en-US" sz="2400" b="1" dirty="0" smtClean="0">
                <a:solidFill>
                  <a:srgbClr val="C00000"/>
                </a:solidFill>
              </a:rPr>
              <a:t>accepted from the user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Arguments V/s Parameters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Types Of Arguments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cal_area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radius,pi</a:t>
            </a:r>
            <a:r>
              <a:rPr lang="en-IN" sz="2400" b="1" dirty="0" smtClean="0">
                <a:solidFill>
                  <a:srgbClr val="7030A0"/>
                </a:solidFill>
              </a:rPr>
              <a:t>=3.14):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area=pi*radius**2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print("Area of circle with </a:t>
            </a:r>
            <a:r>
              <a:rPr lang="en-IN" sz="2400" b="1" dirty="0" err="1" smtClean="0">
                <a:solidFill>
                  <a:srgbClr val="7030A0"/>
                </a:solidFill>
              </a:rPr>
              <a:t>radius",radius,"is",area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rad</a:t>
            </a:r>
            <a:r>
              <a:rPr lang="en-IN" sz="2400" b="1" dirty="0" smtClean="0">
                <a:solidFill>
                  <a:srgbClr val="C00000"/>
                </a:solidFill>
              </a:rPr>
              <a:t>=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b="1" dirty="0" smtClean="0">
                <a:solidFill>
                  <a:srgbClr val="C00000"/>
                </a:solidFill>
              </a:rPr>
              <a:t>(input("Enter radius:"))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cal_area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rad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643578"/>
            <a:ext cx="7001853" cy="571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a,b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c=</a:t>
            </a:r>
            <a:r>
              <a:rPr lang="en-IN" sz="2400" b="1" dirty="0" err="1" smtClean="0">
                <a:solidFill>
                  <a:srgbClr val="7030A0"/>
                </a:solidFill>
              </a:rPr>
              <a:t>a+b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c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d=</a:t>
            </a:r>
            <a:r>
              <a:rPr lang="en-IN" sz="2400" b="1" dirty="0" err="1" smtClean="0">
                <a:solidFill>
                  <a:srgbClr val="7030A0"/>
                </a:solidFill>
              </a:rPr>
              <a:t>a+b+c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d   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(10,20,30)) 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929330"/>
            <a:ext cx="8715436" cy="43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Why Did The Error Occur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error occurred because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does not support </a:t>
            </a:r>
            <a:r>
              <a:rPr lang="en-US" sz="2400" b="1" dirty="0" smtClean="0">
                <a:solidFill>
                  <a:srgbClr val="C00000"/>
                </a:solidFill>
              </a:rPr>
              <a:t>Function </a:t>
            </a:r>
            <a:r>
              <a:rPr lang="en-US" sz="2400" dirty="0" smtClean="0"/>
              <a:t>or </a:t>
            </a:r>
            <a:r>
              <a:rPr lang="en-US" sz="2400" b="1" dirty="0" smtClean="0">
                <a:solidFill>
                  <a:srgbClr val="C00000"/>
                </a:solidFill>
              </a:rPr>
              <a:t>Method Overloading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Moreover Python understands the latest definition of a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addnos</a:t>
            </a:r>
            <a:r>
              <a:rPr lang="en-US" sz="2400" b="1" dirty="0" smtClean="0">
                <a:solidFill>
                  <a:srgbClr val="C00000"/>
                </a:solidFill>
              </a:rPr>
              <a:t>( ) which takes 3 arguments </a:t>
            </a:r>
          </a:p>
          <a:p>
            <a:endParaRPr lang="en-IN" sz="2400" dirty="0" smtClean="0"/>
          </a:p>
          <a:p>
            <a:r>
              <a:rPr lang="en-US" sz="2400" dirty="0" smtClean="0"/>
              <a:t>Now since we passed </a:t>
            </a:r>
            <a:r>
              <a:rPr lang="en-US" sz="2400" b="1" dirty="0" smtClean="0">
                <a:solidFill>
                  <a:srgbClr val="C00000"/>
                </a:solidFill>
              </a:rPr>
              <a:t>2 arguments </a:t>
            </a:r>
            <a:r>
              <a:rPr lang="en-US" sz="2400" dirty="0" smtClean="0"/>
              <a:t>only , the call generated </a:t>
            </a:r>
            <a:r>
              <a:rPr lang="en-US" sz="2400" b="1" dirty="0" smtClean="0">
                <a:solidFill>
                  <a:srgbClr val="C00000"/>
                </a:solidFill>
              </a:rPr>
              <a:t>error</a:t>
            </a:r>
            <a:r>
              <a:rPr lang="en-US" sz="2400" dirty="0" smtClean="0"/>
              <a:t> because Python tried to call the method with </a:t>
            </a:r>
            <a:r>
              <a:rPr lang="en-US" sz="2400" b="1" dirty="0" smtClean="0">
                <a:solidFill>
                  <a:srgbClr val="C00000"/>
                </a:solidFill>
              </a:rPr>
              <a:t>3 arguments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solution to this problem is a technique called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technique , we define the function in such a way that it can accept any number of arguments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infinite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Syntax Of </a:t>
            </a:r>
            <a:br>
              <a:rPr lang="en-US" sz="2800" b="1" dirty="0" smtClean="0"/>
            </a:br>
            <a:r>
              <a:rPr lang="en-US" sz="2800" b="1" dirty="0" smtClean="0"/>
              <a:t>Variable Length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def &lt;</a:t>
            </a:r>
            <a:r>
              <a:rPr lang="en-US" sz="2400" b="1" dirty="0" err="1" smtClean="0">
                <a:solidFill>
                  <a:srgbClr val="002060"/>
                </a:solidFill>
              </a:rPr>
              <a:t>function_name</a:t>
            </a:r>
            <a:r>
              <a:rPr lang="en-US" sz="2400" b="1" dirty="0" smtClean="0">
                <a:solidFill>
                  <a:srgbClr val="002060"/>
                </a:solidFill>
              </a:rPr>
              <a:t>&gt;(* &lt;</a:t>
            </a:r>
            <a:r>
              <a:rPr lang="en-US" sz="2400" b="1" dirty="0" err="1" smtClean="0">
                <a:solidFill>
                  <a:srgbClr val="002060"/>
                </a:solidFill>
              </a:rPr>
              <a:t>arg_name</a:t>
            </a:r>
            <a:r>
              <a:rPr lang="en-US" sz="2400" b="1" dirty="0" smtClean="0">
                <a:solidFill>
                  <a:srgbClr val="002060"/>
                </a:solidFill>
              </a:rPr>
              <a:t>&gt;):</a:t>
            </a:r>
          </a:p>
          <a:p>
            <a:pPr lvl="1">
              <a:buNone/>
            </a:pPr>
            <a:r>
              <a:rPr lang="en-US" sz="1900" b="1" dirty="0" smtClean="0">
                <a:solidFill>
                  <a:srgbClr val="002060"/>
                </a:solidFill>
              </a:rPr>
              <a:t>	</a:t>
            </a:r>
            <a:r>
              <a:rPr lang="en-US" sz="1900" b="1" dirty="0" smtClean="0">
                <a:solidFill>
                  <a:srgbClr val="C00000"/>
                </a:solidFill>
              </a:rPr>
              <a:t>Function body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As we can observe , to create a function with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arguments</a:t>
            </a:r>
            <a:r>
              <a:rPr lang="en-US" sz="2400" dirty="0" smtClean="0"/>
              <a:t> we simply prefix the argument name with an </a:t>
            </a:r>
            <a:r>
              <a:rPr lang="en-US" sz="2400" b="1" dirty="0" smtClean="0">
                <a:solidFill>
                  <a:srgbClr val="C00000"/>
                </a:solidFill>
              </a:rPr>
              <a:t>asterisk</a:t>
            </a:r>
            <a:r>
              <a:rPr lang="en-US" sz="2400" dirty="0" smtClean="0"/>
              <a:t>.</a:t>
            </a:r>
          </a:p>
          <a:p>
            <a:r>
              <a:rPr lang="en-US" sz="2400" b="1" u="sng" dirty="0" smtClean="0"/>
              <a:t>For example: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def </a:t>
            </a:r>
            <a:r>
              <a:rPr lang="en-US" sz="2400" b="1" dirty="0" err="1" smtClean="0">
                <a:solidFill>
                  <a:srgbClr val="002060"/>
                </a:solidFill>
              </a:rPr>
              <a:t>addnos</a:t>
            </a:r>
            <a:r>
              <a:rPr lang="en-US" sz="2400" b="1" dirty="0" smtClean="0">
                <a:solidFill>
                  <a:srgbClr val="002060"/>
                </a:solidFill>
              </a:rPr>
              <a:t>(*a): </a:t>
            </a:r>
          </a:p>
          <a:p>
            <a:r>
              <a:rPr lang="en-US" sz="2400" dirty="0" smtClean="0"/>
              <a:t>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addnos</a:t>
            </a:r>
            <a:r>
              <a:rPr lang="en-US" sz="2400" b="1" dirty="0" smtClean="0">
                <a:solidFill>
                  <a:srgbClr val="C00000"/>
                </a:solidFill>
              </a:rPr>
              <a:t>() </a:t>
            </a:r>
            <a:r>
              <a:rPr lang="en-US" sz="2400" dirty="0" smtClean="0"/>
              <a:t>can now be called with as many </a:t>
            </a:r>
            <a:r>
              <a:rPr lang="en-US" sz="2400" b="1" dirty="0" smtClean="0">
                <a:solidFill>
                  <a:srgbClr val="C00000"/>
                </a:solidFill>
              </a:rPr>
              <a:t>number of arguments </a:t>
            </a:r>
            <a:r>
              <a:rPr lang="en-US" sz="2400" dirty="0" smtClean="0"/>
              <a:t>as we want and all the arguments will be stored inside the argument </a:t>
            </a:r>
            <a:r>
              <a:rPr lang="en-US" sz="2400" b="1" dirty="0" smtClean="0">
                <a:solidFill>
                  <a:srgbClr val="C00000"/>
                </a:solidFill>
              </a:rPr>
              <a:t>a</a:t>
            </a:r>
            <a:r>
              <a:rPr lang="en-US" sz="2400" dirty="0" smtClean="0"/>
              <a:t> which will be internally treated as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(*a):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sum 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sum=</a:t>
            </a:r>
            <a:r>
              <a:rPr lang="en-IN" sz="2400" b="1" dirty="0" err="1" smtClean="0">
                <a:solidFill>
                  <a:srgbClr val="7030A0"/>
                </a:solidFill>
              </a:rPr>
              <a:t>sum+x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(10,20))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addnos</a:t>
            </a:r>
            <a:r>
              <a:rPr lang="en-IN" sz="2400" b="1" dirty="0" smtClean="0">
                <a:solidFill>
                  <a:srgbClr val="C00000"/>
                </a:solidFill>
              </a:rPr>
              <a:t>(10,20,30)) </a:t>
            </a: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9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643578"/>
            <a:ext cx="660398" cy="516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Write a function called </a:t>
            </a:r>
            <a:r>
              <a:rPr lang="en-US" sz="2400" b="1" dirty="0" err="1" smtClean="0">
                <a:solidFill>
                  <a:srgbClr val="C00000"/>
                </a:solidFill>
              </a:rPr>
              <a:t>findlargest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which accepts multiple strings as argument and returns the length of the largest string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findlargest</a:t>
            </a:r>
            <a:r>
              <a:rPr lang="en-IN" sz="2400" b="1" dirty="0" smtClean="0">
                <a:solidFill>
                  <a:srgbClr val="7030A0"/>
                </a:solidFill>
              </a:rPr>
              <a:t>(*names):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max=0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s in names: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if 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(s)&gt;max: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max=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max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findlargest</a:t>
            </a:r>
            <a:r>
              <a:rPr lang="en-IN" sz="2400" b="1" dirty="0" smtClean="0">
                <a:solidFill>
                  <a:srgbClr val="C00000"/>
                </a:solidFill>
              </a:rPr>
              <a:t>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4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643578"/>
            <a:ext cx="395197" cy="35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Modify the previous example so that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findlargest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now returns the largest string itself and not it’s length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findlargest</a:t>
            </a:r>
            <a:r>
              <a:rPr lang="en-IN" sz="2400" b="1" dirty="0" smtClean="0">
                <a:solidFill>
                  <a:srgbClr val="7030A0"/>
                </a:solidFill>
              </a:rPr>
              <a:t>(*names):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max=0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largest=""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for s in names: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if 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(s)&gt;max: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max=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(s)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	largest=s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return largest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findlargest</a:t>
            </a:r>
            <a:r>
              <a:rPr lang="en-IN" sz="2400" b="1" dirty="0" smtClean="0">
                <a:solidFill>
                  <a:srgbClr val="C00000"/>
                </a:solidFill>
              </a:rPr>
              <a:t>("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4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r>
              <a:rPr lang="en-US" sz="2400" b="1" u="sng" dirty="0" smtClean="0"/>
              <a:t>Output: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2086266" cy="352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Parameters V/s Arguments?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lot of people—mix up </a:t>
            </a:r>
            <a:r>
              <a:rPr lang="en-IN" sz="2400" b="1" dirty="0" smtClean="0">
                <a:solidFill>
                  <a:srgbClr val="C00000"/>
                </a:solidFill>
              </a:rPr>
              <a:t>parameters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C00000"/>
                </a:solidFill>
              </a:rPr>
              <a:t>arguments</a:t>
            </a:r>
            <a:r>
              <a:rPr lang="en-IN" sz="2400" dirty="0" smtClean="0"/>
              <a:t>, although they are slightly different.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A </a:t>
            </a:r>
            <a:r>
              <a:rPr lang="en-IN" sz="2400" b="1" dirty="0" smtClean="0">
                <a:solidFill>
                  <a:srgbClr val="C00000"/>
                </a:solidFill>
              </a:rPr>
              <a:t>parameter</a:t>
            </a:r>
            <a:r>
              <a:rPr lang="en-IN" sz="2400" dirty="0" smtClean="0"/>
              <a:t> is a variable in a </a:t>
            </a:r>
            <a:r>
              <a:rPr lang="en-IN" sz="2400" b="1" dirty="0" smtClean="0">
                <a:solidFill>
                  <a:srgbClr val="C00000"/>
                </a:solidFill>
              </a:rPr>
              <a:t>method definition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When a method is called, the </a:t>
            </a:r>
            <a:r>
              <a:rPr lang="en-IN" sz="2400" b="1" dirty="0" smtClean="0">
                <a:solidFill>
                  <a:srgbClr val="C00000"/>
                </a:solidFill>
              </a:rPr>
              <a:t>arguments</a:t>
            </a:r>
            <a:r>
              <a:rPr lang="en-IN" sz="2400" dirty="0" smtClean="0"/>
              <a:t> are the data we pass into the method's </a:t>
            </a:r>
            <a:r>
              <a:rPr lang="en-IN" sz="2400" b="1" dirty="0" smtClean="0">
                <a:solidFill>
                  <a:srgbClr val="C00000"/>
                </a:solidFill>
              </a:rPr>
              <a:t>parameters</a:t>
            </a:r>
            <a:r>
              <a:rPr lang="en-IN" sz="2400" dirty="0" smtClean="0"/>
              <a:t>. </a:t>
            </a: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function cannot have 2 variable length arguments. So the following is wrong: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</a:t>
            </a:r>
            <a:r>
              <a:rPr lang="en-IN" sz="2400" b="1" dirty="0" err="1" smtClean="0">
                <a:solidFill>
                  <a:srgbClr val="7030A0"/>
                </a:solidFill>
              </a:rPr>
              <a:t>addnos</a:t>
            </a:r>
            <a:r>
              <a:rPr lang="en-IN" sz="2400" b="1" dirty="0" smtClean="0">
                <a:solidFill>
                  <a:srgbClr val="7030A0"/>
                </a:solidFill>
              </a:rPr>
              <a:t>(*a,*b):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have any other argument along with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</a:t>
            </a:r>
            <a:r>
              <a:rPr lang="en-US" sz="2400" dirty="0" smtClean="0"/>
              <a:t> , then it should be set </a:t>
            </a:r>
            <a:r>
              <a:rPr lang="en-US" sz="2400" b="1" dirty="0" smtClean="0">
                <a:solidFill>
                  <a:srgbClr val="C00000"/>
                </a:solidFill>
              </a:rPr>
              <a:t>before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def </a:t>
            </a:r>
            <a:r>
              <a:rPr lang="en-IN" sz="2000" b="1" dirty="0" err="1" smtClean="0">
                <a:solidFill>
                  <a:srgbClr val="7030A0"/>
                </a:solidFill>
              </a:rPr>
              <a:t>addnos</a:t>
            </a:r>
            <a:r>
              <a:rPr lang="en-IN" sz="2000" b="1" dirty="0" smtClean="0">
                <a:solidFill>
                  <a:srgbClr val="7030A0"/>
                </a:solidFill>
              </a:rPr>
              <a:t>(n,*a):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sum =n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sum=</a:t>
            </a:r>
            <a:r>
              <a:rPr lang="en-IN" sz="2000" b="1" dirty="0" err="1" smtClean="0">
                <a:solidFill>
                  <a:srgbClr val="7030A0"/>
                </a:solidFill>
              </a:rPr>
              <a:t>sum+x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addnos</a:t>
            </a:r>
            <a:r>
              <a:rPr lang="en-IN" sz="2000" b="1" dirty="0" smtClean="0">
                <a:solidFill>
                  <a:srgbClr val="C00000"/>
                </a:solidFill>
              </a:rPr>
              <a:t>(10,20,30))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addnos</a:t>
            </a:r>
            <a:r>
              <a:rPr lang="en-IN" sz="2000" b="1" dirty="0" smtClean="0">
                <a:solidFill>
                  <a:srgbClr val="C00000"/>
                </a:solidFill>
              </a:rPr>
              <a:t>(10,20,30,40))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Point To Remember!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set the other argument used with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, after </a:t>
            </a: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variable length argument </a:t>
            </a:r>
            <a:r>
              <a:rPr lang="en-US" sz="2400" dirty="0" smtClean="0"/>
              <a:t>then:</a:t>
            </a:r>
          </a:p>
          <a:p>
            <a:pPr lvl="1"/>
            <a:r>
              <a:rPr lang="en-US" sz="1900" dirty="0" smtClean="0"/>
              <a:t>While calling it we must pass it as </a:t>
            </a:r>
            <a:r>
              <a:rPr lang="en-US" sz="1900" b="1" dirty="0" smtClean="0">
                <a:solidFill>
                  <a:srgbClr val="C00000"/>
                </a:solidFill>
              </a:rPr>
              <a:t>keyword argument </a:t>
            </a:r>
            <a:r>
              <a:rPr lang="en-US" sz="1900" dirty="0" smtClean="0"/>
              <a:t>OR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/>
              <a:t>Either it should be set as </a:t>
            </a:r>
            <a:r>
              <a:rPr lang="en-US" sz="1900" b="1" dirty="0" smtClean="0">
                <a:solidFill>
                  <a:srgbClr val="C00000"/>
                </a:solidFill>
              </a:rPr>
              <a:t>default argument</a:t>
            </a:r>
            <a:endParaRPr lang="en-US" sz="1900" dirty="0" smtClean="0"/>
          </a:p>
          <a:p>
            <a:pPr>
              <a:buNone/>
            </a:pPr>
            <a:endParaRPr lang="pt-BR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def addnos(*a,n):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sum =n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	sum=sum+x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print(addnos(20,30,n=0))</a:t>
            </a:r>
          </a:p>
          <a:p>
            <a:pPr>
              <a:buNone/>
            </a:pPr>
            <a:r>
              <a:rPr lang="pt-BR" sz="2000" b="1" smtClean="0">
                <a:solidFill>
                  <a:srgbClr val="C00000"/>
                </a:solidFill>
              </a:rPr>
              <a:t>print(addnos(20,30,40,n=0</a:t>
            </a:r>
            <a:r>
              <a:rPr lang="pt-BR" sz="2000" b="1" dirty="0" smtClean="0">
                <a:solidFill>
                  <a:srgbClr val="C00000"/>
                </a:solidFill>
              </a:rPr>
              <a:t>))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0628" y="3357562"/>
            <a:ext cx="367600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def addnos(*a,n=0):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sum =n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	sum=sum+x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print(addnos(20,30))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print(addnos(20,30,40))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def addnos(*a,n):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sum =n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for x in a: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	sum=sum+x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return sum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C00000"/>
                </a:solidFill>
              </a:rPr>
              <a:t>print(addnos(20,n=10,30))</a:t>
            </a:r>
          </a:p>
          <a:p>
            <a:pPr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SyntaxError: Positional argument follows keyword argument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show(10,20)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10 20 3 4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show(10,20,30,40)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10 20 30 40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show(d=10,a=20,b=30)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20 30 3 10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show(c=30,d=40,10,20)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SyntaxError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show(</a:t>
            </a:r>
            <a:r>
              <a:rPr lang="en-IN" sz="2400" b="1" dirty="0" err="1" smtClean="0">
                <a:solidFill>
                  <a:srgbClr val="7030A0"/>
                </a:solidFill>
              </a:rPr>
              <a:t>a,b,c</a:t>
            </a:r>
            <a:r>
              <a:rPr lang="en-IN" sz="2400" b="1" dirty="0" smtClean="0">
                <a:solidFill>
                  <a:srgbClr val="7030A0"/>
                </a:solidFill>
              </a:rPr>
              <a:t>=3,d=4):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show(30,40,b=15)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b="1" dirty="0" smtClean="0">
                <a:solidFill>
                  <a:srgbClr val="C00000"/>
                </a:solidFill>
              </a:rPr>
              <a:t> : got multiple values for argument ‘b’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Parameters V/s Arguments?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6" name="Content Placeholder 5" descr="parameterand argument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57158" y="2071678"/>
            <a:ext cx="8358246" cy="3357586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Types Of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, a function can have </a:t>
            </a: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types of arguments: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Positional Argument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Keyword Argument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Default Argument</a:t>
            </a:r>
          </a:p>
          <a:p>
            <a:endParaRPr lang="en-US" sz="24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Variable Length Argument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These are the arguments passed to a function in correct </a:t>
            </a:r>
            <a:r>
              <a:rPr lang="en-US" sz="2400" b="1" dirty="0" smtClean="0">
                <a:solidFill>
                  <a:srgbClr val="C00000"/>
                </a:solidFill>
              </a:rPr>
              <a:t>positional order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Here the number of </a:t>
            </a:r>
            <a:r>
              <a:rPr lang="en-US" sz="2400" b="1" dirty="0" smtClean="0">
                <a:solidFill>
                  <a:srgbClr val="C00000"/>
                </a:solidFill>
              </a:rPr>
              <a:t>arguments</a:t>
            </a:r>
            <a:r>
              <a:rPr lang="en-US" sz="2400" dirty="0" smtClean="0"/>
              <a:t> in the call must exactly match with number of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  <a:r>
              <a:rPr lang="en-US" sz="2400" dirty="0" smtClean="0"/>
              <a:t> in the function definition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attach(s1,s2):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s3=s1+s2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print("Joined String is:",s3)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attach("</a:t>
            </a:r>
            <a:r>
              <a:rPr lang="en-IN" sz="2400" b="1" dirty="0" err="1" smtClean="0">
                <a:solidFill>
                  <a:srgbClr val="C00000"/>
                </a:solidFill>
              </a:rPr>
              <a:t>Good","Evening</a:t>
            </a:r>
            <a:r>
              <a:rPr lang="en-IN" sz="2400" b="1" dirty="0" smtClean="0">
                <a:solidFill>
                  <a:srgbClr val="C00000"/>
                </a:solidFill>
              </a:rPr>
              <a:t>")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857760"/>
            <a:ext cx="5163271" cy="39058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rot="10800000">
            <a:off x="2428860" y="2000240"/>
            <a:ext cx="328614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 flipV="1">
            <a:off x="2643174" y="2571744"/>
            <a:ext cx="307183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86446" y="1500174"/>
            <a:ext cx="3071834" cy="24288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857884" y="1857364"/>
            <a:ext cx="2907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These are called </a:t>
            </a:r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POSITIONAL ARGUMENTS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Positional Arguments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number of arguments </a:t>
            </a:r>
            <a:r>
              <a:rPr lang="en-US" sz="2400" dirty="0" smtClean="0"/>
              <a:t>in call do not match with the </a:t>
            </a:r>
            <a:r>
              <a:rPr lang="en-US" sz="2400" b="1" dirty="0" smtClean="0">
                <a:solidFill>
                  <a:srgbClr val="C00000"/>
                </a:solidFill>
              </a:rPr>
              <a:t>number of parameters </a:t>
            </a:r>
            <a:r>
              <a:rPr lang="en-US" sz="2400" dirty="0" smtClean="0"/>
              <a:t>in function then we get </a:t>
            </a: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dirty="0" smtClean="0"/>
              <a:t>: 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attach(s1,s2):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s3=s1+s2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print("Joined String is:",s3)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attach("Good")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1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929330"/>
            <a:ext cx="8429652" cy="779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grocery(</a:t>
            </a:r>
            <a:r>
              <a:rPr lang="en-IN" sz="2400" b="1" dirty="0" err="1" smtClean="0">
                <a:solidFill>
                  <a:srgbClr val="7030A0"/>
                </a:solidFill>
              </a:rPr>
              <a:t>name,price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    print("Item </a:t>
            </a:r>
            <a:r>
              <a:rPr lang="en-IN" sz="2400" b="1" dirty="0" err="1" smtClean="0">
                <a:solidFill>
                  <a:srgbClr val="7030A0"/>
                </a:solidFill>
              </a:rPr>
              <a:t>is",name,"It's</a:t>
            </a:r>
            <a:r>
              <a:rPr lang="en-IN" sz="2400" b="1" dirty="0" smtClean="0">
                <a:solidFill>
                  <a:srgbClr val="7030A0"/>
                </a:solidFill>
              </a:rPr>
              <a:t> price </a:t>
            </a:r>
            <a:r>
              <a:rPr lang="en-IN" sz="2400" b="1" dirty="0" err="1" smtClean="0">
                <a:solidFill>
                  <a:srgbClr val="7030A0"/>
                </a:solidFill>
              </a:rPr>
              <a:t>is",price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dirty="0" smtClean="0"/>
              <a:t>	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grocery("Bread",20)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grocery(150,"Butter")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func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786322"/>
            <a:ext cx="5534798" cy="666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6780</TotalTime>
  <Words>984</Words>
  <Application>Microsoft Office PowerPoint</Application>
  <PresentationFormat>On-screen Show (4:3)</PresentationFormat>
  <Paragraphs>341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Civic</vt:lpstr>
      <vt:lpstr>Slide 1</vt:lpstr>
      <vt:lpstr>Today’s Agenda</vt:lpstr>
      <vt:lpstr>Parameters V/s Arguments?</vt:lpstr>
      <vt:lpstr>Parameters V/s Arguments?</vt:lpstr>
      <vt:lpstr>Types Of Arguments</vt:lpstr>
      <vt:lpstr>Positional Arguments</vt:lpstr>
      <vt:lpstr>Positional Arguments</vt:lpstr>
      <vt:lpstr>Positional Arguments</vt:lpstr>
      <vt:lpstr>Guess The Output</vt:lpstr>
      <vt:lpstr>The Problem With  Positional Arguments</vt:lpstr>
      <vt:lpstr>Keyword Arguments</vt:lpstr>
      <vt:lpstr>Complete Example</vt:lpstr>
      <vt:lpstr>Point To Remember!</vt:lpstr>
      <vt:lpstr>Default Arguments</vt:lpstr>
      <vt:lpstr>Complete Example</vt:lpstr>
      <vt:lpstr>Point To Remember!</vt:lpstr>
      <vt:lpstr>Point To Remember!</vt:lpstr>
      <vt:lpstr>Point To Remember!</vt:lpstr>
      <vt:lpstr>Exercise</vt:lpstr>
      <vt:lpstr>Solution</vt:lpstr>
      <vt:lpstr>Guess The Output ?</vt:lpstr>
      <vt:lpstr>Why Did The Error Occur ?</vt:lpstr>
      <vt:lpstr>Solution</vt:lpstr>
      <vt:lpstr>Syntax Of  Variable Length Arguments</vt:lpstr>
      <vt:lpstr>Complete Example</vt:lpstr>
      <vt:lpstr>Exercise</vt:lpstr>
      <vt:lpstr>Solution</vt:lpstr>
      <vt:lpstr>Exercise</vt:lpstr>
      <vt:lpstr>Solution</vt:lpstr>
      <vt:lpstr>Point To Remember!</vt:lpstr>
      <vt:lpstr>Point To Remember!</vt:lpstr>
      <vt:lpstr>Point To Remember!</vt:lpstr>
      <vt:lpstr>Guess The Output 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627</cp:revision>
  <dcterms:created xsi:type="dcterms:W3CDTF">2015-12-21T13:46:48Z</dcterms:created>
  <dcterms:modified xsi:type="dcterms:W3CDTF">2020-07-18T13:06:10Z</dcterms:modified>
</cp:coreProperties>
</file>