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418" r:id="rId4"/>
    <p:sldId id="539" r:id="rId5"/>
    <p:sldId id="543" r:id="rId6"/>
    <p:sldId id="546" r:id="rId7"/>
    <p:sldId id="542" r:id="rId8"/>
    <p:sldId id="514" r:id="rId9"/>
    <p:sldId id="541" r:id="rId10"/>
    <p:sldId id="544" r:id="rId11"/>
    <p:sldId id="545" r:id="rId12"/>
    <p:sldId id="552" r:id="rId13"/>
    <p:sldId id="548" r:id="rId14"/>
    <p:sldId id="547" r:id="rId15"/>
    <p:sldId id="515" r:id="rId16"/>
    <p:sldId id="551" r:id="rId17"/>
    <p:sldId id="550" r:id="rId18"/>
    <p:sldId id="54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22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Use</a:t>
            </a:r>
            <a:br>
              <a:rPr lang="en-US" sz="2800" b="1" dirty="0" smtClean="0"/>
            </a:br>
            <a:r>
              <a:rPr lang="en-US" sz="2800" b="1" dirty="0" smtClean="0"/>
              <a:t>Lambda 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it as </a:t>
            </a:r>
            <a:r>
              <a:rPr lang="en-US" sz="2400" b="1" dirty="0" smtClean="0">
                <a:solidFill>
                  <a:srgbClr val="C00000"/>
                </a:solidFill>
              </a:rPr>
              <a:t>anonymous function</a:t>
            </a:r>
          </a:p>
          <a:p>
            <a:pPr lvl="1"/>
            <a:endParaRPr lang="pt-BR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print((lambda a,b: a+b)(2,3))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dirty="0" smtClean="0"/>
          </a:p>
          <a:p>
            <a:pPr>
              <a:buNone/>
            </a:pPr>
            <a:r>
              <a:rPr lang="en-US" sz="2400" b="1" dirty="0" smtClean="0"/>
              <a:t>   </a:t>
            </a: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ambda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786190"/>
            <a:ext cx="400106" cy="371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Use</a:t>
            </a:r>
            <a:br>
              <a:rPr lang="en-US" sz="2800" b="1" dirty="0" smtClean="0"/>
            </a:br>
            <a:r>
              <a:rPr lang="en-US" sz="2800" b="1" dirty="0" smtClean="0"/>
              <a:t>Lambda 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it by assigning it to a variable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endParaRPr lang="pt-BR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sum=lambda a,b: a+b</a:t>
            </a:r>
          </a:p>
          <a:p>
            <a:pPr lvl="1">
              <a:buNone/>
            </a:pPr>
            <a:endParaRPr lang="pt-BR" sz="24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print(sum(2,3))</a:t>
            </a: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print(sum(5,9))</a:t>
            </a:r>
          </a:p>
          <a:p>
            <a:pPr lvl="1">
              <a:buNone/>
            </a:pPr>
            <a:endParaRPr lang="en-US" sz="1900" dirty="0" smtClean="0"/>
          </a:p>
          <a:p>
            <a:pPr>
              <a:buNone/>
            </a:pPr>
            <a:r>
              <a:rPr lang="en-US" sz="2400" b="1" dirty="0" smtClean="0"/>
              <a:t>   </a:t>
            </a: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2" y="2214554"/>
            <a:ext cx="4068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happening in this code ?</a:t>
            </a:r>
          </a:p>
          <a:p>
            <a:endParaRPr lang="en-US" b="1" dirty="0" smtClean="0"/>
          </a:p>
          <a:p>
            <a:r>
              <a:rPr lang="en-US" dirty="0" smtClean="0"/>
              <a:t>The statement </a:t>
            </a:r>
            <a:r>
              <a:rPr lang="en-US" b="1" dirty="0" smtClean="0">
                <a:solidFill>
                  <a:srgbClr val="C00000"/>
                </a:solidFill>
              </a:rPr>
              <a:t>lambda </a:t>
            </a:r>
            <a:r>
              <a:rPr lang="en-US" b="1" dirty="0" err="1" smtClean="0">
                <a:solidFill>
                  <a:srgbClr val="C00000"/>
                </a:solidFill>
              </a:rPr>
              <a:t>a,b:a+b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, </a:t>
            </a:r>
          </a:p>
          <a:p>
            <a:r>
              <a:rPr lang="en-US" dirty="0" smtClean="0"/>
              <a:t>is creating a </a:t>
            </a:r>
            <a:r>
              <a:rPr lang="en-US" b="1" dirty="0" smtClean="0">
                <a:solidFill>
                  <a:srgbClr val="C00000"/>
                </a:solidFill>
              </a:rPr>
              <a:t>FUNCTION OBJECT</a:t>
            </a:r>
          </a:p>
          <a:p>
            <a:r>
              <a:rPr lang="en-US" dirty="0" smtClean="0"/>
              <a:t>and returning that object . The</a:t>
            </a:r>
          </a:p>
          <a:p>
            <a:r>
              <a:rPr lang="en-US" dirty="0" smtClean="0"/>
              <a:t>variable </a:t>
            </a:r>
            <a:r>
              <a:rPr lang="en-US" b="1" dirty="0" smtClean="0">
                <a:solidFill>
                  <a:srgbClr val="C00000"/>
                </a:solidFill>
              </a:rPr>
              <a:t>sum</a:t>
            </a:r>
            <a:r>
              <a:rPr lang="en-US" dirty="0" smtClean="0"/>
              <a:t> is referring to that</a:t>
            </a:r>
          </a:p>
          <a:p>
            <a:r>
              <a:rPr lang="en-US" dirty="0" smtClean="0"/>
              <a:t>object. Now when we write </a:t>
            </a:r>
            <a:r>
              <a:rPr lang="en-US" b="1" dirty="0" smtClean="0">
                <a:solidFill>
                  <a:srgbClr val="C00000"/>
                </a:solidFill>
              </a:rPr>
              <a:t>sum(2,3)</a:t>
            </a:r>
            <a:r>
              <a:rPr lang="en-US" dirty="0" smtClean="0"/>
              <a:t>, it behaves like function call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7" name="Picture 6" descr="lambda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929198"/>
            <a:ext cx="714475" cy="647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/>
            <a:endParaRPr lang="pt-BR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sum=lambda a,b: a+b</a:t>
            </a:r>
          </a:p>
          <a:p>
            <a:pPr lvl="1">
              <a:buNone/>
            </a:pPr>
            <a:endParaRPr lang="pt-BR" sz="24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print(type(sum))</a:t>
            </a:r>
          </a:p>
          <a:p>
            <a:pPr lvl="1"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print(sum)</a:t>
            </a:r>
          </a:p>
          <a:p>
            <a:pPr lvl="1">
              <a:buNone/>
            </a:pPr>
            <a:endParaRPr lang="pt-BR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/>
              <a:t>   </a:t>
            </a: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2" y="2000240"/>
            <a:ext cx="4068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Since functions also are objects in Python , so they have their a unique memory address as well as their corresponding class as </a:t>
            </a:r>
            <a:r>
              <a:rPr lang="en-US" b="1" dirty="0" smtClean="0">
                <a:solidFill>
                  <a:srgbClr val="C00000"/>
                </a:solidFill>
              </a:rPr>
              <a:t>function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7" name="Picture 6" descr="lambda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7163800" cy="590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squareit</a:t>
            </a:r>
            <a:r>
              <a:rPr lang="en-IN" sz="2400" b="1" dirty="0" smtClean="0">
                <a:solidFill>
                  <a:srgbClr val="0070C0"/>
                </a:solidFill>
              </a:rPr>
              <a:t>=lambda a: a*a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squareit</a:t>
            </a:r>
            <a:r>
              <a:rPr lang="en-IN" sz="2400" b="1" dirty="0" smtClean="0">
                <a:solidFill>
                  <a:srgbClr val="C00000"/>
                </a:solidFill>
              </a:rPr>
              <a:t>(25))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squareit</a:t>
            </a:r>
            <a:r>
              <a:rPr lang="en-IN" sz="2400" b="1" dirty="0" smtClean="0">
                <a:solidFill>
                  <a:srgbClr val="C00000"/>
                </a:solidFill>
              </a:rPr>
              <a:t>(10))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ambda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357694"/>
            <a:ext cx="619211" cy="543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sqrt</a:t>
            </a:r>
            <a:r>
              <a:rPr lang="en-IN" sz="2400" b="1" dirty="0" smtClean="0">
                <a:solidFill>
                  <a:srgbClr val="0070C0"/>
                </a:solidFill>
              </a:rPr>
              <a:t>=lambda a: </a:t>
            </a:r>
            <a:r>
              <a:rPr lang="en-IN" sz="2400" b="1" dirty="0" err="1" smtClean="0">
                <a:solidFill>
                  <a:srgbClr val="0070C0"/>
                </a:solidFill>
              </a:rPr>
              <a:t>math.sqrt</a:t>
            </a:r>
            <a:r>
              <a:rPr lang="en-IN" sz="2400" b="1" dirty="0" smtClean="0">
                <a:solidFill>
                  <a:srgbClr val="0070C0"/>
                </a:solidFill>
              </a:rPr>
              <a:t>(a)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sqrt</a:t>
            </a:r>
            <a:r>
              <a:rPr lang="en-IN" sz="2400" b="1" dirty="0" smtClean="0">
                <a:solidFill>
                  <a:srgbClr val="C00000"/>
                </a:solidFill>
              </a:rPr>
              <a:t>(25))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sqrt</a:t>
            </a:r>
            <a:r>
              <a:rPr lang="en-IN" sz="2400" b="1" dirty="0" smtClean="0">
                <a:solidFill>
                  <a:srgbClr val="C00000"/>
                </a:solidFill>
              </a:rPr>
              <a:t>(10))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ambda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14884"/>
            <a:ext cx="3305637" cy="685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lambda function that returns the first character of the string passed to it as argument</a:t>
            </a:r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Solution: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firstchar</a:t>
            </a:r>
            <a:r>
              <a:rPr lang="en-IN" sz="2400" b="1" dirty="0" smtClean="0">
                <a:solidFill>
                  <a:srgbClr val="0070C0"/>
                </a:solidFill>
              </a:rPr>
              <a:t>=lambda </a:t>
            </a:r>
            <a:r>
              <a:rPr lang="en-IN" sz="2400" b="1" dirty="0" err="1" smtClean="0">
                <a:solidFill>
                  <a:srgbClr val="0070C0"/>
                </a:solidFill>
              </a:rPr>
              <a:t>str</a:t>
            </a:r>
            <a:r>
              <a:rPr lang="en-IN" sz="2400" b="1" dirty="0" smtClean="0">
                <a:solidFill>
                  <a:srgbClr val="0070C0"/>
                </a:solidFill>
              </a:rPr>
              <a:t>: </a:t>
            </a:r>
            <a:r>
              <a:rPr lang="en-IN" sz="2400" b="1" dirty="0" err="1" smtClean="0">
                <a:solidFill>
                  <a:srgbClr val="0070C0"/>
                </a:solidFill>
              </a:rPr>
              <a:t>str</a:t>
            </a:r>
            <a:r>
              <a:rPr lang="en-IN" sz="2400" b="1" dirty="0" smtClean="0">
                <a:solidFill>
                  <a:srgbClr val="0070C0"/>
                </a:solidFill>
              </a:rPr>
              <a:t>[0]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print(“First character of Bhopal :",</a:t>
            </a:r>
            <a:r>
              <a:rPr lang="en-IN" sz="2200" b="1" dirty="0" err="1" smtClean="0">
                <a:solidFill>
                  <a:srgbClr val="C00000"/>
                </a:solidFill>
              </a:rPr>
              <a:t>firstchar</a:t>
            </a:r>
            <a:r>
              <a:rPr lang="en-IN" sz="2200" b="1" dirty="0" smtClean="0">
                <a:solidFill>
                  <a:srgbClr val="C00000"/>
                </a:solidFill>
              </a:rPr>
              <a:t>("Bhopal"))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print(“First character of </a:t>
            </a:r>
            <a:r>
              <a:rPr lang="en-IN" sz="2200" b="1" dirty="0" err="1" smtClean="0">
                <a:solidFill>
                  <a:srgbClr val="C00000"/>
                </a:solidFill>
              </a:rPr>
              <a:t>Sachin</a:t>
            </a:r>
            <a:r>
              <a:rPr lang="en-IN" sz="2200" b="1" dirty="0" smtClean="0">
                <a:solidFill>
                  <a:srgbClr val="C00000"/>
                </a:solidFill>
              </a:rPr>
              <a:t> :",</a:t>
            </a:r>
            <a:r>
              <a:rPr lang="en-IN" sz="2200" b="1" dirty="0" err="1" smtClean="0">
                <a:solidFill>
                  <a:srgbClr val="C00000"/>
                </a:solidFill>
              </a:rPr>
              <a:t>firstchar</a:t>
            </a:r>
            <a:r>
              <a:rPr lang="en-IN" sz="2200" b="1" dirty="0" smtClean="0">
                <a:solidFill>
                  <a:srgbClr val="C00000"/>
                </a:solidFill>
              </a:rPr>
              <a:t>("</a:t>
            </a:r>
            <a:r>
              <a:rPr lang="en-IN" sz="2200" b="1" dirty="0" err="1" smtClean="0">
                <a:solidFill>
                  <a:srgbClr val="C00000"/>
                </a:solidFill>
              </a:rPr>
              <a:t>Sachin</a:t>
            </a:r>
            <a:r>
              <a:rPr lang="en-IN" sz="2200" b="1" dirty="0" smtClean="0">
                <a:solidFill>
                  <a:srgbClr val="C00000"/>
                </a:solidFill>
              </a:rPr>
              <a:t>"))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ambda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4"/>
            <a:ext cx="5077534" cy="533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lambda function that returns the last character of the string passed to it as argument</a:t>
            </a:r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Solution: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lastchar</a:t>
            </a:r>
            <a:r>
              <a:rPr lang="en-IN" sz="2400" b="1" dirty="0" smtClean="0">
                <a:solidFill>
                  <a:srgbClr val="0070C0"/>
                </a:solidFill>
              </a:rPr>
              <a:t>=lambda </a:t>
            </a:r>
            <a:r>
              <a:rPr lang="en-IN" sz="2400" b="1" dirty="0" err="1" smtClean="0">
                <a:solidFill>
                  <a:srgbClr val="0070C0"/>
                </a:solidFill>
              </a:rPr>
              <a:t>str</a:t>
            </a:r>
            <a:r>
              <a:rPr lang="en-IN" sz="2400" b="1" dirty="0" smtClean="0">
                <a:solidFill>
                  <a:srgbClr val="0070C0"/>
                </a:solidFill>
              </a:rPr>
              <a:t>: </a:t>
            </a:r>
            <a:r>
              <a:rPr lang="en-IN" sz="2400" b="1" dirty="0" err="1" smtClean="0">
                <a:solidFill>
                  <a:srgbClr val="0070C0"/>
                </a:solidFill>
              </a:rPr>
              <a:t>str</a:t>
            </a:r>
            <a:r>
              <a:rPr lang="en-IN" sz="2400" b="1" dirty="0" smtClean="0">
                <a:solidFill>
                  <a:srgbClr val="0070C0"/>
                </a:solidFill>
              </a:rPr>
              <a:t>[-1]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print("Last character of Bhopal :",</a:t>
            </a:r>
            <a:r>
              <a:rPr lang="en-IN" sz="2200" b="1" dirty="0" err="1" smtClean="0">
                <a:solidFill>
                  <a:srgbClr val="C00000"/>
                </a:solidFill>
              </a:rPr>
              <a:t>lastchar</a:t>
            </a:r>
            <a:r>
              <a:rPr lang="en-IN" sz="2200" b="1" dirty="0" smtClean="0">
                <a:solidFill>
                  <a:srgbClr val="C00000"/>
                </a:solidFill>
              </a:rPr>
              <a:t>("Bhopal"))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print("Last character of </a:t>
            </a:r>
            <a:r>
              <a:rPr lang="en-IN" sz="2200" b="1" dirty="0" err="1" smtClean="0">
                <a:solidFill>
                  <a:srgbClr val="C00000"/>
                </a:solidFill>
              </a:rPr>
              <a:t>Sachin</a:t>
            </a:r>
            <a:r>
              <a:rPr lang="en-IN" sz="2200" b="1" dirty="0" smtClean="0">
                <a:solidFill>
                  <a:srgbClr val="C00000"/>
                </a:solidFill>
              </a:rPr>
              <a:t> :",</a:t>
            </a:r>
            <a:r>
              <a:rPr lang="en-IN" sz="2200" b="1" dirty="0" err="1" smtClean="0">
                <a:solidFill>
                  <a:srgbClr val="C00000"/>
                </a:solidFill>
              </a:rPr>
              <a:t>lastchar</a:t>
            </a:r>
            <a:r>
              <a:rPr lang="en-IN" sz="2200" b="1" dirty="0" smtClean="0">
                <a:solidFill>
                  <a:srgbClr val="C00000"/>
                </a:solidFill>
              </a:rPr>
              <a:t>("</a:t>
            </a:r>
            <a:r>
              <a:rPr lang="en-IN" sz="2200" b="1" dirty="0" err="1" smtClean="0">
                <a:solidFill>
                  <a:srgbClr val="C00000"/>
                </a:solidFill>
              </a:rPr>
              <a:t>Sachin</a:t>
            </a:r>
            <a:r>
              <a:rPr lang="en-IN" sz="2200" b="1" dirty="0" smtClean="0">
                <a:solidFill>
                  <a:srgbClr val="C00000"/>
                </a:solidFill>
              </a:rPr>
              <a:t>"))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ambda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857892"/>
            <a:ext cx="5001323" cy="543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lambda function that returns True or False depending on whether the number passed to it as argument is even or odd </a:t>
            </a:r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Solution: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iseven</a:t>
            </a:r>
            <a:r>
              <a:rPr lang="en-US" sz="2400" b="1" dirty="0" smtClean="0">
                <a:solidFill>
                  <a:srgbClr val="0070C0"/>
                </a:solidFill>
              </a:rPr>
              <a:t>=lambda n: n%2==0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print("10 is even :",</a:t>
            </a:r>
            <a:r>
              <a:rPr lang="en-US" sz="2400" b="1" dirty="0" err="1" smtClean="0">
                <a:solidFill>
                  <a:srgbClr val="C00000"/>
                </a:solidFill>
              </a:rPr>
              <a:t>iseven</a:t>
            </a:r>
            <a:r>
              <a:rPr lang="en-US" sz="2400" b="1" dirty="0" smtClean="0">
                <a:solidFill>
                  <a:srgbClr val="C00000"/>
                </a:solidFill>
              </a:rPr>
              <a:t>(10))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print("7 is even:",</a:t>
            </a:r>
            <a:r>
              <a:rPr lang="en-US" sz="2400" b="1" dirty="0" err="1" smtClean="0">
                <a:solidFill>
                  <a:srgbClr val="C00000"/>
                </a:solidFill>
              </a:rPr>
              <a:t>iseven</a:t>
            </a:r>
            <a:r>
              <a:rPr lang="en-US" sz="2400" b="1" dirty="0" smtClean="0">
                <a:solidFill>
                  <a:srgbClr val="C00000"/>
                </a:solidFill>
              </a:rPr>
              <a:t>(7))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ambda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857892"/>
            <a:ext cx="2962689" cy="562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lambda function that accepts 2 arguments and returns the greater amongst them</a:t>
            </a:r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Solution: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maxnum</a:t>
            </a:r>
            <a:r>
              <a:rPr lang="en-IN" sz="2400" b="1" dirty="0" smtClean="0">
                <a:solidFill>
                  <a:srgbClr val="0070C0"/>
                </a:solidFill>
              </a:rPr>
              <a:t>=lambda </a:t>
            </a:r>
            <a:r>
              <a:rPr lang="en-IN" sz="2400" b="1" dirty="0" err="1" smtClean="0">
                <a:solidFill>
                  <a:srgbClr val="0070C0"/>
                </a:solidFill>
              </a:rPr>
              <a:t>a,b</a:t>
            </a:r>
            <a:r>
              <a:rPr lang="en-IN" sz="2400" b="1" dirty="0" smtClean="0">
                <a:solidFill>
                  <a:srgbClr val="0070C0"/>
                </a:solidFill>
              </a:rPr>
              <a:t>: a if a&gt;b else b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print("max amongst 10 and 20 :",</a:t>
            </a:r>
            <a:r>
              <a:rPr lang="en-IN" sz="2400" b="1" dirty="0" err="1" smtClean="0">
                <a:solidFill>
                  <a:srgbClr val="C00000"/>
                </a:solidFill>
              </a:rPr>
              <a:t>maxnum</a:t>
            </a:r>
            <a:r>
              <a:rPr lang="en-IN" sz="2400" b="1" dirty="0" smtClean="0">
                <a:solidFill>
                  <a:srgbClr val="C00000"/>
                </a:solidFill>
              </a:rPr>
              <a:t>(10,20))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print("max amongst 15 and 5 :",</a:t>
            </a:r>
            <a:r>
              <a:rPr lang="en-IN" sz="2400" b="1" dirty="0" err="1" smtClean="0">
                <a:solidFill>
                  <a:srgbClr val="C00000"/>
                </a:solidFill>
              </a:rPr>
              <a:t>maxnum</a:t>
            </a:r>
            <a:r>
              <a:rPr lang="en-IN" sz="2400" b="1" dirty="0" smtClean="0">
                <a:solidFill>
                  <a:srgbClr val="C00000"/>
                </a:solidFill>
              </a:rPr>
              <a:t>(15,5))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ambda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857892"/>
            <a:ext cx="4553586" cy="647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User Defined Functions-IV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Anonymous Functions OR Lambda Function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Are Anonymous </a:t>
            </a:r>
            <a:br>
              <a:rPr lang="en-US" sz="2800" b="1" dirty="0" smtClean="0"/>
            </a:br>
            <a:r>
              <a:rPr lang="en-US" sz="2800" b="1" dirty="0" smtClean="0"/>
              <a:t>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anonymous</a:t>
            </a:r>
            <a:r>
              <a:rPr lang="en-IN" sz="2400" dirty="0" smtClean="0"/>
              <a:t> function is a function that is </a:t>
            </a:r>
            <a:r>
              <a:rPr lang="en-IN" sz="2400" b="1" i="1" dirty="0" smtClean="0">
                <a:solidFill>
                  <a:srgbClr val="002060"/>
                </a:solidFill>
              </a:rPr>
              <a:t>defined without a name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While </a:t>
            </a:r>
            <a:r>
              <a:rPr lang="en-IN" sz="2400" b="1" dirty="0" smtClean="0">
                <a:solidFill>
                  <a:srgbClr val="C00000"/>
                </a:solidFill>
              </a:rPr>
              <a:t>normal functions </a:t>
            </a:r>
            <a:r>
              <a:rPr lang="en-IN" sz="2400" dirty="0" smtClean="0"/>
              <a:t>are defined using the </a:t>
            </a:r>
            <a:r>
              <a:rPr lang="en-IN" sz="2400" b="1" dirty="0" smtClean="0">
                <a:solidFill>
                  <a:srgbClr val="7030A0"/>
                </a:solidFill>
              </a:rPr>
              <a:t>def </a:t>
            </a:r>
            <a:r>
              <a:rPr lang="en-IN" sz="2400" dirty="0" smtClean="0"/>
              <a:t>keyword, we define </a:t>
            </a:r>
            <a:r>
              <a:rPr lang="en-IN" sz="2400" b="1" dirty="0" smtClean="0">
                <a:solidFill>
                  <a:srgbClr val="C00000"/>
                </a:solidFill>
              </a:rPr>
              <a:t>anonymous functions </a:t>
            </a:r>
            <a:r>
              <a:rPr lang="en-IN" sz="2400" dirty="0" smtClean="0"/>
              <a:t>using the</a:t>
            </a:r>
            <a:r>
              <a:rPr lang="en-IN" sz="2400" b="1" dirty="0" smtClean="0">
                <a:solidFill>
                  <a:srgbClr val="7030A0"/>
                </a:solidFill>
              </a:rPr>
              <a:t> lambda</a:t>
            </a:r>
            <a:r>
              <a:rPr lang="en-IN" sz="2400" dirty="0" smtClean="0"/>
              <a:t> keyword.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Hence, </a:t>
            </a:r>
            <a:r>
              <a:rPr lang="en-IN" sz="2400" b="1" dirty="0" smtClean="0">
                <a:solidFill>
                  <a:srgbClr val="C00000"/>
                </a:solidFill>
              </a:rPr>
              <a:t>anonymous functions </a:t>
            </a:r>
            <a:r>
              <a:rPr lang="en-IN" sz="2400" dirty="0" smtClean="0"/>
              <a:t>are also called </a:t>
            </a:r>
            <a:r>
              <a:rPr lang="en-IN" sz="2400" b="1" dirty="0" smtClean="0">
                <a:solidFill>
                  <a:srgbClr val="7030A0"/>
                </a:solidFill>
              </a:rPr>
              <a:t>lambda</a:t>
            </a:r>
            <a:r>
              <a:rPr lang="en-IN" sz="2400" dirty="0" smtClean="0"/>
              <a:t> functions.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Lambda Functions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Syntax: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lambda [arg1,arg2,..]:[expression]</a:t>
            </a:r>
          </a:p>
          <a:p>
            <a:endParaRPr lang="en-US" sz="2400" dirty="0" smtClean="0"/>
          </a:p>
          <a:p>
            <a:pPr lvl="1"/>
            <a:r>
              <a:rPr lang="en-IN" sz="1900" b="1" i="1" dirty="0" smtClean="0">
                <a:solidFill>
                  <a:srgbClr val="C00000"/>
                </a:solidFill>
              </a:rPr>
              <a:t>lambda</a:t>
            </a:r>
            <a:r>
              <a:rPr lang="en-IN" sz="1900" dirty="0" smtClean="0"/>
              <a:t> is a keyword/operator and can have any number of arguments.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But it can have only one </a:t>
            </a:r>
            <a:r>
              <a:rPr lang="en-IN" sz="1900" b="1" dirty="0" smtClean="0">
                <a:solidFill>
                  <a:srgbClr val="C00000"/>
                </a:solidFill>
              </a:rPr>
              <a:t>expression</a:t>
            </a:r>
            <a:r>
              <a:rPr lang="en-IN" sz="1900" dirty="0" smtClean="0"/>
              <a:t>. 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Python evaluates the </a:t>
            </a:r>
            <a:r>
              <a:rPr lang="en-IN" sz="1900" b="1" dirty="0" smtClean="0">
                <a:solidFill>
                  <a:srgbClr val="C00000"/>
                </a:solidFill>
              </a:rPr>
              <a:t>expression</a:t>
            </a:r>
            <a:r>
              <a:rPr lang="en-IN" sz="1900" dirty="0" smtClean="0"/>
              <a:t> and returns the result automatically.</a:t>
            </a: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An Expression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expression</a:t>
            </a:r>
            <a:r>
              <a:rPr lang="en-IN" sz="2400" dirty="0" smtClean="0"/>
              <a:t> here is anything that can return some value.</a:t>
            </a:r>
          </a:p>
          <a:p>
            <a:endParaRPr lang="en-IN" sz="2400" dirty="0" smtClean="0"/>
          </a:p>
          <a:p>
            <a:r>
              <a:rPr lang="en-IN" sz="2400" dirty="0" smtClean="0"/>
              <a:t>The following items qualify as expressions.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/>
              <a:t>Arithmetic operations </a:t>
            </a:r>
            <a:r>
              <a:rPr lang="en-IN" sz="1900" dirty="0" smtClean="0"/>
              <a:t>like </a:t>
            </a:r>
            <a:r>
              <a:rPr lang="en-IN" sz="1900" dirty="0" err="1" smtClean="0"/>
              <a:t>a+b</a:t>
            </a:r>
            <a:r>
              <a:rPr lang="en-IN" sz="1900" dirty="0" smtClean="0"/>
              <a:t> and a**b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/>
              <a:t>Function calls </a:t>
            </a:r>
            <a:r>
              <a:rPr lang="en-IN" sz="1900" dirty="0" smtClean="0"/>
              <a:t>like sum(</a:t>
            </a:r>
            <a:r>
              <a:rPr lang="en-IN" sz="1900" dirty="0" err="1" smtClean="0"/>
              <a:t>a,b</a:t>
            </a:r>
            <a:r>
              <a:rPr lang="en-IN" sz="1900" dirty="0" smtClean="0"/>
              <a:t>)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/>
              <a:t>A print statement</a:t>
            </a:r>
            <a:r>
              <a:rPr lang="en-IN" sz="1900" dirty="0" smtClean="0"/>
              <a:t> like print(“Hello”)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So, What Can Be Written In </a:t>
            </a:r>
            <a:br>
              <a:rPr lang="en-US" sz="2800" b="1" dirty="0" smtClean="0"/>
            </a:br>
            <a:r>
              <a:rPr lang="en-US" sz="2800" b="1" dirty="0" smtClean="0"/>
              <a:t>Lambda Expression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Assignment statements cannot be used in lambda </a:t>
            </a:r>
            <a:r>
              <a:rPr lang="en-IN" sz="2400" dirty="0" smtClean="0"/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because they don’t return </a:t>
            </a:r>
            <a:r>
              <a:rPr lang="en-IN" sz="2400" u="sng" dirty="0" smtClean="0"/>
              <a:t>anything</a:t>
            </a:r>
            <a:r>
              <a:rPr lang="en-IN" sz="2400" dirty="0" smtClean="0"/>
              <a:t>, not even </a:t>
            </a:r>
            <a:r>
              <a:rPr lang="en-IN" sz="2400" b="1" dirty="0" smtClean="0">
                <a:solidFill>
                  <a:srgbClr val="C00000"/>
                </a:solidFill>
              </a:rPr>
              <a:t>None</a:t>
            </a:r>
            <a:r>
              <a:rPr lang="en-IN" sz="2400" dirty="0" smtClean="0"/>
              <a:t> (null).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Simple things such as </a:t>
            </a:r>
            <a:r>
              <a:rPr lang="en-IN" sz="2400" b="1" dirty="0" smtClean="0">
                <a:solidFill>
                  <a:srgbClr val="C00000"/>
                </a:solidFill>
              </a:rPr>
              <a:t>mathematical operations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string operations </a:t>
            </a:r>
            <a:r>
              <a:rPr lang="en-IN" sz="2400" dirty="0" smtClean="0"/>
              <a:t>etc. are OK in a lambda.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Function calls </a:t>
            </a:r>
            <a:r>
              <a:rPr lang="en-IN" sz="2400" dirty="0" smtClean="0"/>
              <a:t>are expressions, so it’s OK to put a function call in a lambda, and to pass arguments to that function. 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Even </a:t>
            </a:r>
            <a:r>
              <a:rPr lang="en-IN" sz="2400" b="1" dirty="0" smtClean="0">
                <a:solidFill>
                  <a:srgbClr val="C00000"/>
                </a:solidFill>
              </a:rPr>
              <a:t>functions</a:t>
            </a:r>
            <a:r>
              <a:rPr lang="en-IN" sz="2400" dirty="0" smtClean="0"/>
              <a:t> that return </a:t>
            </a:r>
            <a:r>
              <a:rPr lang="en-IN" sz="2400" b="1" dirty="0" smtClean="0">
                <a:solidFill>
                  <a:srgbClr val="C00000"/>
                </a:solidFill>
              </a:rPr>
              <a:t>None</a:t>
            </a:r>
            <a:r>
              <a:rPr lang="en-IN" sz="2400" dirty="0" smtClean="0"/>
              <a:t>, like the </a:t>
            </a:r>
            <a:r>
              <a:rPr lang="en-IN" sz="2400" b="1" i="1" dirty="0" smtClean="0">
                <a:solidFill>
                  <a:srgbClr val="C00000"/>
                </a:solidFill>
              </a:rPr>
              <a:t>print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dirty="0" smtClean="0"/>
              <a:t>function in Python 3, can be used in a lambda.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b="1" dirty="0" smtClean="0">
                <a:solidFill>
                  <a:srgbClr val="C00000"/>
                </a:solidFill>
              </a:rPr>
              <a:t>Single line if – else </a:t>
            </a:r>
            <a:r>
              <a:rPr lang="en-US" sz="2400" dirty="0" smtClean="0"/>
              <a:t>is also allowed as it also evaluates the condition and returns the result of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  <a:r>
              <a:rPr lang="en-US" sz="2400" dirty="0" smtClean="0"/>
              <a:t> expression</a:t>
            </a:r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</a:t>
            </a:r>
            <a:br>
              <a:rPr lang="en-US" sz="2800" b="1" dirty="0" smtClean="0"/>
            </a:br>
            <a:r>
              <a:rPr lang="en-US" sz="2800" b="1" dirty="0" smtClean="0"/>
              <a:t>Lambda 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Suppose, we want to make a </a:t>
            </a:r>
            <a:r>
              <a:rPr lang="en-IN" sz="2400" b="1" dirty="0" smtClean="0">
                <a:solidFill>
                  <a:srgbClr val="C00000"/>
                </a:solidFill>
              </a:rPr>
              <a:t>function</a:t>
            </a:r>
            <a:r>
              <a:rPr lang="en-IN" sz="2400" dirty="0" smtClean="0"/>
              <a:t> which will </a:t>
            </a:r>
            <a:r>
              <a:rPr lang="en-IN" sz="2400" b="1" i="1" dirty="0" smtClean="0">
                <a:solidFill>
                  <a:srgbClr val="7030A0"/>
                </a:solidFill>
              </a:rPr>
              <a:t>calculate sum of two numbers.</a:t>
            </a:r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normal approach </a:t>
            </a:r>
            <a:r>
              <a:rPr lang="en-IN" sz="2400" dirty="0" smtClean="0"/>
              <a:t>we will do as shown below: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add(</a:t>
            </a:r>
            <a:r>
              <a:rPr lang="en-US" sz="2400" b="1" dirty="0" err="1" smtClean="0">
                <a:solidFill>
                  <a:srgbClr val="C00000"/>
                </a:solidFill>
              </a:rPr>
              <a:t>a,b</a:t>
            </a:r>
            <a:r>
              <a:rPr lang="en-US" sz="24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return </a:t>
            </a:r>
            <a:r>
              <a:rPr lang="en-US" sz="2400" b="1" dirty="0" err="1" smtClean="0">
                <a:solidFill>
                  <a:srgbClr val="C00000"/>
                </a:solidFill>
              </a:rPr>
              <a:t>a+b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In case of </a:t>
            </a:r>
            <a:r>
              <a:rPr lang="en-US" sz="2400" b="1" dirty="0" smtClean="0">
                <a:solidFill>
                  <a:srgbClr val="C00000"/>
                </a:solidFill>
              </a:rPr>
              <a:t>lambda function </a:t>
            </a:r>
            <a:r>
              <a:rPr lang="en-US" sz="2400" dirty="0" smtClean="0"/>
              <a:t>we will write it as: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lambda </a:t>
            </a:r>
            <a:r>
              <a:rPr lang="en-US" sz="2400" b="1" dirty="0" err="1" smtClean="0">
                <a:solidFill>
                  <a:srgbClr val="C00000"/>
                </a:solidFill>
              </a:rPr>
              <a:t>a,b</a:t>
            </a:r>
            <a:r>
              <a:rPr lang="en-US" sz="2400" b="1" dirty="0" smtClean="0">
                <a:solidFill>
                  <a:srgbClr val="C00000"/>
                </a:solidFill>
              </a:rPr>
              <a:t>: </a:t>
            </a:r>
            <a:r>
              <a:rPr lang="en-US" sz="2400" b="1" dirty="0" err="1" smtClean="0">
                <a:solidFill>
                  <a:srgbClr val="C00000"/>
                </a:solidFill>
              </a:rPr>
              <a:t>a+b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To Create </a:t>
            </a:r>
            <a:br>
              <a:rPr lang="en-US" sz="2800" b="1" dirty="0" smtClean="0"/>
            </a:br>
            <a:r>
              <a:rPr lang="en-US" sz="2800" b="1" dirty="0" smtClean="0"/>
              <a:t>Lambda 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very common doubt is that when we can define our functions using </a:t>
            </a:r>
            <a:r>
              <a:rPr lang="en-US" sz="2400" b="1" dirty="0" smtClean="0">
                <a:solidFill>
                  <a:srgbClr val="C00000"/>
                </a:solidFill>
              </a:rPr>
              <a:t>def </a:t>
            </a:r>
            <a:r>
              <a:rPr lang="en-US" sz="2400" dirty="0" smtClean="0"/>
              <a:t>keyword , then </a:t>
            </a:r>
            <a:r>
              <a:rPr lang="en-US" sz="2400" b="1" dirty="0" smtClean="0">
                <a:solidFill>
                  <a:srgbClr val="C00000"/>
                </a:solidFill>
              </a:rPr>
              <a:t>why we require lambda functions ?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IN" sz="2400" dirty="0" smtClean="0"/>
              <a:t>The most common use for </a:t>
            </a:r>
            <a:r>
              <a:rPr lang="en-IN" sz="2400" b="1" dirty="0" smtClean="0">
                <a:solidFill>
                  <a:srgbClr val="C00000"/>
                </a:solidFill>
              </a:rPr>
              <a:t>lambda functions </a:t>
            </a:r>
            <a:r>
              <a:rPr lang="en-IN" sz="2400" dirty="0" smtClean="0"/>
              <a:t>is in code that requires </a:t>
            </a:r>
            <a:r>
              <a:rPr lang="en-IN" sz="2400" b="1" dirty="0" smtClean="0">
                <a:solidFill>
                  <a:srgbClr val="C00000"/>
                </a:solidFill>
              </a:rPr>
              <a:t>a simple one-line function</a:t>
            </a:r>
            <a:r>
              <a:rPr lang="en-IN" sz="2400" dirty="0" smtClean="0"/>
              <a:t>, where it would be an overkill to write a complete </a:t>
            </a:r>
            <a:r>
              <a:rPr lang="en-IN" sz="2400" b="1" dirty="0" smtClean="0">
                <a:solidFill>
                  <a:srgbClr val="C00000"/>
                </a:solidFill>
              </a:rPr>
              <a:t>normal function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We will explore it in more detail when we will discuss </a:t>
            </a:r>
            <a:r>
              <a:rPr lang="en-US" sz="2400" b="1" dirty="0" smtClean="0">
                <a:solidFill>
                  <a:srgbClr val="C00000"/>
                </a:solidFill>
              </a:rPr>
              <a:t>two</a:t>
            </a:r>
            <a:r>
              <a:rPr lang="en-US" sz="2400" dirty="0" smtClean="0"/>
              <a:t> very important functions in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called</a:t>
            </a:r>
            <a:r>
              <a:rPr lang="en-US" sz="2400" b="1" dirty="0" smtClean="0">
                <a:solidFill>
                  <a:srgbClr val="C00000"/>
                </a:solidFill>
              </a:rPr>
              <a:t> map( )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filter(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Use</a:t>
            </a:r>
            <a:br>
              <a:rPr lang="en-US" sz="2800" b="1" dirty="0" smtClean="0"/>
            </a:br>
            <a:r>
              <a:rPr lang="en-US" sz="2800" b="1" dirty="0" smtClean="0"/>
              <a:t>Lambda Functions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2 ways to use a </a:t>
            </a:r>
            <a:r>
              <a:rPr lang="en-US" sz="2400" b="1" dirty="0" smtClean="0">
                <a:solidFill>
                  <a:srgbClr val="C00000"/>
                </a:solidFill>
              </a:rPr>
              <a:t>Lambda Function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it anonymously in inline mode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it by assigning it to a variable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7330</TotalTime>
  <Words>559</Words>
  <Application>Microsoft Office PowerPoint</Application>
  <PresentationFormat>On-screen Show (4:3)</PresentationFormat>
  <Paragraphs>178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Today’s Agenda</vt:lpstr>
      <vt:lpstr>What Are Anonymous  Functions ?</vt:lpstr>
      <vt:lpstr>Syntax Of Lambda Functions</vt:lpstr>
      <vt:lpstr>What Is An Expression ?</vt:lpstr>
      <vt:lpstr>So, What Can Be Written In  Lambda Expression ?</vt:lpstr>
      <vt:lpstr>How To Create  Lambda Functions ?</vt:lpstr>
      <vt:lpstr>Why To Create  Lambda Functions ?</vt:lpstr>
      <vt:lpstr>How To Use Lambda Functions ?</vt:lpstr>
      <vt:lpstr>How To Use Lambda Functions ?</vt:lpstr>
      <vt:lpstr>How To Use Lambda Functions ?</vt:lpstr>
      <vt:lpstr>Guess The Output ?</vt:lpstr>
      <vt:lpstr>Example</vt:lpstr>
      <vt:lpstr>Example</vt:lpstr>
      <vt:lpstr>Exercise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676</cp:revision>
  <dcterms:created xsi:type="dcterms:W3CDTF">2015-12-21T13:46:48Z</dcterms:created>
  <dcterms:modified xsi:type="dcterms:W3CDTF">2020-04-11T07:01:13Z</dcterms:modified>
</cp:coreProperties>
</file>