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418" r:id="rId4"/>
    <p:sldId id="557" r:id="rId5"/>
    <p:sldId id="553" r:id="rId6"/>
    <p:sldId id="554" r:id="rId7"/>
    <p:sldId id="555" r:id="rId8"/>
    <p:sldId id="556" r:id="rId9"/>
    <p:sldId id="539" r:id="rId10"/>
    <p:sldId id="558" r:id="rId11"/>
    <p:sldId id="559" r:id="rId12"/>
    <p:sldId id="543" r:id="rId13"/>
    <p:sldId id="560" r:id="rId14"/>
    <p:sldId id="546" r:id="rId15"/>
    <p:sldId id="561" r:id="rId16"/>
    <p:sldId id="542" r:id="rId17"/>
    <p:sldId id="562" r:id="rId18"/>
    <p:sldId id="563" r:id="rId19"/>
    <p:sldId id="564" r:id="rId20"/>
    <p:sldId id="514" r:id="rId21"/>
    <p:sldId id="565" r:id="rId22"/>
    <p:sldId id="566" r:id="rId23"/>
    <p:sldId id="567" r:id="rId24"/>
    <p:sldId id="568" r:id="rId25"/>
    <p:sldId id="569" r:id="rId26"/>
    <p:sldId id="578" r:id="rId27"/>
    <p:sldId id="579" r:id="rId28"/>
    <p:sldId id="580" r:id="rId29"/>
    <p:sldId id="570" r:id="rId30"/>
    <p:sldId id="571" r:id="rId31"/>
    <p:sldId id="581" r:id="rId32"/>
    <p:sldId id="572" r:id="rId33"/>
    <p:sldId id="573" r:id="rId34"/>
    <p:sldId id="574" r:id="rId35"/>
    <p:sldId id="575" r:id="rId36"/>
    <p:sldId id="576" r:id="rId37"/>
    <p:sldId id="577" r:id="rId38"/>
    <p:sldId id="582" r:id="rId39"/>
    <p:sldId id="583" r:id="rId40"/>
    <p:sldId id="58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10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12-04-2020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12-04-2020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12-04-2020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12-04-2020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24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Accessing Individual Elements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2214554"/>
            <a:ext cx="8173591" cy="3505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Accessing Individual Elements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b-NO" sz="2400" b="1" dirty="0" smtClean="0">
                <a:solidFill>
                  <a:srgbClr val="C00000"/>
                </a:solidFill>
              </a:rPr>
              <a:t>mynums=[10,20,30,40,50]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C00000"/>
                </a:solidFill>
              </a:rPr>
              <a:t>print(mynums[0])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C00000"/>
                </a:solidFill>
              </a:rPr>
              <a:t>print(mynums[1])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C00000"/>
                </a:solidFill>
              </a:rPr>
              <a:t>print(mynums[-3])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C00000"/>
                </a:solidFill>
              </a:rPr>
              <a:t>print(mynums[-2])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10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20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30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40</a:t>
            </a:r>
          </a:p>
          <a:p>
            <a:endParaRPr lang="en-IN" sz="1900" dirty="0" smtClean="0"/>
          </a:p>
          <a:p>
            <a:pPr lvl="1"/>
            <a:endParaRPr lang="en-US" sz="19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Accessing List Elements Using </a:t>
            </a:r>
            <a:br>
              <a:rPr lang="en-US" sz="2800" b="1" dirty="0" smtClean="0"/>
            </a:br>
            <a:r>
              <a:rPr lang="en-US" sz="2800" b="1" dirty="0" smtClean="0"/>
              <a:t>While Loop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=[10,20,30,40,50]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n=</a:t>
            </a:r>
            <a:r>
              <a:rPr lang="en-IN" sz="2400" b="1" dirty="0" err="1" smtClean="0">
                <a:solidFill>
                  <a:srgbClr val="7030A0"/>
                </a:solidFill>
              </a:rPr>
              <a:t>len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mynums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=0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while 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&lt;n: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</a:t>
            </a: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[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])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=i+1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10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20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30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40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50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929190" y="1571612"/>
            <a:ext cx="3629044" cy="3357586"/>
          </a:xfrm>
          <a:prstGeom prst="cloudCallout">
            <a:avLst>
              <a:gd name="adj1" fmla="val -151649"/>
              <a:gd name="adj2" fmla="val -23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Just like </a:t>
            </a:r>
            <a:r>
              <a:rPr lang="en-US" b="1" dirty="0" err="1" smtClean="0">
                <a:solidFill>
                  <a:srgbClr val="FFFF00"/>
                </a:solidFill>
              </a:rPr>
              <a:t>len</a:t>
            </a:r>
            <a:r>
              <a:rPr lang="en-US" b="1" dirty="0" smtClean="0">
                <a:solidFill>
                  <a:srgbClr val="FFFF00"/>
                </a:solidFill>
              </a:rPr>
              <a:t>( ) </a:t>
            </a:r>
            <a:r>
              <a:rPr lang="en-US" b="1" dirty="0" smtClean="0"/>
              <a:t>works with </a:t>
            </a:r>
            <a:r>
              <a:rPr lang="en-US" b="1" dirty="0" smtClean="0">
                <a:solidFill>
                  <a:srgbClr val="FFFF00"/>
                </a:solidFill>
              </a:rPr>
              <a:t>strings </a:t>
            </a:r>
            <a:r>
              <a:rPr lang="en-US" b="1" dirty="0" smtClean="0"/>
              <a:t>, similarly it also works with </a:t>
            </a:r>
            <a:r>
              <a:rPr lang="en-US" b="1" dirty="0" smtClean="0">
                <a:solidFill>
                  <a:srgbClr val="FFFF00"/>
                </a:solidFill>
              </a:rPr>
              <a:t>list </a:t>
            </a:r>
            <a:r>
              <a:rPr lang="en-US" b="1" dirty="0" smtClean="0"/>
              <a:t>also and returns </a:t>
            </a:r>
            <a:r>
              <a:rPr lang="en-US" b="1" dirty="0" smtClean="0">
                <a:solidFill>
                  <a:srgbClr val="FFFF00"/>
                </a:solidFill>
              </a:rPr>
              <a:t>number of elements </a:t>
            </a:r>
            <a:r>
              <a:rPr lang="en-US" b="1" dirty="0" smtClean="0"/>
              <a:t>in the list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Accessing List Elements Using </a:t>
            </a:r>
            <a:br>
              <a:rPr lang="en-US" sz="2800" b="1" dirty="0" smtClean="0"/>
            </a:br>
            <a:r>
              <a:rPr lang="en-US" sz="2800" b="1" dirty="0" smtClean="0"/>
              <a:t>For Loop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=[10,20,30,40,50]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for x in </a:t>
            </a: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print(x)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10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20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30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40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50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929190" y="1571612"/>
            <a:ext cx="3629044" cy="3357586"/>
          </a:xfrm>
          <a:prstGeom prst="cloudCallout">
            <a:avLst>
              <a:gd name="adj1" fmla="val -151649"/>
              <a:gd name="adj2" fmla="val -23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Since list is a sequence type , so for loop can iterate over individual elements of the list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Redesign the previous code using for loop only to traverse the list in reverse order. Don’t use slice operator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mynums</a:t>
            </a:r>
            <a:r>
              <a:rPr lang="en-US" sz="2400" b="1" dirty="0" smtClean="0">
                <a:solidFill>
                  <a:srgbClr val="C00000"/>
                </a:solidFill>
              </a:rPr>
              <a:t>=[10,20,30,40,50]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n=</a:t>
            </a:r>
            <a:r>
              <a:rPr lang="en-US" sz="2400" b="1" dirty="0" err="1" smtClean="0">
                <a:solidFill>
                  <a:srgbClr val="C00000"/>
                </a:solidFill>
              </a:rPr>
              <a:t>len</a:t>
            </a:r>
            <a:r>
              <a:rPr lang="en-US" sz="2400" b="1" dirty="0" smtClean="0">
                <a:solidFill>
                  <a:srgbClr val="C00000"/>
                </a:solidFill>
              </a:rPr>
              <a:t>(</a:t>
            </a:r>
            <a:r>
              <a:rPr lang="en-US" sz="2400" b="1" dirty="0" err="1" smtClean="0">
                <a:solidFill>
                  <a:srgbClr val="C00000"/>
                </a:solidFill>
              </a:rPr>
              <a:t>mynums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for </a:t>
            </a:r>
            <a:r>
              <a:rPr lang="en-US" sz="2400" b="1" dirty="0" err="1" smtClean="0">
                <a:solidFill>
                  <a:srgbClr val="C00000"/>
                </a:solidFill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</a:rPr>
              <a:t> in range(n-1,-1,-1):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print(</a:t>
            </a:r>
            <a:r>
              <a:rPr lang="en-US" sz="2400" b="1" dirty="0" err="1" smtClean="0">
                <a:solidFill>
                  <a:srgbClr val="C00000"/>
                </a:solidFill>
              </a:rPr>
              <a:t>mynums</a:t>
            </a:r>
            <a:r>
              <a:rPr lang="en-US" sz="2400" b="1" dirty="0" smtClean="0">
                <a:solidFill>
                  <a:srgbClr val="C00000"/>
                </a:solidFill>
              </a:rPr>
              <a:t>[</a:t>
            </a:r>
            <a:r>
              <a:rPr lang="en-US" sz="2400" b="1" dirty="0" err="1" smtClean="0">
                <a:solidFill>
                  <a:srgbClr val="C00000"/>
                </a:solidFill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</a:rPr>
              <a:t>])</a:t>
            </a:r>
          </a:p>
          <a:p>
            <a:pPr fontAlgn="base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50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40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30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20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10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Adding New Data In The List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The most common way of adding a new element to an existing list is by calling the </a:t>
            </a:r>
            <a:r>
              <a:rPr lang="en-US" sz="2400" b="1" dirty="0" smtClean="0">
                <a:solidFill>
                  <a:srgbClr val="C00000"/>
                </a:solidFill>
              </a:rPr>
              <a:t>append( ) </a:t>
            </a:r>
            <a:r>
              <a:rPr lang="en-US" sz="2400" dirty="0" smtClean="0"/>
              <a:t>method.</a:t>
            </a:r>
          </a:p>
          <a:p>
            <a:endParaRPr lang="en-US" sz="2400" dirty="0" smtClean="0"/>
          </a:p>
          <a:p>
            <a:r>
              <a:rPr lang="en-US" sz="2400" dirty="0" smtClean="0"/>
              <a:t>This method takes one argument and adds it at the end of the list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mynums</a:t>
            </a:r>
            <a:r>
              <a:rPr lang="en-US" sz="2400" b="1" dirty="0" smtClean="0">
                <a:solidFill>
                  <a:srgbClr val="C00000"/>
                </a:solidFill>
              </a:rPr>
              <a:t>=[10,20,30,40,50]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</a:t>
            </a:r>
            <a:r>
              <a:rPr lang="en-US" sz="2400" b="1" dirty="0" err="1" smtClean="0">
                <a:solidFill>
                  <a:srgbClr val="C00000"/>
                </a:solidFill>
              </a:rPr>
              <a:t>mynums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mynums.append</a:t>
            </a:r>
            <a:r>
              <a:rPr lang="en-US" sz="2400" b="1" dirty="0" smtClean="0">
                <a:solidFill>
                  <a:srgbClr val="C00000"/>
                </a:solidFill>
              </a:rPr>
              <a:t>(60)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</a:t>
            </a:r>
            <a:r>
              <a:rPr lang="en-US" sz="2400" b="1" dirty="0" err="1" smtClean="0">
                <a:solidFill>
                  <a:srgbClr val="C00000"/>
                </a:solidFill>
              </a:rPr>
              <a:t>mynums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[10,20,30,40,50]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[10,20,30,40,50,60]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000496" y="3929066"/>
            <a:ext cx="4929222" cy="2428892"/>
          </a:xfrm>
          <a:prstGeom prst="cloudCallout">
            <a:avLst>
              <a:gd name="adj1" fmla="val -48267"/>
              <a:gd name="adj2" fmla="val 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Remember , lists are </a:t>
            </a:r>
            <a:r>
              <a:rPr lang="en-US" b="1" dirty="0" smtClean="0">
                <a:solidFill>
                  <a:srgbClr val="FFFF00"/>
                </a:solidFill>
              </a:rPr>
              <a:t>mutable</a:t>
            </a:r>
            <a:r>
              <a:rPr lang="en-US" b="1" dirty="0" smtClean="0">
                <a:solidFill>
                  <a:schemeClr val="bg1"/>
                </a:solidFill>
              </a:rPr>
              <a:t> . So </a:t>
            </a:r>
            <a:r>
              <a:rPr lang="en-US" b="1" dirty="0" smtClean="0">
                <a:solidFill>
                  <a:srgbClr val="FFFF00"/>
                </a:solidFill>
              </a:rPr>
              <a:t>append( ) </a:t>
            </a:r>
            <a:r>
              <a:rPr lang="en-US" b="1" dirty="0" smtClean="0">
                <a:solidFill>
                  <a:schemeClr val="bg1"/>
                </a:solidFill>
              </a:rPr>
              <a:t>method doesn’t create a new list , rather it simply adds a new element to the existing list.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CAN YOU PROVE THIS ?</a:t>
            </a:r>
            <a:endParaRPr lang="en-IN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mynums</a:t>
            </a:r>
            <a:r>
              <a:rPr lang="en-US" sz="2400" b="1" dirty="0" smtClean="0">
                <a:solidFill>
                  <a:srgbClr val="C00000"/>
                </a:solidFill>
              </a:rPr>
              <a:t>=[10,20,30,40,50]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</a:t>
            </a:r>
            <a:r>
              <a:rPr lang="en-US" sz="2400" b="1" dirty="0" err="1" smtClean="0">
                <a:solidFill>
                  <a:srgbClr val="C00000"/>
                </a:solidFill>
              </a:rPr>
              <a:t>mynums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print(id(</a:t>
            </a:r>
            <a:r>
              <a:rPr lang="en-US" sz="2400" b="1" dirty="0" err="1" smtClean="0">
                <a:solidFill>
                  <a:srgbClr val="C00000"/>
                </a:solidFill>
              </a:rPr>
              <a:t>mynums</a:t>
            </a:r>
            <a:r>
              <a:rPr lang="en-US" sz="2400" b="1" dirty="0" smtClean="0">
                <a:solidFill>
                  <a:srgbClr val="C00000"/>
                </a:solidFill>
              </a:rPr>
              <a:t>))</a:t>
            </a:r>
          </a:p>
          <a:p>
            <a:pPr fontAlgn="base"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mynums.append</a:t>
            </a:r>
            <a:r>
              <a:rPr lang="en-US" sz="2400" b="1" dirty="0" smtClean="0">
                <a:solidFill>
                  <a:srgbClr val="C00000"/>
                </a:solidFill>
              </a:rPr>
              <a:t>(60)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</a:t>
            </a:r>
            <a:r>
              <a:rPr lang="en-US" sz="2400" b="1" dirty="0" err="1" smtClean="0">
                <a:solidFill>
                  <a:srgbClr val="C00000"/>
                </a:solidFill>
              </a:rPr>
              <a:t>mynums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print(id(</a:t>
            </a:r>
            <a:r>
              <a:rPr lang="en-US" sz="2400" b="1" dirty="0" err="1" smtClean="0">
                <a:solidFill>
                  <a:srgbClr val="C00000"/>
                </a:solidFill>
              </a:rPr>
              <a:t>mynums</a:t>
            </a:r>
            <a:r>
              <a:rPr lang="en-US" sz="2400" b="1" dirty="0" smtClean="0">
                <a:solidFill>
                  <a:srgbClr val="C00000"/>
                </a:solidFill>
              </a:rPr>
              <a:t>))	</a:t>
            </a: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 fontAlgn="base">
              <a:buNone/>
            </a:pP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000496" y="2285992"/>
            <a:ext cx="4929222" cy="2428892"/>
          </a:xfrm>
          <a:prstGeom prst="cloudCallout">
            <a:avLst>
              <a:gd name="adj1" fmla="val -48267"/>
              <a:gd name="adj2" fmla="val 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As we can see in the both the cases the </a:t>
            </a:r>
            <a:r>
              <a:rPr lang="en-US" b="1" dirty="0" smtClean="0">
                <a:solidFill>
                  <a:srgbClr val="FFFF00"/>
                </a:solidFill>
              </a:rPr>
              <a:t>id( ) </a:t>
            </a:r>
            <a:r>
              <a:rPr lang="en-US" b="1" dirty="0" smtClean="0">
                <a:solidFill>
                  <a:schemeClr val="bg1"/>
                </a:solidFill>
              </a:rPr>
              <a:t>function is returning the </a:t>
            </a:r>
            <a:r>
              <a:rPr lang="en-US" b="1" dirty="0" smtClean="0">
                <a:solidFill>
                  <a:srgbClr val="FFFF00"/>
                </a:solidFill>
              </a:rPr>
              <a:t>same address </a:t>
            </a:r>
            <a:r>
              <a:rPr lang="en-US" b="1" dirty="0" smtClean="0">
                <a:solidFill>
                  <a:schemeClr val="bg1"/>
                </a:solidFill>
              </a:rPr>
              <a:t>. This means that no new list was created.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7" name="Picture 6" descr="listdemo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786322"/>
            <a:ext cx="4163006" cy="11145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program to accept five integers from the user , store them in a list . Display these integers and also display their sum</a:t>
            </a:r>
          </a:p>
          <a:p>
            <a:pPr fontAlgn="base"/>
            <a:endParaRPr lang="en-US" sz="2400" b="1" dirty="0" smtClean="0"/>
          </a:p>
          <a:p>
            <a:pPr fontAlgn="base"/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3666679"/>
            <a:ext cx="3153215" cy="26912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fontAlgn="base"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mynums</a:t>
            </a:r>
            <a:r>
              <a:rPr lang="en-US" sz="2400" b="1" dirty="0" smtClean="0">
                <a:solidFill>
                  <a:srgbClr val="C00000"/>
                </a:solidFill>
              </a:rPr>
              <a:t>=[]</a:t>
            </a:r>
          </a:p>
          <a:p>
            <a:pPr fontAlgn="base"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</a:rPr>
              <a:t>=1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while </a:t>
            </a:r>
            <a:r>
              <a:rPr lang="en-US" sz="2400" b="1" dirty="0" err="1" smtClean="0">
                <a:solidFill>
                  <a:srgbClr val="C00000"/>
                </a:solidFill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</a:rPr>
              <a:t>&lt;=5: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x=</a:t>
            </a:r>
            <a:r>
              <a:rPr lang="en-US" sz="2400" b="1" dirty="0" err="1" smtClean="0">
                <a:solidFill>
                  <a:srgbClr val="C00000"/>
                </a:solidFill>
              </a:rPr>
              <a:t>int</a:t>
            </a:r>
            <a:r>
              <a:rPr lang="en-US" sz="2400" b="1" dirty="0" smtClean="0">
                <a:solidFill>
                  <a:srgbClr val="C00000"/>
                </a:solidFill>
              </a:rPr>
              <a:t>(input("Enter "+</a:t>
            </a:r>
            <a:r>
              <a:rPr lang="en-US" sz="2400" b="1" dirty="0" err="1" smtClean="0">
                <a:solidFill>
                  <a:srgbClr val="C00000"/>
                </a:solidFill>
              </a:rPr>
              <a:t>str</a:t>
            </a:r>
            <a:r>
              <a:rPr lang="en-US" sz="2400" b="1" dirty="0" smtClean="0">
                <a:solidFill>
                  <a:srgbClr val="C00000"/>
                </a:solidFill>
              </a:rPr>
              <a:t>(</a:t>
            </a:r>
            <a:r>
              <a:rPr lang="en-US" sz="2400" b="1" dirty="0" err="1" smtClean="0">
                <a:solidFill>
                  <a:srgbClr val="C00000"/>
                </a:solidFill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</a:rPr>
              <a:t>)+" element:"))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err="1" smtClean="0">
                <a:solidFill>
                  <a:srgbClr val="C00000"/>
                </a:solidFill>
              </a:rPr>
              <a:t>mynums.append</a:t>
            </a:r>
            <a:r>
              <a:rPr lang="en-US" sz="2400" b="1" dirty="0" smtClean="0">
                <a:solidFill>
                  <a:srgbClr val="C00000"/>
                </a:solidFill>
              </a:rPr>
              <a:t>(x)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err="1" smtClean="0">
                <a:solidFill>
                  <a:srgbClr val="C00000"/>
                </a:solidFill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</a:rPr>
              <a:t>=i+1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print("The list is:")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sum=0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for x in </a:t>
            </a:r>
            <a:r>
              <a:rPr lang="en-US" sz="2400" b="1" dirty="0" err="1" smtClean="0">
                <a:solidFill>
                  <a:srgbClr val="C00000"/>
                </a:solidFill>
              </a:rPr>
              <a:t>mynums</a:t>
            </a:r>
            <a:r>
              <a:rPr lang="en-US" sz="2400" b="1" dirty="0" smtClean="0">
                <a:solidFill>
                  <a:srgbClr val="C00000"/>
                </a:solidFill>
              </a:rPr>
              <a:t>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print(x)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sum+=x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print("Sum </a:t>
            </a:r>
            <a:r>
              <a:rPr lang="en-US" sz="2400" b="1" dirty="0" err="1" smtClean="0">
                <a:solidFill>
                  <a:srgbClr val="C00000"/>
                </a:solidFill>
              </a:rPr>
              <a:t>is",sum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List -I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What Is A List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Creating A List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Accessing The List Elements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Adding New Data In The List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The Slice Operator With List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Slice Operator With List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Just like we can apply slice operator with strings , similarly Python allows us to apply slice operator with lists also.</a:t>
            </a:r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Syntax: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list_var</a:t>
            </a:r>
            <a:r>
              <a:rPr lang="en-US" sz="2400" b="1" dirty="0" smtClean="0">
                <a:solidFill>
                  <a:srgbClr val="7030A0"/>
                </a:solidFill>
              </a:rPr>
              <a:t>[x:y]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x</a:t>
            </a:r>
            <a:r>
              <a:rPr lang="en-US" dirty="0" smtClean="0"/>
              <a:t> denotes the </a:t>
            </a:r>
            <a:r>
              <a:rPr lang="en-US" b="1" dirty="0" smtClean="0">
                <a:solidFill>
                  <a:srgbClr val="C00000"/>
                </a:solidFill>
              </a:rPr>
              <a:t>start index </a:t>
            </a:r>
            <a:r>
              <a:rPr lang="en-US" dirty="0" smtClean="0"/>
              <a:t>of slicing and </a:t>
            </a:r>
            <a:r>
              <a:rPr lang="en-US" b="1" dirty="0" smtClean="0">
                <a:solidFill>
                  <a:srgbClr val="C00000"/>
                </a:solidFill>
              </a:rPr>
              <a:t>y</a:t>
            </a:r>
            <a:r>
              <a:rPr lang="en-US" dirty="0" smtClean="0"/>
              <a:t> denotes the </a:t>
            </a:r>
            <a:r>
              <a:rPr lang="en-US" b="1" dirty="0" smtClean="0">
                <a:solidFill>
                  <a:srgbClr val="C00000"/>
                </a:solidFill>
              </a:rPr>
              <a:t>end index </a:t>
            </a:r>
            <a:r>
              <a:rPr lang="en-US" dirty="0" smtClean="0"/>
              <a:t>. But </a:t>
            </a:r>
            <a:r>
              <a:rPr lang="en-US" b="1" dirty="0" smtClean="0">
                <a:solidFill>
                  <a:srgbClr val="C00000"/>
                </a:solidFill>
              </a:rPr>
              <a:t>Python</a:t>
            </a:r>
            <a:r>
              <a:rPr lang="en-US" dirty="0" smtClean="0"/>
              <a:t> ends slicing at </a:t>
            </a:r>
            <a:r>
              <a:rPr lang="en-US" b="1" dirty="0" smtClean="0">
                <a:solidFill>
                  <a:srgbClr val="C00000"/>
                </a:solidFill>
              </a:rPr>
              <a:t>y-1</a:t>
            </a:r>
            <a:r>
              <a:rPr lang="en-US" dirty="0" smtClean="0"/>
              <a:t> index.</a:t>
            </a:r>
            <a:endParaRPr lang="en-US" sz="2100" dirty="0" smtClean="0"/>
          </a:p>
          <a:p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=[10,20,30,40,50]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[1:4])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[20,30,40]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 40,50]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[3:5])</a:t>
            </a:r>
            <a:endParaRPr lang="en-US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[40,50]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=[10,20,30,40,50]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[0:4])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[10,20,30,40]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 40,50]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[0:10])</a:t>
            </a:r>
            <a:endParaRPr lang="en-US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[10,20,3040,50]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=[10,20,30,40,50]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[2:2])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[ ]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 40,50]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[6:10])</a:t>
            </a:r>
            <a:endParaRPr lang="en-US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[ 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=[10,20,30,40,50]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[1: ])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[20,30,40,50 ]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 40,50]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[:3])</a:t>
            </a:r>
            <a:endParaRPr lang="en-US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[10,20,30 ]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=[10,20,30,40,50]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 :-2])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[10, 20,30 ]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 40,50]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[-2:])</a:t>
            </a:r>
            <a:endParaRPr lang="en-US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[40,50]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=[10,20,30,40,50]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[-2:1])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[ ]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 40,50]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[-2:-2])</a:t>
            </a:r>
            <a:endParaRPr lang="en-US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[]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=[10,20,30,40,50]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[-2:2])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[ ]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 40,50]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[-2:4])</a:t>
            </a:r>
            <a:endParaRPr lang="en-US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[40]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=[10,20,30,40,50]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[-4:2])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[20 ]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 40,50]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[1:-2])</a:t>
            </a:r>
            <a:endParaRPr lang="en-US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[20,30]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=[10,20,30,40,50]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[-2: -1])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   [40]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 40,50]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[-1:-2])</a:t>
            </a:r>
            <a:endParaRPr lang="en-US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[ 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A List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Unlike </a:t>
            </a:r>
            <a:r>
              <a:rPr lang="en-IN" sz="2400" b="1" dirty="0" smtClean="0">
                <a:solidFill>
                  <a:srgbClr val="C00000"/>
                </a:solidFill>
              </a:rPr>
              <a:t>C++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C00000"/>
                </a:solidFill>
              </a:rPr>
              <a:t>Java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doesn’t has </a:t>
            </a:r>
            <a:r>
              <a:rPr lang="en-IN" sz="2400" b="1" dirty="0" smtClean="0">
                <a:solidFill>
                  <a:srgbClr val="C00000"/>
                </a:solidFill>
              </a:rPr>
              <a:t>arrays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So , to hold a </a:t>
            </a:r>
            <a:r>
              <a:rPr lang="en-IN" sz="2400" b="1" dirty="0" smtClean="0">
                <a:solidFill>
                  <a:srgbClr val="C00000"/>
                </a:solidFill>
              </a:rPr>
              <a:t>sequence of values</a:t>
            </a:r>
            <a:r>
              <a:rPr lang="en-IN" sz="2400" dirty="0" smtClean="0"/>
              <a:t>, Python provides us a special built in class called ‘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  <a:r>
              <a:rPr lang="en-IN" sz="2400" dirty="0" smtClean="0"/>
              <a:t>’ 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Thus a 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  <a:r>
              <a:rPr lang="en-IN" sz="2400" dirty="0" smtClean="0"/>
              <a:t> 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is defined as </a:t>
            </a:r>
            <a:r>
              <a:rPr lang="en-IN" sz="2400" b="1" i="1" dirty="0" smtClean="0">
                <a:solidFill>
                  <a:srgbClr val="C00000"/>
                </a:solidFill>
              </a:rPr>
              <a:t>a collection of values</a:t>
            </a:r>
            <a:r>
              <a:rPr lang="en-IN" sz="2400" dirty="0" smtClean="0"/>
              <a:t>.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Step Value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String slicing can accept a </a:t>
            </a:r>
            <a:r>
              <a:rPr lang="en-IN" sz="2400" b="1" dirty="0" smtClean="0">
                <a:solidFill>
                  <a:srgbClr val="C00000"/>
                </a:solidFill>
              </a:rPr>
              <a:t>third parameter </a:t>
            </a:r>
            <a:r>
              <a:rPr lang="en-IN" sz="2400" dirty="0" smtClean="0">
                <a:solidFill>
                  <a:schemeClr val="tx1"/>
                </a:solidFill>
              </a:rPr>
              <a:t>also after the two index numbers.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third parameter </a:t>
            </a:r>
            <a:r>
              <a:rPr lang="en-IN" sz="2400" dirty="0" smtClean="0">
                <a:solidFill>
                  <a:schemeClr val="tx1"/>
                </a:solidFill>
              </a:rPr>
              <a:t>is called </a:t>
            </a:r>
            <a:r>
              <a:rPr lang="en-IN" sz="2400" b="1" dirty="0" smtClean="0">
                <a:solidFill>
                  <a:srgbClr val="C00000"/>
                </a:solidFill>
              </a:rPr>
              <a:t>step value.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So the complete syntax of slicing operator is: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C00000"/>
                </a:solidFill>
              </a:rPr>
              <a:t>	s[</a:t>
            </a:r>
            <a:r>
              <a:rPr lang="en-US" b="1" dirty="0" err="1" smtClean="0">
                <a:solidFill>
                  <a:srgbClr val="C00000"/>
                </a:solidFill>
              </a:rPr>
              <a:t>begin:end:step</a:t>
            </a:r>
            <a:r>
              <a:rPr lang="en-US" b="1" dirty="0" smtClean="0">
                <a:solidFill>
                  <a:srgbClr val="C00000"/>
                </a:solidFill>
              </a:rPr>
              <a:t>]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Step value indicates </a:t>
            </a:r>
            <a:r>
              <a:rPr lang="en-IN" sz="2400" i="1" dirty="0" smtClean="0">
                <a:solidFill>
                  <a:srgbClr val="C00000"/>
                </a:solidFill>
              </a:rPr>
              <a:t>how many characters to move forward after the first character is retrieved</a:t>
            </a:r>
            <a:r>
              <a:rPr lang="en-IN" sz="2400" dirty="0" smtClean="0">
                <a:solidFill>
                  <a:schemeClr val="tx1"/>
                </a:solidFill>
              </a:rPr>
              <a:t> from the string and it’s default value is </a:t>
            </a:r>
            <a:r>
              <a:rPr lang="en-IN" sz="2400" b="1" dirty="0" smtClean="0">
                <a:solidFill>
                  <a:srgbClr val="C00000"/>
                </a:solidFill>
              </a:rPr>
              <a:t>1</a:t>
            </a:r>
            <a:r>
              <a:rPr lang="en-IN" sz="2400" dirty="0" smtClean="0">
                <a:solidFill>
                  <a:schemeClr val="tx1"/>
                </a:solidFill>
              </a:rPr>
              <a:t> , but can be changed as per our choice.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0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0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Step Value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Another point to understand is that if </a:t>
            </a:r>
            <a:r>
              <a:rPr lang="en-US" sz="2400" b="1" dirty="0" smtClean="0">
                <a:solidFill>
                  <a:srgbClr val="C00000"/>
                </a:solidFill>
              </a:rPr>
              <a:t>step</a:t>
            </a:r>
            <a:r>
              <a:rPr lang="en-US" sz="2400" dirty="0" smtClean="0">
                <a:solidFill>
                  <a:schemeClr val="tx1"/>
                </a:solidFill>
              </a:rPr>
              <a:t> is </a:t>
            </a:r>
            <a:r>
              <a:rPr lang="en-US" sz="2400" b="1" dirty="0" smtClean="0">
                <a:solidFill>
                  <a:srgbClr val="C00000"/>
                </a:solidFill>
              </a:rPr>
              <a:t>positive</a:t>
            </a:r>
            <a:r>
              <a:rPr lang="en-US" sz="2400" dirty="0" smtClean="0">
                <a:solidFill>
                  <a:schemeClr val="tx1"/>
                </a:solidFill>
              </a:rPr>
              <a:t> or </a:t>
            </a:r>
            <a:r>
              <a:rPr lang="en-US" sz="2400" b="1" dirty="0" smtClean="0">
                <a:solidFill>
                  <a:srgbClr val="C00000"/>
                </a:solidFill>
              </a:rPr>
              <a:t>not mentioned </a:t>
            </a:r>
            <a:r>
              <a:rPr lang="en-US" sz="2400" dirty="0" smtClean="0">
                <a:solidFill>
                  <a:schemeClr val="tx1"/>
                </a:solidFill>
              </a:rPr>
              <a:t>then 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Movement</a:t>
            </a:r>
            <a:r>
              <a:rPr lang="en-US" b="1" dirty="0" smtClean="0">
                <a:solidFill>
                  <a:srgbClr val="7030A0"/>
                </a:solidFill>
              </a:rPr>
              <a:t> is in </a:t>
            </a:r>
            <a:r>
              <a:rPr lang="en-US" b="1" dirty="0" smtClean="0">
                <a:solidFill>
                  <a:srgbClr val="C00000"/>
                </a:solidFill>
              </a:rPr>
              <a:t>forward direction ( L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R)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Default for </a:t>
            </a:r>
            <a:r>
              <a:rPr lang="en-US" b="1" dirty="0" smtClean="0">
                <a:solidFill>
                  <a:srgbClr val="C00000"/>
                </a:solidFill>
              </a:rPr>
              <a:t>start</a:t>
            </a:r>
            <a:r>
              <a:rPr lang="en-US" b="1" dirty="0" smtClean="0">
                <a:solidFill>
                  <a:srgbClr val="7030A0"/>
                </a:solidFill>
              </a:rPr>
              <a:t> is </a:t>
            </a:r>
            <a:r>
              <a:rPr lang="en-US" b="1" dirty="0" smtClean="0">
                <a:solidFill>
                  <a:srgbClr val="00B050"/>
                </a:solidFill>
              </a:rPr>
              <a:t>0</a:t>
            </a:r>
            <a:r>
              <a:rPr lang="en-US" b="1" dirty="0" smtClean="0">
                <a:solidFill>
                  <a:srgbClr val="7030A0"/>
                </a:solidFill>
              </a:rPr>
              <a:t> and </a:t>
            </a:r>
            <a:r>
              <a:rPr lang="en-US" b="1" dirty="0" smtClean="0">
                <a:solidFill>
                  <a:srgbClr val="C00000"/>
                </a:solidFill>
              </a:rPr>
              <a:t>end </a:t>
            </a:r>
            <a:r>
              <a:rPr lang="en-US" b="1" dirty="0" smtClean="0">
                <a:solidFill>
                  <a:srgbClr val="7030A0"/>
                </a:solidFill>
              </a:rPr>
              <a:t>is </a:t>
            </a:r>
            <a:r>
              <a:rPr lang="en-US" b="1" dirty="0" err="1" smtClean="0">
                <a:solidFill>
                  <a:srgbClr val="00B050"/>
                </a:solidFill>
              </a:rPr>
              <a:t>len</a:t>
            </a:r>
            <a:endParaRPr lang="en-US" b="1" dirty="0" smtClean="0">
              <a:solidFill>
                <a:srgbClr val="00B05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But if </a:t>
            </a:r>
            <a:r>
              <a:rPr lang="en-US" sz="2400" b="1" dirty="0" smtClean="0">
                <a:solidFill>
                  <a:srgbClr val="C00000"/>
                </a:solidFill>
              </a:rPr>
              <a:t>step</a:t>
            </a:r>
            <a:r>
              <a:rPr lang="en-US" sz="2400" dirty="0" smtClean="0">
                <a:solidFill>
                  <a:schemeClr val="tx1"/>
                </a:solidFill>
              </a:rPr>
              <a:t> is </a:t>
            </a:r>
            <a:r>
              <a:rPr lang="en-US" sz="2400" b="1" dirty="0" smtClean="0">
                <a:solidFill>
                  <a:srgbClr val="C00000"/>
                </a:solidFill>
              </a:rPr>
              <a:t>negative</a:t>
            </a:r>
            <a:r>
              <a:rPr lang="en-US" sz="2400" dirty="0" smtClean="0">
                <a:solidFill>
                  <a:schemeClr val="tx1"/>
                </a:solidFill>
              </a:rPr>
              <a:t> , then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Movement</a:t>
            </a:r>
            <a:r>
              <a:rPr lang="en-US" b="1" dirty="0" smtClean="0">
                <a:solidFill>
                  <a:srgbClr val="7030A0"/>
                </a:solidFill>
              </a:rPr>
              <a:t> is in </a:t>
            </a:r>
            <a:r>
              <a:rPr lang="en-US" b="1" dirty="0" smtClean="0">
                <a:solidFill>
                  <a:srgbClr val="C00000"/>
                </a:solidFill>
              </a:rPr>
              <a:t>backward direction (R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L)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Default for </a:t>
            </a:r>
            <a:r>
              <a:rPr lang="en-US" b="1" dirty="0" smtClean="0">
                <a:solidFill>
                  <a:srgbClr val="C00000"/>
                </a:solidFill>
              </a:rPr>
              <a:t>start</a:t>
            </a:r>
            <a:r>
              <a:rPr lang="en-US" b="1" dirty="0" smtClean="0">
                <a:solidFill>
                  <a:srgbClr val="7030A0"/>
                </a:solidFill>
              </a:rPr>
              <a:t> is </a:t>
            </a:r>
            <a:r>
              <a:rPr lang="en-US" b="1" dirty="0" smtClean="0">
                <a:solidFill>
                  <a:srgbClr val="00B050"/>
                </a:solidFill>
              </a:rPr>
              <a:t>-1</a:t>
            </a:r>
            <a:r>
              <a:rPr lang="en-US" b="1" dirty="0" smtClean="0">
                <a:solidFill>
                  <a:srgbClr val="7030A0"/>
                </a:solidFill>
              </a:rPr>
              <a:t> and </a:t>
            </a:r>
            <a:r>
              <a:rPr lang="en-US" b="1" dirty="0" smtClean="0">
                <a:solidFill>
                  <a:srgbClr val="C00000"/>
                </a:solidFill>
              </a:rPr>
              <a:t>end</a:t>
            </a:r>
            <a:r>
              <a:rPr lang="en-US" b="1" dirty="0" smtClean="0">
                <a:solidFill>
                  <a:srgbClr val="7030A0"/>
                </a:solidFill>
              </a:rPr>
              <a:t> is </a:t>
            </a:r>
            <a:r>
              <a:rPr lang="en-US" b="1" dirty="0" smtClean="0">
                <a:solidFill>
                  <a:srgbClr val="00B050"/>
                </a:solidFill>
              </a:rPr>
              <a:t>–(len+1)</a:t>
            </a:r>
            <a:endParaRPr lang="en-IN" b="1" dirty="0" smtClean="0">
              <a:solidFill>
                <a:srgbClr val="00B05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0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0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=[10,20,30,40,50]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[1:4:2])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   [20,40]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 40,50]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[1:4:0])</a:t>
            </a:r>
            <a:endParaRPr lang="en-US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ValueError</a:t>
            </a: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Slice</a:t>
            </a:r>
            <a:r>
              <a:rPr kumimoji="0" lang="en-US" sz="2000" b="1" i="0" u="none" strike="noStrike" kern="1200" cap="none" spc="0" normalizeH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step cannot 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 0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=[10,20,30,40,50]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[4:1:1])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   [ ]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 40,50]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sz="1600" b="1" dirty="0" smtClean="0">
                <a:solidFill>
                  <a:srgbClr val="7030A0"/>
                </a:solidFill>
              </a:rPr>
              <a:t>print(</a:t>
            </a:r>
            <a:r>
              <a:rPr lang="en-US" sz="1600" b="1" dirty="0" err="1" smtClean="0">
                <a:solidFill>
                  <a:srgbClr val="7030A0"/>
                </a:solidFill>
              </a:rPr>
              <a:t>mynums</a:t>
            </a:r>
            <a:r>
              <a:rPr lang="en-US" sz="1600" b="1" dirty="0" smtClean="0">
                <a:solidFill>
                  <a:srgbClr val="7030A0"/>
                </a:solidFill>
              </a:rPr>
              <a:t>[4:1:-1])</a:t>
            </a:r>
            <a:endParaRPr lang="en-US" sz="1600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[50,40,30]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=[10,20,30,40,50]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[::])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   [10,20,30,40,50 ]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 40,50]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sz="1600" b="1" dirty="0" smtClean="0">
                <a:solidFill>
                  <a:srgbClr val="7030A0"/>
                </a:solidFill>
              </a:rPr>
              <a:t>print(</a:t>
            </a:r>
            <a:r>
              <a:rPr lang="en-US" sz="1600" b="1" dirty="0" err="1" smtClean="0">
                <a:solidFill>
                  <a:srgbClr val="7030A0"/>
                </a:solidFill>
              </a:rPr>
              <a:t>mynums</a:t>
            </a:r>
            <a:r>
              <a:rPr lang="en-US" sz="1600" b="1" dirty="0" smtClean="0">
                <a:solidFill>
                  <a:srgbClr val="7030A0"/>
                </a:solidFill>
              </a:rPr>
              <a:t>[::-1])</a:t>
            </a:r>
            <a:endParaRPr lang="en-US" sz="1600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[50,40,30,20,10]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=[10,20,30,40,50]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[::-2])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   [50,30,10 ]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 40,50]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sz="1600" b="1" dirty="0" smtClean="0">
                <a:solidFill>
                  <a:srgbClr val="7030A0"/>
                </a:solidFill>
              </a:rPr>
              <a:t>print(</a:t>
            </a:r>
            <a:r>
              <a:rPr lang="en-US" sz="1600" b="1" dirty="0" err="1" smtClean="0">
                <a:solidFill>
                  <a:srgbClr val="7030A0"/>
                </a:solidFill>
              </a:rPr>
              <a:t>mynums</a:t>
            </a:r>
            <a:r>
              <a:rPr lang="en-US" sz="1600" b="1" dirty="0" smtClean="0">
                <a:solidFill>
                  <a:srgbClr val="7030A0"/>
                </a:solidFill>
              </a:rPr>
              <a:t>[::2])</a:t>
            </a:r>
            <a:endParaRPr lang="en-US" sz="1600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[10,30,50]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=[10,20,30,40,50]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[-1:-4:])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   []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 40,50]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sz="1600" b="1" dirty="0" smtClean="0">
                <a:solidFill>
                  <a:srgbClr val="7030A0"/>
                </a:solidFill>
              </a:rPr>
              <a:t>print(</a:t>
            </a:r>
            <a:r>
              <a:rPr lang="en-US" sz="1600" b="1" dirty="0" err="1" smtClean="0">
                <a:solidFill>
                  <a:srgbClr val="7030A0"/>
                </a:solidFill>
              </a:rPr>
              <a:t>mynums</a:t>
            </a:r>
            <a:r>
              <a:rPr lang="en-US" sz="1600" b="1" dirty="0" smtClean="0">
                <a:solidFill>
                  <a:srgbClr val="7030A0"/>
                </a:solidFill>
              </a:rPr>
              <a:t>[-1:-4:-1])</a:t>
            </a:r>
            <a:endParaRPr lang="en-US" sz="1600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[50,40,30]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=[10,20,30,40,50]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[-4:-1:])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   [20,30,40]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 40,50]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sz="1600" b="1" dirty="0" smtClean="0">
                <a:solidFill>
                  <a:srgbClr val="7030A0"/>
                </a:solidFill>
              </a:rPr>
              <a:t>print(</a:t>
            </a:r>
            <a:r>
              <a:rPr lang="en-US" sz="1600" b="1" dirty="0" err="1" smtClean="0">
                <a:solidFill>
                  <a:srgbClr val="7030A0"/>
                </a:solidFill>
              </a:rPr>
              <a:t>mynums</a:t>
            </a:r>
            <a:r>
              <a:rPr lang="en-US" sz="1600" b="1" dirty="0" smtClean="0">
                <a:solidFill>
                  <a:srgbClr val="7030A0"/>
                </a:solidFill>
              </a:rPr>
              <a:t>[-4:-1:-1])</a:t>
            </a:r>
            <a:endParaRPr lang="en-US" sz="1600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=[10,20,30,40,50]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[-1: :-2])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   [50,30,10]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 40,50]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sz="1600" b="1" dirty="0" smtClean="0">
                <a:solidFill>
                  <a:srgbClr val="7030A0"/>
                </a:solidFill>
              </a:rPr>
              <a:t>print(</a:t>
            </a:r>
            <a:r>
              <a:rPr lang="en-US" sz="1600" b="1" dirty="0" err="1" smtClean="0">
                <a:solidFill>
                  <a:srgbClr val="7030A0"/>
                </a:solidFill>
              </a:rPr>
              <a:t>mynums</a:t>
            </a:r>
            <a:r>
              <a:rPr lang="en-US" sz="1600" b="1" dirty="0" smtClean="0">
                <a:solidFill>
                  <a:srgbClr val="7030A0"/>
                </a:solidFill>
              </a:rPr>
              <a:t>[-1::2])</a:t>
            </a:r>
            <a:endParaRPr lang="en-US" sz="1600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[50]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=[10,20,30,40,50]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[-1:4 :2])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   []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 40,50]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sz="1600" b="1" dirty="0" smtClean="0">
                <a:solidFill>
                  <a:srgbClr val="7030A0"/>
                </a:solidFill>
              </a:rPr>
              <a:t>print(</a:t>
            </a:r>
            <a:r>
              <a:rPr lang="en-US" sz="1600" b="1" dirty="0" err="1" smtClean="0">
                <a:solidFill>
                  <a:srgbClr val="7030A0"/>
                </a:solidFill>
              </a:rPr>
              <a:t>mynums</a:t>
            </a:r>
            <a:r>
              <a:rPr lang="en-US" sz="1600" b="1" dirty="0" smtClean="0">
                <a:solidFill>
                  <a:srgbClr val="7030A0"/>
                </a:solidFill>
              </a:rPr>
              <a:t>[-3::-1])</a:t>
            </a:r>
            <a:endParaRPr lang="en-US" sz="1600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[30,20,10]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Important Characteristics </a:t>
            </a:r>
            <a:br>
              <a:rPr lang="en-US" sz="2800" b="1" dirty="0" smtClean="0"/>
            </a:br>
            <a:r>
              <a:rPr lang="en-US" sz="2800" b="1" dirty="0" smtClean="0"/>
              <a:t>Of A List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IN" sz="2400" dirty="0" smtClean="0"/>
              <a:t>The important characteristics of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lists </a:t>
            </a:r>
            <a:r>
              <a:rPr lang="en-IN" sz="2400" dirty="0" smtClean="0"/>
              <a:t>are as follows:</a:t>
            </a:r>
          </a:p>
          <a:p>
            <a:endParaRPr lang="en-IN" sz="2400" dirty="0" smtClean="0"/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Lists are </a:t>
            </a:r>
            <a:r>
              <a:rPr lang="en-IN" sz="1900" b="1" dirty="0" smtClean="0">
                <a:solidFill>
                  <a:srgbClr val="C00000"/>
                </a:solidFill>
              </a:rPr>
              <a:t>ordered</a:t>
            </a:r>
            <a:r>
              <a:rPr lang="en-IN" sz="1900" b="1" dirty="0" smtClean="0">
                <a:solidFill>
                  <a:srgbClr val="002060"/>
                </a:solidFill>
              </a:rPr>
              <a:t>.</a:t>
            </a:r>
          </a:p>
          <a:p>
            <a:endParaRPr lang="en-IN" sz="2400" b="1" dirty="0" smtClean="0">
              <a:solidFill>
                <a:srgbClr val="002060"/>
              </a:solidFill>
            </a:endParaRP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Lists can contain any </a:t>
            </a:r>
            <a:r>
              <a:rPr lang="en-IN" sz="1900" b="1" dirty="0" smtClean="0">
                <a:solidFill>
                  <a:srgbClr val="C00000"/>
                </a:solidFill>
              </a:rPr>
              <a:t>arbitrary objects</a:t>
            </a:r>
            <a:r>
              <a:rPr lang="en-IN" sz="1900" b="1" dirty="0" smtClean="0">
                <a:solidFill>
                  <a:srgbClr val="002060"/>
                </a:solidFill>
              </a:rPr>
              <a:t>.</a:t>
            </a:r>
          </a:p>
          <a:p>
            <a:endParaRPr lang="en-IN" sz="2400" b="1" dirty="0" smtClean="0">
              <a:solidFill>
                <a:srgbClr val="002060"/>
              </a:solidFill>
            </a:endParaRP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List elements can be accessed by </a:t>
            </a:r>
            <a:r>
              <a:rPr lang="en-IN" sz="1900" b="1" dirty="0" smtClean="0">
                <a:solidFill>
                  <a:srgbClr val="C00000"/>
                </a:solidFill>
              </a:rPr>
              <a:t>index</a:t>
            </a:r>
            <a:r>
              <a:rPr lang="en-IN" sz="1900" b="1" dirty="0" smtClean="0">
                <a:solidFill>
                  <a:srgbClr val="002060"/>
                </a:solidFill>
              </a:rPr>
              <a:t>.</a:t>
            </a:r>
          </a:p>
          <a:p>
            <a:endParaRPr lang="en-IN" sz="2400" b="1" dirty="0" smtClean="0">
              <a:solidFill>
                <a:srgbClr val="002060"/>
              </a:solidFill>
            </a:endParaRP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Lists can be nested to </a:t>
            </a:r>
            <a:r>
              <a:rPr lang="en-IN" sz="1900" b="1" dirty="0" smtClean="0">
                <a:solidFill>
                  <a:srgbClr val="C00000"/>
                </a:solidFill>
              </a:rPr>
              <a:t>arbitrary depth</a:t>
            </a:r>
            <a:r>
              <a:rPr lang="en-IN" sz="1900" b="1" dirty="0" smtClean="0">
                <a:solidFill>
                  <a:srgbClr val="002060"/>
                </a:solidFill>
              </a:rPr>
              <a:t>.</a:t>
            </a:r>
          </a:p>
          <a:p>
            <a:endParaRPr lang="en-IN" sz="2400" b="1" dirty="0" smtClean="0">
              <a:solidFill>
                <a:srgbClr val="002060"/>
              </a:solidFill>
            </a:endParaRP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Lists are </a:t>
            </a:r>
            <a:r>
              <a:rPr lang="en-IN" sz="1900" b="1" dirty="0" smtClean="0">
                <a:solidFill>
                  <a:srgbClr val="C00000"/>
                </a:solidFill>
              </a:rPr>
              <a:t>mutable</a:t>
            </a:r>
            <a:r>
              <a:rPr lang="en-IN" sz="1900" b="1" dirty="0" smtClean="0">
                <a:solidFill>
                  <a:srgbClr val="002060"/>
                </a:solidFill>
              </a:rPr>
              <a:t>.</a:t>
            </a:r>
          </a:p>
          <a:p>
            <a:endParaRPr lang="en-IN" sz="2400" b="1" dirty="0" smtClean="0">
              <a:solidFill>
                <a:srgbClr val="002060"/>
              </a:solidFill>
            </a:endParaRP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Lists are </a:t>
            </a:r>
            <a:r>
              <a:rPr lang="en-IN" sz="1900" b="1" dirty="0" smtClean="0">
                <a:solidFill>
                  <a:srgbClr val="C00000"/>
                </a:solidFill>
              </a:rPr>
              <a:t>dynamic</a:t>
            </a:r>
            <a:r>
              <a:rPr lang="en-IN" sz="1900" b="1" dirty="0" smtClean="0">
                <a:solidFill>
                  <a:srgbClr val="002060"/>
                </a:solidFill>
              </a:rPr>
              <a:t>.</a:t>
            </a:r>
            <a:endParaRPr lang="en-IN" sz="1900" b="1" dirty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=[10,20,30,40,50]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[:-3:-1])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   [50,40]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=[10,20,30, 40,50]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sz="1600" b="1" dirty="0" smtClean="0">
                <a:solidFill>
                  <a:srgbClr val="7030A0"/>
                </a:solidFill>
              </a:rPr>
              <a:t>print(</a:t>
            </a:r>
            <a:r>
              <a:rPr lang="en-US" sz="1600" b="1" dirty="0" err="1" smtClean="0">
                <a:solidFill>
                  <a:srgbClr val="7030A0"/>
                </a:solidFill>
              </a:rPr>
              <a:t>mynums</a:t>
            </a:r>
            <a:r>
              <a:rPr lang="en-US" sz="1600" b="1" dirty="0" smtClean="0">
                <a:solidFill>
                  <a:srgbClr val="7030A0"/>
                </a:solidFill>
              </a:rPr>
              <a:t>[-1:-1:-1])</a:t>
            </a:r>
            <a:endParaRPr lang="en-US" sz="1600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To Create A List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, a list is created by placing all the items (elements) inside a square bracket </a:t>
            </a:r>
            <a:r>
              <a:rPr lang="en-IN" sz="2400" b="1" dirty="0" smtClean="0">
                <a:solidFill>
                  <a:srgbClr val="C00000"/>
                </a:solidFill>
              </a:rPr>
              <a:t>[ ]</a:t>
            </a:r>
            <a:r>
              <a:rPr lang="en-IN" sz="2400" dirty="0" smtClean="0"/>
              <a:t>, separated by </a:t>
            </a:r>
            <a:r>
              <a:rPr lang="en-IN" sz="2400" b="1" dirty="0" smtClean="0">
                <a:solidFill>
                  <a:srgbClr val="C00000"/>
                </a:solidFill>
              </a:rPr>
              <a:t>commas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It can contain </a:t>
            </a:r>
            <a:r>
              <a:rPr lang="en-US" sz="2400" b="1" dirty="0" smtClean="0">
                <a:solidFill>
                  <a:srgbClr val="C00000"/>
                </a:solidFill>
              </a:rPr>
              <a:t>heterogeneous</a:t>
            </a:r>
            <a:r>
              <a:rPr lang="en-US" sz="2400" dirty="0" smtClean="0"/>
              <a:t> elements also.</a:t>
            </a:r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# empty list 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my_list</a:t>
            </a:r>
            <a:r>
              <a:rPr lang="en-IN" sz="2400" b="1" dirty="0" smtClean="0">
                <a:solidFill>
                  <a:srgbClr val="C00000"/>
                </a:solidFill>
              </a:rPr>
              <a:t> = [] 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# list of integers 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my_list</a:t>
            </a:r>
            <a:r>
              <a:rPr lang="en-IN" sz="2400" b="1" dirty="0" smtClean="0">
                <a:solidFill>
                  <a:srgbClr val="C00000"/>
                </a:solidFill>
              </a:rPr>
              <a:t> = [1, 2, 3] 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# list with mixed </a:t>
            </a:r>
            <a:r>
              <a:rPr lang="en-IN" sz="2400" dirty="0" err="1" smtClean="0">
                <a:solidFill>
                  <a:srgbClr val="7030A0"/>
                </a:solidFill>
              </a:rPr>
              <a:t>datatypes</a:t>
            </a:r>
            <a:r>
              <a:rPr lang="en-IN" sz="2400" dirty="0" smtClean="0">
                <a:solidFill>
                  <a:srgbClr val="7030A0"/>
                </a:solidFill>
              </a:rPr>
              <a:t> 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my_list</a:t>
            </a:r>
            <a:r>
              <a:rPr lang="en-IN" sz="2400" b="1" dirty="0" smtClean="0">
                <a:solidFill>
                  <a:srgbClr val="C00000"/>
                </a:solidFill>
              </a:rPr>
              <a:t> = [1, "Hello", 3.4]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Other Ways Of Creating List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also can create a list by using the </a:t>
            </a:r>
            <a:r>
              <a:rPr lang="en-IN" sz="2400" b="1" dirty="0" smtClean="0">
                <a:solidFill>
                  <a:srgbClr val="C00000"/>
                </a:solidFill>
              </a:rPr>
              <a:t>list( ) </a:t>
            </a:r>
            <a:r>
              <a:rPr lang="en-IN" sz="2400" dirty="0" smtClean="0"/>
              <a:t>function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# Create an empty list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list1 = list()</a:t>
            </a:r>
          </a:p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# Create a list with elements 22, 31, 61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list2 = list([22, 31, 61])</a:t>
            </a:r>
          </a:p>
          <a:p>
            <a:pPr fontAlgn="base"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# Create a list with strings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list3 = list(["tom", "jerry", "</a:t>
            </a:r>
            <a:r>
              <a:rPr lang="en-IN" sz="2400" b="1" dirty="0" err="1" smtClean="0">
                <a:solidFill>
                  <a:srgbClr val="C00000"/>
                </a:solidFill>
              </a:rPr>
              <a:t>spyke</a:t>
            </a:r>
            <a:r>
              <a:rPr lang="en-IN" sz="2400" b="1" dirty="0" smtClean="0">
                <a:solidFill>
                  <a:srgbClr val="C00000"/>
                </a:solidFill>
              </a:rPr>
              <a:t>"])</a:t>
            </a:r>
          </a:p>
          <a:p>
            <a:pPr fontAlgn="base"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# Create a list with characters p, y, t, h, o, n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list4 = list("python")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Printing The List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can print a list in </a:t>
            </a:r>
            <a:r>
              <a:rPr lang="en-IN" sz="2400" b="1" dirty="0" smtClean="0">
                <a:solidFill>
                  <a:srgbClr val="C00000"/>
                </a:solidFill>
              </a:rPr>
              <a:t>three</a:t>
            </a:r>
            <a:r>
              <a:rPr lang="en-IN" sz="2400" dirty="0" smtClean="0"/>
              <a:t> ways:</a:t>
            </a:r>
          </a:p>
          <a:p>
            <a:endParaRPr lang="en-US" sz="2400" dirty="0" smtClean="0"/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Directly passing it to the </a:t>
            </a:r>
            <a:r>
              <a:rPr lang="en-US" sz="1900" b="1" dirty="0" smtClean="0">
                <a:solidFill>
                  <a:srgbClr val="C00000"/>
                </a:solidFill>
              </a:rPr>
              <a:t>print( ) </a:t>
            </a:r>
            <a:r>
              <a:rPr lang="en-US" sz="1900" b="1" dirty="0" smtClean="0">
                <a:solidFill>
                  <a:srgbClr val="7030A0"/>
                </a:solidFill>
              </a:rPr>
              <a:t>function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Accessing individual elements using </a:t>
            </a:r>
            <a:r>
              <a:rPr lang="en-US" sz="1900" b="1" dirty="0" smtClean="0">
                <a:solidFill>
                  <a:srgbClr val="C00000"/>
                </a:solidFill>
              </a:rPr>
              <a:t>subscript operator [ ]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Accessing multiple elements using </a:t>
            </a:r>
            <a:r>
              <a:rPr lang="en-US" sz="1900" b="1" dirty="0" smtClean="0">
                <a:solidFill>
                  <a:srgbClr val="C00000"/>
                </a:solidFill>
              </a:rPr>
              <a:t>slice operator [ : ]</a:t>
            </a:r>
            <a:endParaRPr lang="en-IN" sz="19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pPr>
              <a:buNone/>
            </a:pP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Printing The List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mynums</a:t>
            </a:r>
            <a:r>
              <a:rPr lang="en-US" sz="2400" b="1" dirty="0" smtClean="0">
                <a:solidFill>
                  <a:srgbClr val="C00000"/>
                </a:solidFill>
              </a:rPr>
              <a:t>=[10,20,30,40,50]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</a:t>
            </a:r>
            <a:r>
              <a:rPr lang="en-US" sz="2400" b="1" dirty="0" err="1" smtClean="0">
                <a:solidFill>
                  <a:srgbClr val="C00000"/>
                </a:solidFill>
              </a:rPr>
              <a:t>mynums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/>
              <a:t>[10,20,30,40,50]</a:t>
            </a:r>
          </a:p>
          <a:p>
            <a:pPr>
              <a:buNone/>
            </a:pP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Accessing Individual Elements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list in Python has indexes running from </a:t>
            </a:r>
            <a:r>
              <a:rPr lang="en-US" sz="2400" b="1" dirty="0" smtClean="0">
                <a:solidFill>
                  <a:srgbClr val="C00000"/>
                </a:solidFill>
              </a:rPr>
              <a:t>0</a:t>
            </a:r>
            <a:r>
              <a:rPr lang="en-US" sz="2400" dirty="0" smtClean="0"/>
              <a:t> to </a:t>
            </a:r>
            <a:r>
              <a:rPr lang="en-US" sz="2400" b="1" dirty="0" smtClean="0">
                <a:solidFill>
                  <a:srgbClr val="C00000"/>
                </a:solidFill>
              </a:rPr>
              <a:t>size-1</a:t>
            </a:r>
          </a:p>
          <a:p>
            <a:endParaRPr lang="en-US" sz="2400" dirty="0" smtClean="0"/>
          </a:p>
          <a:p>
            <a:r>
              <a:rPr lang="en-US" sz="2400" b="1" u="sng" dirty="0" smtClean="0"/>
              <a:t>For example:</a:t>
            </a: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err="1" smtClean="0">
                <a:solidFill>
                  <a:srgbClr val="002060"/>
                </a:solidFill>
              </a:rPr>
              <a:t>mynums</a:t>
            </a:r>
            <a:r>
              <a:rPr lang="en-US" sz="1900" b="1" dirty="0" smtClean="0">
                <a:solidFill>
                  <a:srgbClr val="002060"/>
                </a:solidFill>
              </a:rPr>
              <a:t>=[10,20,30,40,50]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above code will create a logical diagram in memory, where positive indexing will go from </a:t>
            </a:r>
            <a:r>
              <a:rPr lang="en-US" sz="2400" b="1" dirty="0" smtClean="0">
                <a:solidFill>
                  <a:srgbClr val="C00000"/>
                </a:solidFill>
              </a:rPr>
              <a:t>0</a:t>
            </a:r>
            <a:r>
              <a:rPr lang="en-US" sz="2400" dirty="0" smtClean="0"/>
              <a:t> to </a:t>
            </a:r>
            <a:r>
              <a:rPr lang="en-US" sz="2400" b="1" dirty="0" smtClean="0">
                <a:solidFill>
                  <a:srgbClr val="C00000"/>
                </a:solidFill>
              </a:rPr>
              <a:t>4</a:t>
            </a:r>
            <a:r>
              <a:rPr lang="en-US" sz="2400" dirty="0" smtClean="0"/>
              <a:t> and negative indexing from </a:t>
            </a:r>
            <a:r>
              <a:rPr lang="en-US" sz="2400" b="1" dirty="0" smtClean="0">
                <a:solidFill>
                  <a:srgbClr val="C00000"/>
                </a:solidFill>
              </a:rPr>
              <a:t>-1 </a:t>
            </a:r>
            <a:r>
              <a:rPr lang="en-US" sz="2400" dirty="0" smtClean="0"/>
              <a:t>to </a:t>
            </a:r>
            <a:r>
              <a:rPr lang="en-US" sz="2400" b="1" dirty="0" smtClean="0">
                <a:solidFill>
                  <a:srgbClr val="C00000"/>
                </a:solidFill>
              </a:rPr>
              <a:t>-5</a:t>
            </a:r>
          </a:p>
          <a:p>
            <a:endParaRPr lang="en-IN" sz="1900" dirty="0" smtClean="0"/>
          </a:p>
          <a:p>
            <a:pPr lvl="1"/>
            <a:endParaRPr lang="en-US" sz="19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7840</TotalTime>
  <Words>1248</Words>
  <Application>Microsoft Office PowerPoint</Application>
  <PresentationFormat>On-screen Show (4:3)</PresentationFormat>
  <Paragraphs>487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Civic</vt:lpstr>
      <vt:lpstr>Slide 1</vt:lpstr>
      <vt:lpstr>Today’s Agenda</vt:lpstr>
      <vt:lpstr>What Is A List ?</vt:lpstr>
      <vt:lpstr>Important Characteristics  Of A List</vt:lpstr>
      <vt:lpstr>How To Create A List ?</vt:lpstr>
      <vt:lpstr>Other Ways Of Creating List</vt:lpstr>
      <vt:lpstr>Printing The List</vt:lpstr>
      <vt:lpstr>Printing The List</vt:lpstr>
      <vt:lpstr>Accessing Individual Elements</vt:lpstr>
      <vt:lpstr>Accessing Individual Elements</vt:lpstr>
      <vt:lpstr>Accessing Individual Elements</vt:lpstr>
      <vt:lpstr>Accessing List Elements Using  While Loop</vt:lpstr>
      <vt:lpstr>Accessing List Elements Using  For Loop</vt:lpstr>
      <vt:lpstr>Exercise</vt:lpstr>
      <vt:lpstr>Solution</vt:lpstr>
      <vt:lpstr>Adding New Data In The List</vt:lpstr>
      <vt:lpstr>Solution</vt:lpstr>
      <vt:lpstr>Exercise</vt:lpstr>
      <vt:lpstr>Solution</vt:lpstr>
      <vt:lpstr>Slice Operator With List</vt:lpstr>
      <vt:lpstr>The Slicing Operator</vt:lpstr>
      <vt:lpstr>The Slicing Operator</vt:lpstr>
      <vt:lpstr>The Slicing Operator</vt:lpstr>
      <vt:lpstr>The Slicing Operator</vt:lpstr>
      <vt:lpstr>The Slicing Operator</vt:lpstr>
      <vt:lpstr>The Slicing Operator</vt:lpstr>
      <vt:lpstr>The Slicing Operator</vt:lpstr>
      <vt:lpstr>The Slicing Operator</vt:lpstr>
      <vt:lpstr>The Slicing Operator</vt:lpstr>
      <vt:lpstr>Using Step Value</vt:lpstr>
      <vt:lpstr>Using Step Value</vt:lpstr>
      <vt:lpstr>The Slicing Operator</vt:lpstr>
      <vt:lpstr>The Slicing Operator</vt:lpstr>
      <vt:lpstr>The Slicing Operator</vt:lpstr>
      <vt:lpstr>The Slicing Operator</vt:lpstr>
      <vt:lpstr>The Slicing Operator</vt:lpstr>
      <vt:lpstr>The Slicing Operator</vt:lpstr>
      <vt:lpstr>The Slicing Operator</vt:lpstr>
      <vt:lpstr>The Slicing Operator</vt:lpstr>
      <vt:lpstr>The Slicing Operator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729</cp:revision>
  <dcterms:created xsi:type="dcterms:W3CDTF">2015-12-21T13:46:48Z</dcterms:created>
  <dcterms:modified xsi:type="dcterms:W3CDTF">2020-04-12T11:22:55Z</dcterms:modified>
</cp:coreProperties>
</file>