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1"/>
  </p:notesMasterIdLst>
  <p:sldIdLst>
    <p:sldId id="256" r:id="rId2"/>
    <p:sldId id="257" r:id="rId3"/>
    <p:sldId id="418" r:id="rId4"/>
    <p:sldId id="621" r:id="rId5"/>
    <p:sldId id="622" r:id="rId6"/>
    <p:sldId id="623" r:id="rId7"/>
    <p:sldId id="585" r:id="rId8"/>
    <p:sldId id="624" r:id="rId9"/>
    <p:sldId id="626" r:id="rId10"/>
    <p:sldId id="625" r:id="rId11"/>
    <p:sldId id="627" r:id="rId12"/>
    <p:sldId id="629" r:id="rId13"/>
    <p:sldId id="630" r:id="rId14"/>
    <p:sldId id="631" r:id="rId15"/>
    <p:sldId id="632" r:id="rId16"/>
    <p:sldId id="633" r:id="rId17"/>
    <p:sldId id="634" r:id="rId18"/>
    <p:sldId id="635" r:id="rId19"/>
    <p:sldId id="636" r:id="rId20"/>
    <p:sldId id="637" r:id="rId21"/>
    <p:sldId id="638" r:id="rId22"/>
    <p:sldId id="639" r:id="rId23"/>
    <p:sldId id="640" r:id="rId24"/>
    <p:sldId id="641" r:id="rId25"/>
    <p:sldId id="642" r:id="rId26"/>
    <p:sldId id="643" r:id="rId27"/>
    <p:sldId id="586" r:id="rId28"/>
    <p:sldId id="587" r:id="rId29"/>
    <p:sldId id="644" r:id="rId30"/>
    <p:sldId id="645" r:id="rId31"/>
    <p:sldId id="646" r:id="rId32"/>
    <p:sldId id="588" r:id="rId33"/>
    <p:sldId id="647" r:id="rId34"/>
    <p:sldId id="648" r:id="rId35"/>
    <p:sldId id="649" r:id="rId36"/>
    <p:sldId id="650" r:id="rId37"/>
    <p:sldId id="651" r:id="rId38"/>
    <p:sldId id="653" r:id="rId39"/>
    <p:sldId id="652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2879" autoAdjust="0"/>
    <p:restoredTop sz="94660"/>
  </p:normalViewPr>
  <p:slideViewPr>
    <p:cSldViewPr>
      <p:cViewPr>
        <p:scale>
          <a:sx n="76" d="100"/>
          <a:sy n="76" d="100"/>
        </p:scale>
        <p:origin x="-1212" y="-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FB2C2-0ABF-4F02-9FE0-4420834939DC}" type="datetimeFigureOut">
              <a:rPr lang="en-IN" smtClean="0"/>
              <a:pPr/>
              <a:t>04-08-2020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43F23-A588-4969-966A-E9DF4EC0B4F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131794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04-08-2020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04-08-2020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04-08-2020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04-08-2020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04-08-2020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04-08-2020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04-08-2020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04-08-2020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04-08-2020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04-08-2020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04-08-2020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635705C-4C03-4584-B2FF-9C9C53911B04}" type="datetimeFigureOut">
              <a:rPr lang="en-IN" smtClean="0"/>
              <a:pPr/>
              <a:t>04-08-2020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3286124"/>
            <a:ext cx="7715304" cy="175260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PYTHON</a:t>
            </a:r>
          </a:p>
          <a:p>
            <a:r>
              <a:rPr lang="en-US" sz="4400" smtClean="0">
                <a:solidFill>
                  <a:srgbClr val="FF0000"/>
                </a:solidFill>
              </a:rPr>
              <a:t>Lecture 26</a:t>
            </a:r>
            <a:endParaRPr lang="en-US" sz="4400" dirty="0" smtClean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572264" y="357166"/>
            <a:ext cx="2286016" cy="150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645" y="189349"/>
            <a:ext cx="2545155" cy="122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err="1" smtClean="0">
                <a:solidFill>
                  <a:srgbClr val="C00000"/>
                </a:solidFill>
              </a:rPr>
              <a:t>mynums</a:t>
            </a:r>
            <a:r>
              <a:rPr lang="en-IN" sz="2400" b="1" dirty="0" smtClean="0">
                <a:solidFill>
                  <a:srgbClr val="C00000"/>
                </a:solidFill>
              </a:rPr>
              <a:t>=[0.2,0.4,True,0.5]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print(max(</a:t>
            </a:r>
            <a:r>
              <a:rPr lang="en-IN" sz="2400" b="1" dirty="0" err="1" smtClean="0">
                <a:solidFill>
                  <a:srgbClr val="7030A0"/>
                </a:solidFill>
              </a:rPr>
              <a:t>mynums</a:t>
            </a:r>
            <a:r>
              <a:rPr lang="en-IN" sz="2400" b="1" dirty="0" smtClean="0">
                <a:solidFill>
                  <a:srgbClr val="7030A0"/>
                </a:solidFill>
              </a:rPr>
              <a:t>))</a:t>
            </a:r>
            <a:endParaRPr lang="en-US" sz="2400" b="1" u="sng" dirty="0" smtClean="0">
              <a:solidFill>
                <a:srgbClr val="7030A0"/>
              </a:solidFill>
            </a:endParaRP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True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err="1" smtClean="0">
                <a:solidFill>
                  <a:srgbClr val="C00000"/>
                </a:solidFill>
              </a:rPr>
              <a:t>mynums</a:t>
            </a:r>
            <a:r>
              <a:rPr lang="en-IN" sz="2400" b="1" dirty="0" smtClean="0">
                <a:solidFill>
                  <a:srgbClr val="C00000"/>
                </a:solidFill>
              </a:rPr>
              <a:t>=["</a:t>
            </a:r>
            <a:r>
              <a:rPr lang="en-IN" sz="2400" b="1" dirty="0" err="1" smtClean="0">
                <a:solidFill>
                  <a:srgbClr val="C00000"/>
                </a:solidFill>
              </a:rPr>
              <a:t>True",False</a:t>
            </a:r>
            <a:r>
              <a:rPr lang="en-IN" sz="2400" b="1" dirty="0" smtClean="0">
                <a:solidFill>
                  <a:srgbClr val="C00000"/>
                </a:solidFill>
              </a:rPr>
              <a:t>]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print(max(</a:t>
            </a:r>
            <a:r>
              <a:rPr lang="en-IN" sz="2400" b="1" dirty="0" err="1" smtClean="0">
                <a:solidFill>
                  <a:srgbClr val="7030A0"/>
                </a:solidFill>
              </a:rPr>
              <a:t>mynums</a:t>
            </a:r>
            <a:r>
              <a:rPr lang="en-IN" sz="2400" b="1" dirty="0" smtClean="0">
                <a:solidFill>
                  <a:srgbClr val="7030A0"/>
                </a:solidFill>
              </a:rPr>
              <a:t>))</a:t>
            </a:r>
            <a:endParaRPr lang="en-US" sz="2400" b="1" u="sng" dirty="0" smtClean="0">
              <a:solidFill>
                <a:srgbClr val="7030A0"/>
              </a:solidFill>
            </a:endParaRP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istdemo3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20" y="3500438"/>
            <a:ext cx="8643966" cy="58694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values=[10,"hello",20,"bye"]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print(max(values))</a:t>
            </a:r>
            <a:endParaRPr lang="en-US" sz="2400" b="1" u="sng" dirty="0" smtClean="0">
              <a:solidFill>
                <a:srgbClr val="7030A0"/>
              </a:solidFill>
            </a:endParaRP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istdemo3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20" y="3538150"/>
            <a:ext cx="8643966" cy="5115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fr-FR" sz="2400" b="1" dirty="0" smtClean="0">
                <a:solidFill>
                  <a:srgbClr val="C00000"/>
                </a:solidFill>
              </a:rPr>
              <a:t>fruits=["</a:t>
            </a:r>
            <a:r>
              <a:rPr lang="fr-FR" sz="2400" b="1" dirty="0" err="1" smtClean="0">
                <a:solidFill>
                  <a:srgbClr val="C00000"/>
                </a:solidFill>
              </a:rPr>
              <a:t>apple</a:t>
            </a:r>
            <a:r>
              <a:rPr lang="fr-FR" sz="2400" b="1" dirty="0" smtClean="0">
                <a:solidFill>
                  <a:srgbClr val="C00000"/>
                </a:solidFill>
              </a:rPr>
              <a:t>","</a:t>
            </a:r>
            <a:r>
              <a:rPr lang="fr-FR" sz="2400" b="1" dirty="0" err="1" smtClean="0">
                <a:solidFill>
                  <a:srgbClr val="C00000"/>
                </a:solidFill>
              </a:rPr>
              <a:t>banana","orange</a:t>
            </a:r>
            <a:r>
              <a:rPr lang="fr-FR" sz="2400" b="1" dirty="0" smtClean="0">
                <a:solidFill>
                  <a:srgbClr val="C00000"/>
                </a:solidFill>
              </a:rPr>
              <a:t>"]</a:t>
            </a:r>
          </a:p>
          <a:p>
            <a:pPr>
              <a:buNone/>
            </a:pPr>
            <a:r>
              <a:rPr lang="fr-FR" sz="2400" b="1" dirty="0" err="1" smtClean="0">
                <a:solidFill>
                  <a:srgbClr val="7030A0"/>
                </a:solidFill>
              </a:rPr>
              <a:t>print</a:t>
            </a:r>
            <a:r>
              <a:rPr lang="fr-FR" sz="2400" b="1" dirty="0" smtClean="0">
                <a:solidFill>
                  <a:srgbClr val="7030A0"/>
                </a:solidFill>
              </a:rPr>
              <a:t>(max(fruits)) </a:t>
            </a:r>
            <a:endParaRPr lang="en-US" sz="2400" b="1" u="sng" dirty="0" smtClean="0">
              <a:solidFill>
                <a:srgbClr val="7030A0"/>
              </a:solidFill>
            </a:endParaRP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orange</a:t>
            </a:r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fr-FR" sz="2400" b="1" dirty="0" smtClean="0">
                <a:solidFill>
                  <a:srgbClr val="C00000"/>
                </a:solidFill>
              </a:rPr>
              <a:t>fruits=["</a:t>
            </a:r>
            <a:r>
              <a:rPr lang="fr-FR" sz="2400" b="1" dirty="0" err="1" smtClean="0">
                <a:solidFill>
                  <a:srgbClr val="C00000"/>
                </a:solidFill>
              </a:rPr>
              <a:t>apple</a:t>
            </a:r>
            <a:r>
              <a:rPr lang="fr-FR" sz="2400" b="1" dirty="0" smtClean="0">
                <a:solidFill>
                  <a:srgbClr val="C00000"/>
                </a:solidFill>
              </a:rPr>
              <a:t>","</a:t>
            </a:r>
            <a:r>
              <a:rPr lang="fr-FR" sz="2400" b="1" dirty="0" err="1" smtClean="0">
                <a:solidFill>
                  <a:srgbClr val="C00000"/>
                </a:solidFill>
              </a:rPr>
              <a:t>banana","orange</a:t>
            </a:r>
            <a:r>
              <a:rPr lang="fr-FR" sz="2400" b="1" dirty="0" smtClean="0">
                <a:solidFill>
                  <a:srgbClr val="C00000"/>
                </a:solidFill>
              </a:rPr>
              <a:t>",None]</a:t>
            </a:r>
          </a:p>
          <a:p>
            <a:pPr>
              <a:buNone/>
            </a:pPr>
            <a:r>
              <a:rPr lang="fr-FR" sz="2400" b="1" dirty="0" err="1" smtClean="0">
                <a:solidFill>
                  <a:srgbClr val="7030A0"/>
                </a:solidFill>
              </a:rPr>
              <a:t>print</a:t>
            </a:r>
            <a:r>
              <a:rPr lang="fr-FR" sz="2400" b="1" dirty="0" smtClean="0">
                <a:solidFill>
                  <a:srgbClr val="7030A0"/>
                </a:solidFill>
              </a:rPr>
              <a:t>(max(fruits)) </a:t>
            </a:r>
            <a:endParaRPr lang="en-US" sz="2400" b="1" u="sng" dirty="0" smtClean="0">
              <a:solidFill>
                <a:srgbClr val="7030A0"/>
              </a:solidFill>
            </a:endParaRP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istdemo37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135" y="4286256"/>
            <a:ext cx="8480707" cy="4440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The </a:t>
            </a:r>
            <a:r>
              <a:rPr lang="en-US" sz="2800" b="1" dirty="0" smtClean="0">
                <a:solidFill>
                  <a:srgbClr val="C00000"/>
                </a:solidFill>
              </a:rPr>
              <a:t>min( ) </a:t>
            </a:r>
            <a:r>
              <a:rPr lang="en-US" sz="2800" b="1" dirty="0" smtClean="0"/>
              <a:t>Function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Returns the </a:t>
            </a:r>
            <a:r>
              <a:rPr lang="en-IN" sz="2400" b="1" dirty="0" smtClean="0">
                <a:solidFill>
                  <a:srgbClr val="C00000"/>
                </a:solidFill>
              </a:rPr>
              <a:t>least </a:t>
            </a:r>
            <a:r>
              <a:rPr lang="en-IN" sz="2400" dirty="0" smtClean="0"/>
              <a:t>item present in the list</a:t>
            </a: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Example:</a:t>
            </a:r>
          </a:p>
          <a:p>
            <a:pPr>
              <a:buNone/>
            </a:pPr>
            <a:r>
              <a:rPr lang="fr-FR" sz="2000" b="1" dirty="0" err="1" smtClean="0">
                <a:solidFill>
                  <a:srgbClr val="C00000"/>
                </a:solidFill>
              </a:rPr>
              <a:t>nums</a:t>
            </a:r>
            <a:r>
              <a:rPr lang="fr-FR" sz="2000" b="1" dirty="0" smtClean="0">
                <a:solidFill>
                  <a:srgbClr val="C00000"/>
                </a:solidFill>
              </a:rPr>
              <a:t>=[5,2,11,3]</a:t>
            </a:r>
          </a:p>
          <a:p>
            <a:pPr>
              <a:buNone/>
            </a:pPr>
            <a:r>
              <a:rPr lang="fr-FR" sz="2000" b="1" dirty="0" err="1" smtClean="0">
                <a:solidFill>
                  <a:srgbClr val="7030A0"/>
                </a:solidFill>
              </a:rPr>
              <a:t>print</a:t>
            </a:r>
            <a:r>
              <a:rPr lang="fr-FR" sz="2000" b="1" dirty="0" smtClean="0">
                <a:solidFill>
                  <a:srgbClr val="7030A0"/>
                </a:solidFill>
              </a:rPr>
              <a:t>(min(</a:t>
            </a:r>
            <a:r>
              <a:rPr lang="fr-FR" sz="2000" b="1" dirty="0" err="1" smtClean="0">
                <a:solidFill>
                  <a:srgbClr val="7030A0"/>
                </a:solidFill>
              </a:rPr>
              <a:t>nums</a:t>
            </a:r>
            <a:r>
              <a:rPr lang="fr-FR" sz="2000" b="1" dirty="0" smtClean="0">
                <a:solidFill>
                  <a:srgbClr val="7030A0"/>
                </a:solidFill>
              </a:rPr>
              <a:t>))</a:t>
            </a:r>
            <a:endParaRPr lang="en-US" sz="2400" b="1" u="sng" dirty="0" smtClean="0">
              <a:solidFill>
                <a:srgbClr val="7030A0"/>
              </a:solidFill>
            </a:endParaRP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0070C0"/>
                </a:solidFill>
              </a:rPr>
              <a:t>2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months=["</a:t>
            </a:r>
            <a:r>
              <a:rPr lang="en-IN" sz="2400" b="1" dirty="0" err="1" smtClean="0">
                <a:solidFill>
                  <a:srgbClr val="C00000"/>
                </a:solidFill>
              </a:rPr>
              <a:t>january","may","december</a:t>
            </a:r>
            <a:r>
              <a:rPr lang="en-IN" sz="2400" b="1" dirty="0" smtClean="0">
                <a:solidFill>
                  <a:srgbClr val="C00000"/>
                </a:solidFill>
              </a:rPr>
              <a:t>"]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print(min(months))</a:t>
            </a:r>
            <a:endParaRPr lang="en-US" sz="2400" b="1" u="sng" dirty="0" smtClean="0">
              <a:solidFill>
                <a:srgbClr val="7030A0"/>
              </a:solidFill>
            </a:endParaRP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r>
              <a:rPr lang="en-US" sz="2400" b="1" dirty="0" err="1" smtClean="0">
                <a:solidFill>
                  <a:srgbClr val="0070C0"/>
                </a:solidFill>
              </a:rPr>
              <a:t>december</a:t>
            </a:r>
            <a:endParaRPr lang="en-US" sz="2400" b="1" dirty="0" smtClean="0">
              <a:solidFill>
                <a:srgbClr val="0070C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The </a:t>
            </a:r>
            <a:r>
              <a:rPr lang="en-US" sz="2800" b="1" dirty="0" smtClean="0">
                <a:solidFill>
                  <a:srgbClr val="C00000"/>
                </a:solidFill>
              </a:rPr>
              <a:t>sum( ) </a:t>
            </a:r>
            <a:r>
              <a:rPr lang="en-US" sz="2800" b="1" dirty="0" smtClean="0"/>
              <a:t>Function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Returns the </a:t>
            </a:r>
            <a:r>
              <a:rPr lang="en-IN" sz="2400" b="1" dirty="0" smtClean="0">
                <a:solidFill>
                  <a:srgbClr val="C00000"/>
                </a:solidFill>
              </a:rPr>
              <a:t>sum </a:t>
            </a:r>
            <a:r>
              <a:rPr lang="en-IN" sz="2400" dirty="0" smtClean="0"/>
              <a:t>of all the </a:t>
            </a:r>
            <a:r>
              <a:rPr lang="en-IN" sz="2400" b="1" dirty="0" smtClean="0">
                <a:solidFill>
                  <a:srgbClr val="C00000"/>
                </a:solidFill>
              </a:rPr>
              <a:t>items</a:t>
            </a:r>
            <a:r>
              <a:rPr lang="en-IN" sz="2400" dirty="0" smtClean="0"/>
              <a:t> present in the list . However items must be of Numeric or </a:t>
            </a:r>
            <a:r>
              <a:rPr lang="en-IN" sz="2400" dirty="0" err="1" smtClean="0"/>
              <a:t>boolean</a:t>
            </a:r>
            <a:r>
              <a:rPr lang="en-IN" sz="2400" dirty="0" smtClean="0"/>
              <a:t> type</a:t>
            </a: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Example:</a:t>
            </a:r>
          </a:p>
          <a:p>
            <a:pPr>
              <a:buNone/>
            </a:pPr>
            <a:r>
              <a:rPr lang="fr-FR" sz="2000" b="1" dirty="0" err="1" smtClean="0">
                <a:solidFill>
                  <a:srgbClr val="C00000"/>
                </a:solidFill>
              </a:rPr>
              <a:t>nums</a:t>
            </a:r>
            <a:r>
              <a:rPr lang="fr-FR" sz="2000" b="1" dirty="0" smtClean="0">
                <a:solidFill>
                  <a:srgbClr val="C00000"/>
                </a:solidFill>
              </a:rPr>
              <a:t>=[10,20,30]</a:t>
            </a:r>
          </a:p>
          <a:p>
            <a:pPr>
              <a:buNone/>
            </a:pPr>
            <a:r>
              <a:rPr lang="fr-FR" sz="2000" b="1" dirty="0" err="1" smtClean="0">
                <a:solidFill>
                  <a:srgbClr val="7030A0"/>
                </a:solidFill>
              </a:rPr>
              <a:t>print</a:t>
            </a:r>
            <a:r>
              <a:rPr lang="fr-FR" sz="2000" b="1" dirty="0" smtClean="0">
                <a:solidFill>
                  <a:srgbClr val="7030A0"/>
                </a:solidFill>
              </a:rPr>
              <a:t>(</a:t>
            </a:r>
            <a:r>
              <a:rPr lang="fr-FR" sz="2000" b="1" dirty="0" err="1" smtClean="0">
                <a:solidFill>
                  <a:srgbClr val="7030A0"/>
                </a:solidFill>
              </a:rPr>
              <a:t>sum</a:t>
            </a:r>
            <a:r>
              <a:rPr lang="fr-FR" sz="2000" b="1" dirty="0" smtClean="0">
                <a:solidFill>
                  <a:srgbClr val="7030A0"/>
                </a:solidFill>
              </a:rPr>
              <a:t>(</a:t>
            </a:r>
            <a:r>
              <a:rPr lang="fr-FR" sz="2000" b="1" dirty="0" err="1" smtClean="0">
                <a:solidFill>
                  <a:srgbClr val="7030A0"/>
                </a:solidFill>
              </a:rPr>
              <a:t>nums</a:t>
            </a:r>
            <a:r>
              <a:rPr lang="fr-FR" sz="2000" b="1" dirty="0" smtClean="0">
                <a:solidFill>
                  <a:srgbClr val="7030A0"/>
                </a:solidFill>
              </a:rPr>
              <a:t>))</a:t>
            </a:r>
            <a:endParaRPr lang="en-US" sz="2400" b="1" u="sng" dirty="0" smtClean="0">
              <a:solidFill>
                <a:srgbClr val="7030A0"/>
              </a:solidFill>
            </a:endParaRP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0070C0"/>
                </a:solidFill>
              </a:rPr>
              <a:t>60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err="1" smtClean="0">
                <a:solidFill>
                  <a:srgbClr val="C00000"/>
                </a:solidFill>
              </a:rPr>
              <a:t>nums</a:t>
            </a:r>
            <a:r>
              <a:rPr lang="en-IN" sz="2400" b="1" dirty="0" smtClean="0">
                <a:solidFill>
                  <a:srgbClr val="C00000"/>
                </a:solidFill>
              </a:rPr>
              <a:t>=[10,20,30,True,False]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print(sum(</a:t>
            </a:r>
            <a:r>
              <a:rPr lang="en-IN" sz="2400" b="1" dirty="0" err="1" smtClean="0">
                <a:solidFill>
                  <a:srgbClr val="7030A0"/>
                </a:solidFill>
              </a:rPr>
              <a:t>nums</a:t>
            </a:r>
            <a:r>
              <a:rPr lang="en-IN" sz="2400" b="1" dirty="0" smtClean="0">
                <a:solidFill>
                  <a:srgbClr val="7030A0"/>
                </a:solidFill>
              </a:rPr>
              <a:t>))</a:t>
            </a:r>
            <a:endParaRPr lang="en-US" sz="2400" b="1" u="sng" dirty="0" smtClean="0">
              <a:solidFill>
                <a:srgbClr val="7030A0"/>
              </a:solidFill>
            </a:endParaRP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61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err="1" smtClean="0">
                <a:solidFill>
                  <a:srgbClr val="C00000"/>
                </a:solidFill>
              </a:rPr>
              <a:t>nums</a:t>
            </a:r>
            <a:r>
              <a:rPr lang="en-IN" sz="2400" b="1" dirty="0" smtClean="0">
                <a:solidFill>
                  <a:srgbClr val="C00000"/>
                </a:solidFill>
              </a:rPr>
              <a:t>=['1','2','3']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print(sum(</a:t>
            </a:r>
            <a:r>
              <a:rPr lang="en-IN" sz="2400" b="1" dirty="0" err="1" smtClean="0">
                <a:solidFill>
                  <a:srgbClr val="7030A0"/>
                </a:solidFill>
              </a:rPr>
              <a:t>nums</a:t>
            </a:r>
            <a:r>
              <a:rPr lang="en-IN" sz="2400" b="1" dirty="0" smtClean="0">
                <a:solidFill>
                  <a:srgbClr val="7030A0"/>
                </a:solidFill>
              </a:rPr>
              <a:t>))</a:t>
            </a:r>
            <a:endParaRPr lang="en-US" sz="2400" b="1" u="sng" dirty="0" smtClean="0">
              <a:solidFill>
                <a:srgbClr val="7030A0"/>
              </a:solidFill>
            </a:endParaRP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istdemo38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20" y="3786190"/>
            <a:ext cx="8572528" cy="4962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Today’s Agenda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3000" b="1" dirty="0" smtClean="0">
                <a:solidFill>
                  <a:schemeClr val="tx1"/>
                </a:solidFill>
              </a:rPr>
              <a:t>List -III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Built In Functions For List</a:t>
            </a:r>
            <a:endParaRPr lang="en-US" dirty="0" smtClean="0"/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b="1" dirty="0" smtClean="0">
              <a:solidFill>
                <a:srgbClr val="C00000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endParaRPr lang="en-US" b="1" dirty="0" smtClean="0">
              <a:solidFill>
                <a:srgbClr val="C00000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 smtClean="0"/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endParaRPr lang="en-US" dirty="0" smtClean="0"/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 smtClean="0"/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092281" y="260648"/>
            <a:ext cx="1872208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err="1" smtClean="0">
                <a:solidFill>
                  <a:srgbClr val="C00000"/>
                </a:solidFill>
              </a:rPr>
              <a:t>nums</a:t>
            </a:r>
            <a:r>
              <a:rPr lang="en-IN" sz="2400" b="1" dirty="0" smtClean="0">
                <a:solidFill>
                  <a:srgbClr val="C00000"/>
                </a:solidFill>
              </a:rPr>
              <a:t>=[2.5,3.5,4.5]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print(sum(</a:t>
            </a:r>
            <a:r>
              <a:rPr lang="en-IN" sz="2400" b="1" dirty="0" err="1" smtClean="0">
                <a:solidFill>
                  <a:srgbClr val="7030A0"/>
                </a:solidFill>
              </a:rPr>
              <a:t>nums</a:t>
            </a:r>
            <a:r>
              <a:rPr lang="en-IN" sz="2400" b="1" dirty="0" smtClean="0">
                <a:solidFill>
                  <a:srgbClr val="7030A0"/>
                </a:solidFill>
              </a:rPr>
              <a:t>))</a:t>
            </a:r>
            <a:endParaRPr lang="en-US" sz="2400" b="1" u="sng" dirty="0" smtClean="0">
              <a:solidFill>
                <a:srgbClr val="7030A0"/>
              </a:solidFill>
            </a:endParaRP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10.5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The </a:t>
            </a:r>
            <a:r>
              <a:rPr lang="en-US" sz="2800" b="1" dirty="0" smtClean="0">
                <a:solidFill>
                  <a:srgbClr val="C00000"/>
                </a:solidFill>
              </a:rPr>
              <a:t>sorted( ) </a:t>
            </a:r>
            <a:r>
              <a:rPr lang="en-US" sz="2800" b="1" dirty="0" smtClean="0"/>
              <a:t>Function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Returns a </a:t>
            </a:r>
            <a:r>
              <a:rPr lang="en-IN" sz="2400" b="1" dirty="0" smtClean="0">
                <a:solidFill>
                  <a:srgbClr val="C00000"/>
                </a:solidFill>
              </a:rPr>
              <a:t>sorted version </a:t>
            </a:r>
            <a:r>
              <a:rPr lang="en-IN" sz="2400" dirty="0" smtClean="0"/>
              <a:t>of the </a:t>
            </a:r>
            <a:r>
              <a:rPr lang="en-IN" sz="2400" b="1" dirty="0" smtClean="0">
                <a:solidFill>
                  <a:srgbClr val="C00000"/>
                </a:solidFill>
              </a:rPr>
              <a:t>list</a:t>
            </a:r>
            <a:r>
              <a:rPr lang="en-IN" sz="2400" dirty="0" smtClean="0"/>
              <a:t> passed as argument.</a:t>
            </a: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Example:</a:t>
            </a:r>
          </a:p>
          <a:p>
            <a:pPr>
              <a:buNone/>
            </a:pPr>
            <a:r>
              <a:rPr lang="fr-FR" sz="2000" b="1" dirty="0" err="1" smtClean="0">
                <a:solidFill>
                  <a:srgbClr val="C00000"/>
                </a:solidFill>
              </a:rPr>
              <a:t>nums</a:t>
            </a:r>
            <a:r>
              <a:rPr lang="fr-FR" sz="2000" b="1" dirty="0" smtClean="0">
                <a:solidFill>
                  <a:srgbClr val="C00000"/>
                </a:solidFill>
              </a:rPr>
              <a:t>=[7,4,9,1]</a:t>
            </a:r>
          </a:p>
          <a:p>
            <a:pPr>
              <a:buNone/>
            </a:pPr>
            <a:r>
              <a:rPr lang="fr-FR" sz="2000" b="1" dirty="0" err="1" smtClean="0">
                <a:solidFill>
                  <a:srgbClr val="7030A0"/>
                </a:solidFill>
              </a:rPr>
              <a:t>print</a:t>
            </a:r>
            <a:r>
              <a:rPr lang="fr-FR" sz="2000" b="1" dirty="0" smtClean="0">
                <a:solidFill>
                  <a:srgbClr val="7030A0"/>
                </a:solidFill>
              </a:rPr>
              <a:t>(</a:t>
            </a:r>
            <a:r>
              <a:rPr lang="fr-FR" sz="2000" b="1" dirty="0" err="1" smtClean="0">
                <a:solidFill>
                  <a:srgbClr val="7030A0"/>
                </a:solidFill>
              </a:rPr>
              <a:t>sorted</a:t>
            </a:r>
            <a:r>
              <a:rPr lang="fr-FR" sz="2000" b="1" dirty="0" smtClean="0">
                <a:solidFill>
                  <a:srgbClr val="7030A0"/>
                </a:solidFill>
              </a:rPr>
              <a:t>(</a:t>
            </a:r>
            <a:r>
              <a:rPr lang="fr-FR" sz="2000" b="1" dirty="0" err="1" smtClean="0">
                <a:solidFill>
                  <a:srgbClr val="7030A0"/>
                </a:solidFill>
              </a:rPr>
              <a:t>nums</a:t>
            </a:r>
            <a:r>
              <a:rPr lang="fr-FR" sz="2000" b="1" dirty="0" smtClean="0">
                <a:solidFill>
                  <a:srgbClr val="7030A0"/>
                </a:solidFill>
              </a:rPr>
              <a:t>)) </a:t>
            </a:r>
          </a:p>
          <a:p>
            <a:pPr>
              <a:buNone/>
            </a:pPr>
            <a:r>
              <a:rPr lang="fr-FR" sz="2000" b="1" dirty="0" err="1" smtClean="0">
                <a:solidFill>
                  <a:srgbClr val="C00000"/>
                </a:solidFill>
              </a:rPr>
              <a:t>print</a:t>
            </a:r>
            <a:r>
              <a:rPr lang="fr-FR" sz="2000" b="1" dirty="0" smtClean="0">
                <a:solidFill>
                  <a:srgbClr val="C00000"/>
                </a:solidFill>
              </a:rPr>
              <a:t>(</a:t>
            </a:r>
            <a:r>
              <a:rPr lang="fr-FR" sz="2000" b="1" dirty="0" err="1" smtClean="0">
                <a:solidFill>
                  <a:srgbClr val="C00000"/>
                </a:solidFill>
              </a:rPr>
              <a:t>nums</a:t>
            </a:r>
            <a:r>
              <a:rPr lang="fr-FR" sz="2000" b="1" dirty="0" smtClean="0">
                <a:solidFill>
                  <a:srgbClr val="C00000"/>
                </a:solidFill>
              </a:rPr>
              <a:t>)</a:t>
            </a: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 </a:t>
            </a:r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istdemo39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596" y="5000636"/>
            <a:ext cx="2038635" cy="5715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months=["</a:t>
            </a:r>
            <a:r>
              <a:rPr lang="en-IN" sz="2400" b="1" dirty="0" err="1" smtClean="0">
                <a:solidFill>
                  <a:srgbClr val="C00000"/>
                </a:solidFill>
              </a:rPr>
              <a:t>january","may","december</a:t>
            </a:r>
            <a:r>
              <a:rPr lang="en-IN" sz="2400" b="1" dirty="0" smtClean="0">
                <a:solidFill>
                  <a:srgbClr val="C00000"/>
                </a:solidFill>
              </a:rPr>
              <a:t>"]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print(sorted(months)) </a:t>
            </a:r>
            <a:endParaRPr lang="en-US" sz="2400" b="1" u="sng" dirty="0" smtClean="0">
              <a:solidFill>
                <a:srgbClr val="7030A0"/>
              </a:solidFill>
            </a:endParaRP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[“</a:t>
            </a:r>
            <a:r>
              <a:rPr lang="en-US" sz="2400" b="1" dirty="0" err="1" smtClean="0">
                <a:solidFill>
                  <a:srgbClr val="0070C0"/>
                </a:solidFill>
              </a:rPr>
              <a:t>december”,”january”,”may</a:t>
            </a:r>
            <a:r>
              <a:rPr lang="en-US" sz="2400" b="1" dirty="0" smtClean="0">
                <a:solidFill>
                  <a:srgbClr val="0070C0"/>
                </a:solidFill>
              </a:rPr>
              <a:t>”]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months=["january","may","december",3]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print(sorted(months)) </a:t>
            </a:r>
            <a:endParaRPr lang="en-US" sz="2400" b="1" u="sng" dirty="0" smtClean="0">
              <a:solidFill>
                <a:srgbClr val="7030A0"/>
              </a:solidFill>
            </a:endParaRP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istdemo40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3500438"/>
            <a:ext cx="8286808" cy="6429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values=[2.4,1.0,2,3.6]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print(sorted(values)) </a:t>
            </a:r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[1.0,2,2.4,3.6]</a:t>
            </a:r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values=["</a:t>
            </a:r>
            <a:r>
              <a:rPr lang="en-IN" sz="2400" b="1" dirty="0" err="1" smtClean="0">
                <a:solidFill>
                  <a:srgbClr val="C00000"/>
                </a:solidFill>
              </a:rPr>
              <a:t>bhopal","bhop","Bhopal</a:t>
            </a:r>
            <a:r>
              <a:rPr lang="en-IN" sz="2400" b="1" dirty="0" smtClean="0">
                <a:solidFill>
                  <a:srgbClr val="C00000"/>
                </a:solidFill>
              </a:rPr>
              <a:t>"]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print(sorted(values)) </a:t>
            </a:r>
          </a:p>
          <a:p>
            <a:pPr>
              <a:buNone/>
            </a:pPr>
            <a:endParaRPr lang="en-US" sz="2400" b="1" u="sng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[“</a:t>
            </a:r>
            <a:r>
              <a:rPr lang="en-US" sz="2400" b="1" dirty="0" err="1" smtClean="0">
                <a:solidFill>
                  <a:srgbClr val="0070C0"/>
                </a:solidFill>
              </a:rPr>
              <a:t>Bhopal”,”bhop”,”bhopal</a:t>
            </a:r>
            <a:r>
              <a:rPr lang="en-US" sz="2400" b="1" dirty="0" smtClean="0">
                <a:solidFill>
                  <a:srgbClr val="0070C0"/>
                </a:solidFill>
              </a:rPr>
              <a:t>”]</a:t>
            </a:r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Sorting In Descending Order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To </a:t>
            </a:r>
            <a:r>
              <a:rPr lang="en-IN" sz="2400" b="1" dirty="0" smtClean="0">
                <a:solidFill>
                  <a:srgbClr val="C00000"/>
                </a:solidFill>
              </a:rPr>
              <a:t>sort</a:t>
            </a:r>
            <a:r>
              <a:rPr lang="en-IN" sz="2400" dirty="0" smtClean="0"/>
              <a:t> the </a:t>
            </a:r>
            <a:r>
              <a:rPr lang="en-IN" sz="2400" b="1" dirty="0" smtClean="0">
                <a:solidFill>
                  <a:srgbClr val="C00000"/>
                </a:solidFill>
              </a:rPr>
              <a:t>list</a:t>
            </a:r>
            <a:r>
              <a:rPr lang="en-IN" sz="2400" dirty="0" smtClean="0"/>
              <a:t> in </a:t>
            </a:r>
            <a:r>
              <a:rPr lang="en-IN" sz="2400" b="1" dirty="0" smtClean="0">
                <a:solidFill>
                  <a:srgbClr val="C00000"/>
                </a:solidFill>
              </a:rPr>
              <a:t>descending order </a:t>
            </a:r>
            <a:r>
              <a:rPr lang="en-IN" sz="2400" dirty="0" smtClean="0"/>
              <a:t>, we can pass the </a:t>
            </a:r>
            <a:r>
              <a:rPr lang="en-IN" sz="2400" b="1" dirty="0" smtClean="0">
                <a:solidFill>
                  <a:srgbClr val="C00000"/>
                </a:solidFill>
              </a:rPr>
              <a:t>keyword argument </a:t>
            </a:r>
            <a:r>
              <a:rPr lang="en-IN" sz="2400" b="1" dirty="0" smtClean="0">
                <a:solidFill>
                  <a:srgbClr val="7030A0"/>
                </a:solidFill>
              </a:rPr>
              <a:t>reverse</a:t>
            </a:r>
            <a:r>
              <a:rPr lang="en-IN" sz="2400" dirty="0" smtClean="0"/>
              <a:t> with value set to </a:t>
            </a:r>
            <a:r>
              <a:rPr lang="en-IN" sz="2400" b="1" dirty="0" smtClean="0">
                <a:solidFill>
                  <a:srgbClr val="C00000"/>
                </a:solidFill>
              </a:rPr>
              <a:t>True</a:t>
            </a:r>
            <a:r>
              <a:rPr lang="en-IN" sz="2400" dirty="0" smtClean="0"/>
              <a:t> to the function </a:t>
            </a:r>
            <a:r>
              <a:rPr lang="en-IN" sz="2400" b="1" dirty="0" smtClean="0">
                <a:solidFill>
                  <a:srgbClr val="C00000"/>
                </a:solidFill>
              </a:rPr>
              <a:t>sorted( )</a:t>
            </a: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Example:</a:t>
            </a:r>
          </a:p>
          <a:p>
            <a:pPr>
              <a:buNone/>
            </a:pPr>
            <a:r>
              <a:rPr lang="fr-FR" sz="2000" b="1" dirty="0" err="1" smtClean="0">
                <a:solidFill>
                  <a:srgbClr val="C00000"/>
                </a:solidFill>
              </a:rPr>
              <a:t>nums</a:t>
            </a:r>
            <a:r>
              <a:rPr lang="fr-FR" sz="2000" b="1" dirty="0" smtClean="0">
                <a:solidFill>
                  <a:srgbClr val="C00000"/>
                </a:solidFill>
              </a:rPr>
              <a:t>=[3,1,5,2]</a:t>
            </a:r>
          </a:p>
          <a:p>
            <a:pPr>
              <a:buNone/>
            </a:pPr>
            <a:r>
              <a:rPr lang="fr-FR" sz="2000" b="1" dirty="0" err="1" smtClean="0">
                <a:solidFill>
                  <a:srgbClr val="7030A0"/>
                </a:solidFill>
              </a:rPr>
              <a:t>print</a:t>
            </a:r>
            <a:r>
              <a:rPr lang="fr-FR" sz="2000" b="1" dirty="0" smtClean="0">
                <a:solidFill>
                  <a:srgbClr val="7030A0"/>
                </a:solidFill>
              </a:rPr>
              <a:t>(</a:t>
            </a:r>
            <a:r>
              <a:rPr lang="fr-FR" sz="2000" b="1" dirty="0" err="1" smtClean="0">
                <a:solidFill>
                  <a:srgbClr val="7030A0"/>
                </a:solidFill>
              </a:rPr>
              <a:t>sorted</a:t>
            </a:r>
            <a:r>
              <a:rPr lang="fr-FR" sz="2000" b="1" dirty="0" smtClean="0">
                <a:solidFill>
                  <a:srgbClr val="7030A0"/>
                </a:solidFill>
              </a:rPr>
              <a:t>(</a:t>
            </a:r>
            <a:r>
              <a:rPr lang="fr-FR" sz="2000" b="1" dirty="0" err="1" smtClean="0">
                <a:solidFill>
                  <a:srgbClr val="7030A0"/>
                </a:solidFill>
              </a:rPr>
              <a:t>nums,reverse</a:t>
            </a:r>
            <a:r>
              <a:rPr lang="fr-FR" sz="2000" b="1" dirty="0" smtClean="0">
                <a:solidFill>
                  <a:srgbClr val="7030A0"/>
                </a:solidFill>
              </a:rPr>
              <a:t>=</a:t>
            </a:r>
            <a:r>
              <a:rPr lang="fr-FR" sz="2000" b="1" dirty="0" err="1" smtClean="0">
                <a:solidFill>
                  <a:srgbClr val="7030A0"/>
                </a:solidFill>
              </a:rPr>
              <a:t>True</a:t>
            </a:r>
            <a:r>
              <a:rPr lang="fr-FR" sz="2000" b="1" dirty="0" smtClean="0">
                <a:solidFill>
                  <a:srgbClr val="7030A0"/>
                </a:solidFill>
              </a:rPr>
              <a:t>)) </a:t>
            </a: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 </a:t>
            </a:r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istdemo39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596" y="5445549"/>
            <a:ext cx="2038635" cy="39613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The </a:t>
            </a:r>
            <a:r>
              <a:rPr lang="en-US" sz="2800" b="1" dirty="0" smtClean="0">
                <a:solidFill>
                  <a:srgbClr val="C00000"/>
                </a:solidFill>
              </a:rPr>
              <a:t>list( ) </a:t>
            </a:r>
            <a:r>
              <a:rPr lang="en-US" sz="2800" b="1" dirty="0" smtClean="0"/>
              <a:t>Function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The </a:t>
            </a:r>
            <a:r>
              <a:rPr lang="en-IN" sz="2400" b="1" dirty="0" smtClean="0">
                <a:solidFill>
                  <a:srgbClr val="C00000"/>
                </a:solidFill>
              </a:rPr>
              <a:t>list( ) </a:t>
            </a:r>
            <a:r>
              <a:rPr lang="en-IN" sz="2400" dirty="0" smtClean="0"/>
              <a:t>function converts an </a:t>
            </a:r>
            <a:r>
              <a:rPr lang="en-IN" sz="2400" b="1" dirty="0" err="1" smtClean="0">
                <a:solidFill>
                  <a:srgbClr val="00B050"/>
                </a:solidFill>
              </a:rPr>
              <a:t>iterable</a:t>
            </a:r>
            <a:r>
              <a:rPr lang="en-IN" sz="2400" dirty="0" smtClean="0"/>
              <a:t> </a:t>
            </a:r>
            <a:r>
              <a:rPr lang="en-IN" sz="2400" dirty="0" err="1" smtClean="0"/>
              <a:t>i.e</a:t>
            </a:r>
            <a:r>
              <a:rPr lang="en-IN" sz="2400" dirty="0" smtClean="0"/>
              <a:t> </a:t>
            </a:r>
            <a:r>
              <a:rPr lang="en-IN" sz="2400" b="1" dirty="0" err="1" smtClean="0">
                <a:solidFill>
                  <a:srgbClr val="0070C0"/>
                </a:solidFill>
              </a:rPr>
              <a:t>tuple</a:t>
            </a:r>
            <a:r>
              <a:rPr lang="en-IN" sz="2400" dirty="0" smtClean="0"/>
              <a:t> , </a:t>
            </a:r>
            <a:r>
              <a:rPr lang="en-IN" sz="2400" b="1" dirty="0" smtClean="0">
                <a:solidFill>
                  <a:srgbClr val="0070C0"/>
                </a:solidFill>
              </a:rPr>
              <a:t>range</a:t>
            </a:r>
            <a:r>
              <a:rPr lang="en-IN" sz="2400" dirty="0" smtClean="0"/>
              <a:t>, </a:t>
            </a:r>
            <a:r>
              <a:rPr lang="en-IN" sz="2400" b="1" dirty="0" smtClean="0">
                <a:solidFill>
                  <a:srgbClr val="0070C0"/>
                </a:solidFill>
              </a:rPr>
              <a:t>set</a:t>
            </a:r>
            <a:r>
              <a:rPr lang="en-IN" sz="2400" dirty="0" smtClean="0"/>
              <a:t> , </a:t>
            </a:r>
            <a:r>
              <a:rPr lang="en-IN" sz="2400" b="1" dirty="0" smtClean="0">
                <a:solidFill>
                  <a:srgbClr val="0070C0"/>
                </a:solidFill>
              </a:rPr>
              <a:t>dictionary</a:t>
            </a:r>
            <a:r>
              <a:rPr lang="en-IN" sz="2400" dirty="0" smtClean="0"/>
              <a:t> and </a:t>
            </a:r>
            <a:r>
              <a:rPr lang="en-IN" sz="2400" b="1" dirty="0" smtClean="0">
                <a:solidFill>
                  <a:srgbClr val="0070C0"/>
                </a:solidFill>
              </a:rPr>
              <a:t>string</a:t>
            </a:r>
            <a:r>
              <a:rPr lang="en-IN" sz="2400" dirty="0" smtClean="0"/>
              <a:t> to a </a:t>
            </a:r>
            <a:r>
              <a:rPr lang="en-IN" sz="2400" b="1" dirty="0" smtClean="0">
                <a:solidFill>
                  <a:srgbClr val="0070C0"/>
                </a:solidFill>
              </a:rPr>
              <a:t>list</a:t>
            </a:r>
            <a:r>
              <a:rPr lang="en-IN" sz="2400" dirty="0" smtClean="0"/>
              <a:t>.</a:t>
            </a:r>
          </a:p>
          <a:p>
            <a:pPr>
              <a:buNone/>
            </a:pPr>
            <a:r>
              <a:rPr lang="en-US" sz="2000" b="1" u="sng" dirty="0" smtClean="0"/>
              <a:t>Syntax: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0070C0"/>
                </a:solidFill>
              </a:rPr>
              <a:t>list(</a:t>
            </a:r>
            <a:r>
              <a:rPr lang="en-US" sz="2000" b="1" dirty="0" err="1" smtClean="0">
                <a:solidFill>
                  <a:srgbClr val="0070C0"/>
                </a:solidFill>
              </a:rPr>
              <a:t>iterable</a:t>
            </a:r>
            <a:r>
              <a:rPr lang="en-US" sz="2000" b="1" dirty="0" smtClean="0">
                <a:solidFill>
                  <a:srgbClr val="0070C0"/>
                </a:solidFill>
              </a:rPr>
              <a:t>)</a:t>
            </a:r>
          </a:p>
          <a:p>
            <a:pPr>
              <a:buNone/>
            </a:pPr>
            <a:endParaRPr lang="en-US" sz="2000" b="1" u="sng" dirty="0" smtClean="0"/>
          </a:p>
          <a:p>
            <a:pPr>
              <a:buNone/>
            </a:pPr>
            <a:r>
              <a:rPr lang="en-US" sz="2000" b="1" u="sng" dirty="0" smtClean="0"/>
              <a:t>Example: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city="</a:t>
            </a:r>
            <a:r>
              <a:rPr lang="en-IN" sz="2000" b="1" dirty="0" err="1" smtClean="0">
                <a:solidFill>
                  <a:srgbClr val="C00000"/>
                </a:solidFill>
              </a:rPr>
              <a:t>bhopal</a:t>
            </a:r>
            <a:r>
              <a:rPr lang="en-IN" sz="2000" b="1" dirty="0" smtClean="0">
                <a:solidFill>
                  <a:srgbClr val="C00000"/>
                </a:solidFill>
              </a:rPr>
              <a:t>"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7030A0"/>
                </a:solidFill>
              </a:rPr>
              <a:t>x=list(city)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print(x)</a:t>
            </a:r>
          </a:p>
          <a:p>
            <a:pPr>
              <a:buNone/>
            </a:pPr>
            <a:endParaRPr lang="en-US" sz="2000" b="1" u="sng" dirty="0" smtClean="0"/>
          </a:p>
          <a:p>
            <a:pPr>
              <a:buNone/>
            </a:pPr>
            <a:r>
              <a:rPr lang="en-US" sz="2000" b="1" u="sng" dirty="0" smtClean="0"/>
              <a:t>Output:</a:t>
            </a:r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istdemo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5786454"/>
            <a:ext cx="6154009" cy="4256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n=20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x=list(n)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print(x)</a:t>
            </a:r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istdemo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5099844"/>
            <a:ext cx="8715436" cy="87315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n="20"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x=list(n)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print(x)</a:t>
            </a:r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istdemo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20" y="4429132"/>
            <a:ext cx="2627391" cy="40085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Built In Functions For List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There are some </a:t>
            </a:r>
            <a:r>
              <a:rPr lang="en-IN" sz="2400" b="1" dirty="0" smtClean="0">
                <a:solidFill>
                  <a:srgbClr val="C00000"/>
                </a:solidFill>
              </a:rPr>
              <a:t>built-in functions </a:t>
            </a:r>
            <a:r>
              <a:rPr lang="en-IN" sz="2400" dirty="0" smtClean="0"/>
              <a:t>in </a:t>
            </a:r>
            <a:r>
              <a:rPr lang="en-IN" sz="2400" b="1" dirty="0" smtClean="0">
                <a:solidFill>
                  <a:srgbClr val="C00000"/>
                </a:solidFill>
              </a:rPr>
              <a:t>Python</a:t>
            </a:r>
            <a:r>
              <a:rPr lang="en-IN" sz="2400" dirty="0" smtClean="0"/>
              <a:t> that we can use on </a:t>
            </a:r>
            <a:r>
              <a:rPr lang="en-IN" sz="2400" b="1" dirty="0" smtClean="0">
                <a:solidFill>
                  <a:srgbClr val="C00000"/>
                </a:solidFill>
              </a:rPr>
              <a:t>lists</a:t>
            </a:r>
            <a:r>
              <a:rPr lang="en-IN" sz="2400" dirty="0" smtClean="0"/>
              <a:t>.</a:t>
            </a:r>
          </a:p>
          <a:p>
            <a:endParaRPr lang="en-US" sz="2400" b="1" u="sng" dirty="0" smtClean="0"/>
          </a:p>
          <a:p>
            <a:r>
              <a:rPr lang="en-US" sz="2400" dirty="0" smtClean="0"/>
              <a:t>These are:</a:t>
            </a:r>
          </a:p>
          <a:p>
            <a:pPr lvl="1"/>
            <a:r>
              <a:rPr lang="en-US" sz="1900" b="1" dirty="0" err="1" smtClean="0">
                <a:solidFill>
                  <a:srgbClr val="002060"/>
                </a:solidFill>
              </a:rPr>
              <a:t>len</a:t>
            </a:r>
            <a:r>
              <a:rPr lang="en-US" sz="1900" b="1" dirty="0" smtClean="0">
                <a:solidFill>
                  <a:srgbClr val="002060"/>
                </a:solidFill>
              </a:rPr>
              <a:t>()</a:t>
            </a:r>
          </a:p>
          <a:p>
            <a:pPr lvl="1"/>
            <a:r>
              <a:rPr lang="en-US" sz="1900" b="1" dirty="0" smtClean="0">
                <a:solidFill>
                  <a:srgbClr val="002060"/>
                </a:solidFill>
              </a:rPr>
              <a:t>max()</a:t>
            </a:r>
          </a:p>
          <a:p>
            <a:pPr lvl="1"/>
            <a:r>
              <a:rPr lang="en-US" sz="1900" b="1" dirty="0" smtClean="0">
                <a:solidFill>
                  <a:srgbClr val="002060"/>
                </a:solidFill>
              </a:rPr>
              <a:t>min()</a:t>
            </a:r>
          </a:p>
          <a:p>
            <a:pPr lvl="1"/>
            <a:r>
              <a:rPr lang="en-US" sz="1900" b="1" dirty="0" smtClean="0">
                <a:solidFill>
                  <a:srgbClr val="002060"/>
                </a:solidFill>
              </a:rPr>
              <a:t>sum()</a:t>
            </a:r>
          </a:p>
          <a:p>
            <a:pPr lvl="1"/>
            <a:r>
              <a:rPr lang="en-US" sz="1900" b="1" dirty="0" smtClean="0">
                <a:solidFill>
                  <a:srgbClr val="002060"/>
                </a:solidFill>
              </a:rPr>
              <a:t>sorted()</a:t>
            </a:r>
          </a:p>
          <a:p>
            <a:pPr lvl="1"/>
            <a:r>
              <a:rPr lang="en-US" sz="1900" b="1" dirty="0" smtClean="0">
                <a:solidFill>
                  <a:srgbClr val="002060"/>
                </a:solidFill>
              </a:rPr>
              <a:t>list()</a:t>
            </a:r>
          </a:p>
          <a:p>
            <a:pPr lvl="1"/>
            <a:r>
              <a:rPr lang="en-US" sz="1900" b="1" dirty="0" smtClean="0">
                <a:solidFill>
                  <a:srgbClr val="002060"/>
                </a:solidFill>
              </a:rPr>
              <a:t>any()</a:t>
            </a:r>
          </a:p>
          <a:p>
            <a:pPr lvl="1"/>
            <a:r>
              <a:rPr lang="en-US" sz="1900" b="1" dirty="0" smtClean="0">
                <a:solidFill>
                  <a:srgbClr val="002060"/>
                </a:solidFill>
              </a:rPr>
              <a:t>all()</a:t>
            </a:r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t=(10,20,30)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x=list(t)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print(x)</a:t>
            </a:r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istdemo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20" y="3929066"/>
            <a:ext cx="2405146" cy="400858"/>
          </a:xfrm>
          <a:prstGeom prst="rect">
            <a:avLst/>
          </a:prstGeom>
        </p:spPr>
      </p:pic>
      <p:sp>
        <p:nvSpPr>
          <p:cNvPr id="7" name="Cloud Callout 6"/>
          <p:cNvSpPr/>
          <p:nvPr/>
        </p:nvSpPr>
        <p:spPr>
          <a:xfrm>
            <a:off x="5000628" y="2571744"/>
            <a:ext cx="3571900" cy="1214446"/>
          </a:xfrm>
          <a:prstGeom prst="cloudCallout">
            <a:avLst>
              <a:gd name="adj1" fmla="val -133736"/>
              <a:gd name="adj2" fmla="val -9528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This is a </a:t>
            </a:r>
            <a:r>
              <a:rPr lang="en-US" sz="2800" b="1" dirty="0" err="1" smtClean="0">
                <a:solidFill>
                  <a:srgbClr val="FFFF00"/>
                </a:solidFill>
              </a:rPr>
              <a:t>tuple</a:t>
            </a:r>
            <a:endParaRPr lang="en-IN" sz="2800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The </a:t>
            </a:r>
            <a:r>
              <a:rPr lang="en-US" sz="2800" b="1" dirty="0" smtClean="0">
                <a:solidFill>
                  <a:srgbClr val="C00000"/>
                </a:solidFill>
              </a:rPr>
              <a:t>any( ) </a:t>
            </a:r>
            <a:r>
              <a:rPr lang="en-US" sz="2800" b="1" dirty="0" smtClean="0"/>
              <a:t>Function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The </a:t>
            </a:r>
            <a:r>
              <a:rPr lang="en-IN" sz="2400" b="1" dirty="0" smtClean="0">
                <a:solidFill>
                  <a:srgbClr val="C00000"/>
                </a:solidFill>
              </a:rPr>
              <a:t>any( ) </a:t>
            </a:r>
            <a:r>
              <a:rPr lang="en-IN" sz="2400" dirty="0" smtClean="0"/>
              <a:t>function accepts a </a:t>
            </a:r>
            <a:r>
              <a:rPr lang="en-IN" sz="2400" b="1" dirty="0" smtClean="0">
                <a:solidFill>
                  <a:srgbClr val="0070C0"/>
                </a:solidFill>
              </a:rPr>
              <a:t>List</a:t>
            </a:r>
            <a:r>
              <a:rPr lang="en-IN" sz="2400" dirty="0" smtClean="0"/>
              <a:t> as argument and returns </a:t>
            </a:r>
            <a:r>
              <a:rPr lang="en-IN" sz="2400" b="1" dirty="0" smtClean="0">
                <a:solidFill>
                  <a:srgbClr val="0070C0"/>
                </a:solidFill>
              </a:rPr>
              <a:t>True</a:t>
            </a:r>
            <a:r>
              <a:rPr lang="en-IN" sz="2400" dirty="0" smtClean="0"/>
              <a:t> if </a:t>
            </a:r>
            <a:r>
              <a:rPr lang="en-IN" sz="2400" dirty="0" err="1" smtClean="0"/>
              <a:t>atleast</a:t>
            </a:r>
            <a:r>
              <a:rPr lang="en-IN" sz="2400" dirty="0" smtClean="0"/>
              <a:t> </a:t>
            </a:r>
            <a:r>
              <a:rPr lang="en-IN" sz="2400" b="1" dirty="0" smtClean="0">
                <a:solidFill>
                  <a:srgbClr val="7030A0"/>
                </a:solidFill>
              </a:rPr>
              <a:t>one element </a:t>
            </a:r>
            <a:r>
              <a:rPr lang="en-IN" sz="2400" dirty="0" smtClean="0"/>
              <a:t>of the </a:t>
            </a:r>
            <a:r>
              <a:rPr lang="en-IN" sz="2400" b="1" dirty="0" smtClean="0">
                <a:solidFill>
                  <a:srgbClr val="0070C0"/>
                </a:solidFill>
              </a:rPr>
              <a:t>List</a:t>
            </a:r>
            <a:r>
              <a:rPr lang="en-IN" sz="2400" dirty="0" smtClean="0"/>
              <a:t> is </a:t>
            </a:r>
            <a:r>
              <a:rPr lang="en-IN" sz="2400" b="1" dirty="0" smtClean="0">
                <a:solidFill>
                  <a:srgbClr val="0070C0"/>
                </a:solidFill>
              </a:rPr>
              <a:t>True</a:t>
            </a:r>
            <a:r>
              <a:rPr lang="en-IN" sz="2400" dirty="0" smtClean="0"/>
              <a:t>. If not, this method returns </a:t>
            </a:r>
            <a:r>
              <a:rPr lang="en-IN" sz="2400" b="1" dirty="0" smtClean="0">
                <a:solidFill>
                  <a:srgbClr val="0070C0"/>
                </a:solidFill>
              </a:rPr>
              <a:t>False</a:t>
            </a:r>
            <a:r>
              <a:rPr lang="en-IN" sz="2400" dirty="0" smtClean="0"/>
              <a:t>.</a:t>
            </a:r>
            <a:r>
              <a:rPr lang="en-IN" sz="2400" b="1" dirty="0" smtClean="0"/>
              <a:t> </a:t>
            </a:r>
            <a:r>
              <a:rPr lang="en-IN" sz="2400" dirty="0" smtClean="0"/>
              <a:t>If the </a:t>
            </a:r>
            <a:r>
              <a:rPr lang="en-IN" sz="2400" b="1" dirty="0" smtClean="0">
                <a:solidFill>
                  <a:srgbClr val="0070C0"/>
                </a:solidFill>
              </a:rPr>
              <a:t>List</a:t>
            </a:r>
            <a:r>
              <a:rPr lang="en-IN" sz="2400" dirty="0" smtClean="0"/>
              <a:t> is empty, then also it returns </a:t>
            </a:r>
            <a:r>
              <a:rPr lang="en-IN" sz="2400" b="1" dirty="0" smtClean="0">
                <a:solidFill>
                  <a:srgbClr val="0070C0"/>
                </a:solidFill>
              </a:rPr>
              <a:t>False</a:t>
            </a:r>
          </a:p>
          <a:p>
            <a:pPr>
              <a:buNone/>
            </a:pPr>
            <a:r>
              <a:rPr lang="en-US" sz="2000" b="1" u="sng" dirty="0" smtClean="0"/>
              <a:t>Syntax: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0070C0"/>
                </a:solidFill>
              </a:rPr>
              <a:t>list(</a:t>
            </a:r>
            <a:r>
              <a:rPr lang="en-US" sz="2000" b="1" dirty="0" err="1" smtClean="0">
                <a:solidFill>
                  <a:srgbClr val="0070C0"/>
                </a:solidFill>
              </a:rPr>
              <a:t>iterable</a:t>
            </a:r>
            <a:r>
              <a:rPr lang="en-US" sz="2000" b="1" dirty="0" smtClean="0">
                <a:solidFill>
                  <a:srgbClr val="0070C0"/>
                </a:solidFill>
              </a:rPr>
              <a:t>)</a:t>
            </a:r>
          </a:p>
          <a:p>
            <a:pPr>
              <a:buNone/>
            </a:pPr>
            <a:endParaRPr lang="en-US" sz="2000" b="1" u="sng" dirty="0" smtClean="0"/>
          </a:p>
          <a:p>
            <a:pPr>
              <a:buNone/>
            </a:pPr>
            <a:r>
              <a:rPr lang="en-US" sz="2000" b="1" u="sng" dirty="0" smtClean="0"/>
              <a:t>Example: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x = [1, 3, 4, 0]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7030A0"/>
                </a:solidFill>
              </a:rPr>
              <a:t>print(any(x))</a:t>
            </a:r>
            <a:endParaRPr lang="en-US" sz="2000" b="1" u="sng" dirty="0" smtClean="0">
              <a:solidFill>
                <a:srgbClr val="7030A0"/>
              </a:solidFill>
            </a:endParaRPr>
          </a:p>
          <a:p>
            <a:pPr>
              <a:buNone/>
            </a:pPr>
            <a:endParaRPr lang="en-US" sz="2000" b="1" u="sng" dirty="0" smtClean="0"/>
          </a:p>
          <a:p>
            <a:pPr>
              <a:buNone/>
            </a:pPr>
            <a:r>
              <a:rPr lang="en-US" sz="2000" b="1" u="sng" dirty="0" smtClean="0"/>
              <a:t>Output:</a:t>
            </a:r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istdemo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6072206"/>
            <a:ext cx="980178" cy="2827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x = [0, False]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print(any(x))</a:t>
            </a:r>
            <a:endParaRPr lang="en-US" sz="2400" b="1" u="sng" dirty="0" smtClean="0">
              <a:solidFill>
                <a:srgbClr val="7030A0"/>
              </a:solidFill>
            </a:endParaRP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istdemo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596" y="4429133"/>
            <a:ext cx="1285884" cy="4286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x = [0, False, 5]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print(any(x))</a:t>
            </a:r>
            <a:endParaRPr lang="en-US" sz="2400" b="1" u="sng" dirty="0" smtClean="0">
              <a:solidFill>
                <a:srgbClr val="7030A0"/>
              </a:solidFill>
            </a:endParaRP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istdemo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596" y="4000504"/>
            <a:ext cx="987142" cy="4286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x= []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print(any(x))</a:t>
            </a:r>
            <a:endParaRPr lang="en-US" sz="2400" b="1" u="sng" dirty="0" smtClean="0">
              <a:solidFill>
                <a:srgbClr val="7030A0"/>
              </a:solidFill>
            </a:endParaRP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 descr="listdemo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596" y="4214818"/>
            <a:ext cx="1285884" cy="4286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The </a:t>
            </a:r>
            <a:r>
              <a:rPr lang="en-US" sz="2800" b="1" dirty="0" smtClean="0">
                <a:solidFill>
                  <a:srgbClr val="C00000"/>
                </a:solidFill>
              </a:rPr>
              <a:t>all( ) </a:t>
            </a:r>
            <a:r>
              <a:rPr lang="en-US" sz="2800" b="1" dirty="0" smtClean="0"/>
              <a:t>Function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The </a:t>
            </a:r>
            <a:r>
              <a:rPr lang="en-IN" sz="2400" b="1" dirty="0" smtClean="0">
                <a:solidFill>
                  <a:srgbClr val="C00000"/>
                </a:solidFill>
              </a:rPr>
              <a:t>all( ) </a:t>
            </a:r>
            <a:r>
              <a:rPr lang="en-IN" sz="2400" dirty="0" smtClean="0"/>
              <a:t>function accepts a </a:t>
            </a:r>
            <a:r>
              <a:rPr lang="en-IN" sz="2400" b="1" dirty="0" smtClean="0">
                <a:solidFill>
                  <a:srgbClr val="0070C0"/>
                </a:solidFill>
              </a:rPr>
              <a:t>List</a:t>
            </a:r>
            <a:r>
              <a:rPr lang="en-IN" sz="2400" dirty="0" smtClean="0"/>
              <a:t> as argument and returns </a:t>
            </a:r>
            <a:r>
              <a:rPr lang="en-IN" sz="2400" b="1" dirty="0" smtClean="0">
                <a:solidFill>
                  <a:srgbClr val="0070C0"/>
                </a:solidFill>
              </a:rPr>
              <a:t>True</a:t>
            </a:r>
            <a:r>
              <a:rPr lang="en-IN" sz="2400" dirty="0" smtClean="0"/>
              <a:t> if  </a:t>
            </a:r>
            <a:r>
              <a:rPr lang="en-IN" sz="2400" b="1" dirty="0" smtClean="0">
                <a:solidFill>
                  <a:srgbClr val="7030A0"/>
                </a:solidFill>
              </a:rPr>
              <a:t>all the elements </a:t>
            </a:r>
            <a:r>
              <a:rPr lang="en-IN" sz="2400" dirty="0" smtClean="0"/>
              <a:t>of the </a:t>
            </a:r>
            <a:r>
              <a:rPr lang="en-IN" sz="2400" b="1" dirty="0" smtClean="0">
                <a:solidFill>
                  <a:srgbClr val="0070C0"/>
                </a:solidFill>
              </a:rPr>
              <a:t>List</a:t>
            </a:r>
            <a:r>
              <a:rPr lang="en-IN" sz="2400" dirty="0" smtClean="0"/>
              <a:t> are </a:t>
            </a:r>
            <a:r>
              <a:rPr lang="en-IN" sz="2400" b="1" dirty="0" smtClean="0">
                <a:solidFill>
                  <a:srgbClr val="0070C0"/>
                </a:solidFill>
              </a:rPr>
              <a:t>True</a:t>
            </a:r>
            <a:r>
              <a:rPr lang="en-IN" sz="2400" dirty="0" smtClean="0"/>
              <a:t> or if the </a:t>
            </a:r>
            <a:r>
              <a:rPr lang="en-IN" sz="2400" b="1" dirty="0" smtClean="0">
                <a:solidFill>
                  <a:srgbClr val="0070C0"/>
                </a:solidFill>
              </a:rPr>
              <a:t>List</a:t>
            </a:r>
            <a:r>
              <a:rPr lang="en-IN" sz="2400" dirty="0" smtClean="0"/>
              <a:t> is </a:t>
            </a:r>
            <a:r>
              <a:rPr lang="en-IN" sz="2400" b="1" dirty="0" smtClean="0">
                <a:solidFill>
                  <a:srgbClr val="7030A0"/>
                </a:solidFill>
              </a:rPr>
              <a:t>empty</a:t>
            </a:r>
            <a:r>
              <a:rPr lang="en-IN" sz="2400" dirty="0" smtClean="0"/>
              <a:t> .If not, this method returns </a:t>
            </a:r>
            <a:r>
              <a:rPr lang="en-IN" sz="2400" b="1" dirty="0" smtClean="0">
                <a:solidFill>
                  <a:srgbClr val="0070C0"/>
                </a:solidFill>
              </a:rPr>
              <a:t>False</a:t>
            </a:r>
            <a:r>
              <a:rPr lang="en-IN" sz="2400" dirty="0" smtClean="0"/>
              <a:t>.</a:t>
            </a:r>
          </a:p>
          <a:p>
            <a:pPr>
              <a:buNone/>
            </a:pPr>
            <a:endParaRPr lang="en-US" sz="2000" b="1" u="sng" dirty="0" smtClean="0"/>
          </a:p>
          <a:p>
            <a:pPr>
              <a:buNone/>
            </a:pPr>
            <a:r>
              <a:rPr lang="en-US" sz="2000" b="1" u="sng" dirty="0" smtClean="0"/>
              <a:t>Syntax:</a:t>
            </a:r>
          </a:p>
          <a:p>
            <a:pPr>
              <a:buNone/>
            </a:pPr>
            <a:r>
              <a:rPr lang="en-US" sz="2000" b="1" smtClean="0">
                <a:solidFill>
                  <a:srgbClr val="0070C0"/>
                </a:solidFill>
              </a:rPr>
              <a:t>all(</a:t>
            </a:r>
            <a:r>
              <a:rPr lang="en-US" sz="2000" b="1" dirty="0" err="1" smtClean="0">
                <a:solidFill>
                  <a:srgbClr val="0070C0"/>
                </a:solidFill>
              </a:rPr>
              <a:t>iterable</a:t>
            </a:r>
            <a:r>
              <a:rPr lang="en-US" sz="2000" b="1" dirty="0" smtClean="0">
                <a:solidFill>
                  <a:srgbClr val="0070C0"/>
                </a:solidFill>
              </a:rPr>
              <a:t>)</a:t>
            </a:r>
          </a:p>
          <a:p>
            <a:pPr>
              <a:buNone/>
            </a:pPr>
            <a:endParaRPr lang="en-US" sz="2000" b="1" u="sng" dirty="0" smtClean="0"/>
          </a:p>
          <a:p>
            <a:pPr>
              <a:buNone/>
            </a:pPr>
            <a:r>
              <a:rPr lang="en-US" sz="2000" b="1" u="sng" dirty="0" smtClean="0"/>
              <a:t>Example: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x = [1, 3, 4, 0]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7030A0"/>
                </a:solidFill>
              </a:rPr>
              <a:t>print(all(x))</a:t>
            </a:r>
            <a:endParaRPr lang="en-US" sz="2000" b="1" u="sng" dirty="0" smtClean="0">
              <a:solidFill>
                <a:srgbClr val="7030A0"/>
              </a:solidFill>
            </a:endParaRPr>
          </a:p>
          <a:p>
            <a:pPr>
              <a:buNone/>
            </a:pPr>
            <a:endParaRPr lang="en-US" sz="2000" b="1" u="sng" dirty="0" smtClean="0"/>
          </a:p>
          <a:p>
            <a:pPr>
              <a:buNone/>
            </a:pPr>
            <a:r>
              <a:rPr lang="en-US" sz="2000" b="1" u="sng" dirty="0" smtClean="0"/>
              <a:t>Output:</a:t>
            </a:r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 descr="listdemo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596" y="6000768"/>
            <a:ext cx="1285884" cy="4286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x = [0, False]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print(all(x))</a:t>
            </a:r>
            <a:endParaRPr lang="en-US" sz="2400" b="1" u="sng" dirty="0" smtClean="0">
              <a:solidFill>
                <a:srgbClr val="7030A0"/>
              </a:solidFill>
            </a:endParaRP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istdemo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596" y="4429133"/>
            <a:ext cx="1285884" cy="4286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x = [1,3,4,5]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print(all(x))</a:t>
            </a:r>
            <a:endParaRPr lang="en-US" sz="2400" b="1" u="sng" dirty="0" smtClean="0">
              <a:solidFill>
                <a:srgbClr val="7030A0"/>
              </a:solidFill>
            </a:endParaRP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istdemo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596" y="4000504"/>
            <a:ext cx="987142" cy="4286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x = [0, False, 5]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print(all(x))</a:t>
            </a:r>
            <a:endParaRPr lang="en-US" sz="2400" b="1" u="sng" dirty="0" smtClean="0">
              <a:solidFill>
                <a:srgbClr val="7030A0"/>
              </a:solidFill>
            </a:endParaRP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 descr="listdemo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3929066"/>
            <a:ext cx="1285884" cy="4286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x= []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print(all(x))</a:t>
            </a:r>
            <a:endParaRPr lang="en-US" sz="2400" b="1" u="sng" dirty="0" smtClean="0">
              <a:solidFill>
                <a:srgbClr val="7030A0"/>
              </a:solidFill>
            </a:endParaRP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 descr="listdemo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596" y="4000504"/>
            <a:ext cx="987142" cy="4286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The </a:t>
            </a:r>
            <a:r>
              <a:rPr lang="en-US" sz="2800" b="1" dirty="0" err="1" smtClean="0">
                <a:solidFill>
                  <a:srgbClr val="C00000"/>
                </a:solidFill>
              </a:rPr>
              <a:t>len</a:t>
            </a:r>
            <a:r>
              <a:rPr lang="en-US" sz="2800" b="1" dirty="0" smtClean="0">
                <a:solidFill>
                  <a:srgbClr val="C00000"/>
                </a:solidFill>
              </a:rPr>
              <a:t>( ) </a:t>
            </a:r>
            <a:r>
              <a:rPr lang="en-US" sz="2800" b="1" dirty="0" smtClean="0"/>
              <a:t>Function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Returns the </a:t>
            </a:r>
            <a:r>
              <a:rPr lang="en-IN" sz="2400" b="1" dirty="0" smtClean="0">
                <a:solidFill>
                  <a:srgbClr val="C00000"/>
                </a:solidFill>
              </a:rPr>
              <a:t>number of items </a:t>
            </a:r>
            <a:r>
              <a:rPr lang="en-IN" sz="2400" dirty="0" smtClean="0"/>
              <a:t>in the list</a:t>
            </a:r>
          </a:p>
          <a:p>
            <a:pPr>
              <a:buNone/>
            </a:pPr>
            <a:r>
              <a:rPr lang="en-US" sz="2400" b="1" u="sng" dirty="0" smtClean="0"/>
              <a:t>Example:</a:t>
            </a:r>
          </a:p>
          <a:p>
            <a:pPr>
              <a:buNone/>
            </a:pPr>
            <a:r>
              <a:rPr lang="fr-FR" sz="2000" b="1" dirty="0" smtClean="0">
                <a:solidFill>
                  <a:srgbClr val="C00000"/>
                </a:solidFill>
              </a:rPr>
              <a:t>fruits=["</a:t>
            </a:r>
            <a:r>
              <a:rPr lang="fr-FR" sz="2000" b="1" dirty="0" err="1" smtClean="0">
                <a:solidFill>
                  <a:srgbClr val="C00000"/>
                </a:solidFill>
              </a:rPr>
              <a:t>apple</a:t>
            </a:r>
            <a:r>
              <a:rPr lang="fr-FR" sz="2000" b="1" dirty="0" smtClean="0">
                <a:solidFill>
                  <a:srgbClr val="C00000"/>
                </a:solidFill>
              </a:rPr>
              <a:t>","</a:t>
            </a:r>
            <a:r>
              <a:rPr lang="fr-FR" sz="2000" b="1" dirty="0" err="1" smtClean="0">
                <a:solidFill>
                  <a:srgbClr val="C00000"/>
                </a:solidFill>
              </a:rPr>
              <a:t>banana","orange</a:t>
            </a:r>
            <a:r>
              <a:rPr lang="fr-FR" sz="2000" b="1" dirty="0" smtClean="0">
                <a:solidFill>
                  <a:srgbClr val="C00000"/>
                </a:solidFill>
              </a:rPr>
              <a:t>",None]</a:t>
            </a:r>
          </a:p>
          <a:p>
            <a:pPr>
              <a:buNone/>
            </a:pPr>
            <a:r>
              <a:rPr lang="fr-FR" sz="2000" b="1" dirty="0" err="1" smtClean="0">
                <a:solidFill>
                  <a:srgbClr val="7030A0"/>
                </a:solidFill>
              </a:rPr>
              <a:t>print</a:t>
            </a:r>
            <a:r>
              <a:rPr lang="fr-FR" sz="2000" b="1" dirty="0" smtClean="0">
                <a:solidFill>
                  <a:srgbClr val="7030A0"/>
                </a:solidFill>
              </a:rPr>
              <a:t>(</a:t>
            </a:r>
            <a:r>
              <a:rPr lang="fr-FR" sz="2000" b="1" dirty="0" err="1" smtClean="0">
                <a:solidFill>
                  <a:srgbClr val="7030A0"/>
                </a:solidFill>
              </a:rPr>
              <a:t>len</a:t>
            </a:r>
            <a:r>
              <a:rPr lang="fr-FR" sz="2000" b="1" dirty="0" smtClean="0">
                <a:solidFill>
                  <a:srgbClr val="7030A0"/>
                </a:solidFill>
              </a:rPr>
              <a:t>(fruits)) </a:t>
            </a: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0070C0"/>
                </a:solidFill>
              </a:rPr>
              <a:t>4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The </a:t>
            </a:r>
            <a:r>
              <a:rPr lang="en-US" sz="2800" b="1" dirty="0" smtClean="0">
                <a:solidFill>
                  <a:srgbClr val="C00000"/>
                </a:solidFill>
              </a:rPr>
              <a:t>max( ) </a:t>
            </a:r>
            <a:r>
              <a:rPr lang="en-US" sz="2800" b="1" dirty="0" smtClean="0"/>
              <a:t>Function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Returns the </a:t>
            </a:r>
            <a:r>
              <a:rPr lang="en-IN" sz="2400" b="1" dirty="0" smtClean="0">
                <a:solidFill>
                  <a:srgbClr val="C00000"/>
                </a:solidFill>
              </a:rPr>
              <a:t>greatest </a:t>
            </a:r>
            <a:r>
              <a:rPr lang="en-IN" sz="2400" dirty="0" smtClean="0"/>
              <a:t>item present in the list</a:t>
            </a: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Example:</a:t>
            </a:r>
          </a:p>
          <a:p>
            <a:pPr>
              <a:buNone/>
            </a:pPr>
            <a:r>
              <a:rPr lang="fr-FR" sz="2000" b="1" dirty="0" err="1" smtClean="0">
                <a:solidFill>
                  <a:srgbClr val="C00000"/>
                </a:solidFill>
              </a:rPr>
              <a:t>nums</a:t>
            </a:r>
            <a:r>
              <a:rPr lang="fr-FR" sz="2000" b="1" dirty="0" smtClean="0">
                <a:solidFill>
                  <a:srgbClr val="C00000"/>
                </a:solidFill>
              </a:rPr>
              <a:t>=[5,2,11,3]</a:t>
            </a:r>
          </a:p>
          <a:p>
            <a:pPr>
              <a:buNone/>
            </a:pPr>
            <a:r>
              <a:rPr lang="fr-FR" sz="2000" b="1" dirty="0" err="1" smtClean="0">
                <a:solidFill>
                  <a:srgbClr val="7030A0"/>
                </a:solidFill>
              </a:rPr>
              <a:t>print</a:t>
            </a:r>
            <a:r>
              <a:rPr lang="fr-FR" sz="2000" b="1" dirty="0" smtClean="0">
                <a:solidFill>
                  <a:srgbClr val="7030A0"/>
                </a:solidFill>
              </a:rPr>
              <a:t>(max(</a:t>
            </a:r>
            <a:r>
              <a:rPr lang="fr-FR" sz="2000" b="1" dirty="0" err="1" smtClean="0">
                <a:solidFill>
                  <a:srgbClr val="7030A0"/>
                </a:solidFill>
              </a:rPr>
              <a:t>nums</a:t>
            </a:r>
            <a:r>
              <a:rPr lang="fr-FR" sz="2000" b="1" dirty="0" smtClean="0">
                <a:solidFill>
                  <a:srgbClr val="7030A0"/>
                </a:solidFill>
              </a:rPr>
              <a:t>))</a:t>
            </a:r>
            <a:endParaRPr lang="en-US" sz="2400" b="1" u="sng" dirty="0" smtClean="0">
              <a:solidFill>
                <a:srgbClr val="7030A0"/>
              </a:solidFill>
            </a:endParaRP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0070C0"/>
                </a:solidFill>
              </a:rPr>
              <a:t>11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months=["</a:t>
            </a:r>
            <a:r>
              <a:rPr lang="en-IN" sz="2400" b="1" dirty="0" err="1" smtClean="0">
                <a:solidFill>
                  <a:srgbClr val="C00000"/>
                </a:solidFill>
              </a:rPr>
              <a:t>january","may","december</a:t>
            </a:r>
            <a:r>
              <a:rPr lang="en-IN" sz="2400" b="1" dirty="0" smtClean="0">
                <a:solidFill>
                  <a:srgbClr val="C00000"/>
                </a:solidFill>
              </a:rPr>
              <a:t>"]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print(max(months))</a:t>
            </a:r>
            <a:endParaRPr lang="en-US" sz="2400" b="1" u="sng" dirty="0" smtClean="0">
              <a:solidFill>
                <a:srgbClr val="7030A0"/>
              </a:solidFill>
            </a:endParaRP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may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err="1" smtClean="0">
                <a:solidFill>
                  <a:srgbClr val="C00000"/>
                </a:solidFill>
              </a:rPr>
              <a:t>booleans</a:t>
            </a:r>
            <a:r>
              <a:rPr lang="en-IN" sz="2400" b="1" dirty="0" smtClean="0">
                <a:solidFill>
                  <a:srgbClr val="C00000"/>
                </a:solidFill>
              </a:rPr>
              <a:t>=[</a:t>
            </a:r>
            <a:r>
              <a:rPr lang="en-IN" sz="2400" b="1" dirty="0" err="1" smtClean="0">
                <a:solidFill>
                  <a:srgbClr val="C00000"/>
                </a:solidFill>
              </a:rPr>
              <a:t>False,True</a:t>
            </a:r>
            <a:r>
              <a:rPr lang="en-IN" sz="2400" b="1" dirty="0" smtClean="0">
                <a:solidFill>
                  <a:srgbClr val="C00000"/>
                </a:solidFill>
              </a:rPr>
              <a:t>]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print(max(</a:t>
            </a:r>
            <a:r>
              <a:rPr lang="en-IN" sz="2400" b="1" dirty="0" err="1" smtClean="0">
                <a:solidFill>
                  <a:srgbClr val="7030A0"/>
                </a:solidFill>
              </a:rPr>
              <a:t>booleans</a:t>
            </a:r>
            <a:r>
              <a:rPr lang="en-IN" sz="2400" b="1" dirty="0" smtClean="0">
                <a:solidFill>
                  <a:srgbClr val="7030A0"/>
                </a:solidFill>
              </a:rPr>
              <a:t>))</a:t>
            </a:r>
            <a:endParaRPr lang="en-US" sz="2400" b="1" u="sng" dirty="0" smtClean="0">
              <a:solidFill>
                <a:srgbClr val="7030A0"/>
              </a:solidFill>
            </a:endParaRP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True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err="1" smtClean="0">
                <a:solidFill>
                  <a:srgbClr val="C00000"/>
                </a:solidFill>
              </a:rPr>
              <a:t>mynums</a:t>
            </a:r>
            <a:r>
              <a:rPr lang="en-IN" sz="2400" b="1" dirty="0" smtClean="0">
                <a:solidFill>
                  <a:srgbClr val="C00000"/>
                </a:solidFill>
              </a:rPr>
              <a:t>=[1.1,1.4,0.9]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print(max(</a:t>
            </a:r>
            <a:r>
              <a:rPr lang="en-IN" sz="2400" b="1" dirty="0" err="1" smtClean="0">
                <a:solidFill>
                  <a:srgbClr val="7030A0"/>
                </a:solidFill>
              </a:rPr>
              <a:t>mynums</a:t>
            </a:r>
            <a:r>
              <a:rPr lang="en-IN" sz="2400" b="1" dirty="0" smtClean="0">
                <a:solidFill>
                  <a:srgbClr val="7030A0"/>
                </a:solidFill>
              </a:rPr>
              <a:t>))</a:t>
            </a:r>
            <a:endParaRPr lang="en-US" sz="2400" b="1" u="sng" dirty="0" smtClean="0">
              <a:solidFill>
                <a:srgbClr val="7030A0"/>
              </a:solidFill>
            </a:endParaRP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1.4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err="1" smtClean="0">
                <a:solidFill>
                  <a:srgbClr val="C00000"/>
                </a:solidFill>
              </a:rPr>
              <a:t>mynums</a:t>
            </a:r>
            <a:r>
              <a:rPr lang="en-IN" sz="2400" b="1" dirty="0" smtClean="0">
                <a:solidFill>
                  <a:srgbClr val="C00000"/>
                </a:solidFill>
              </a:rPr>
              <a:t>=[True,5,False]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print(max(</a:t>
            </a:r>
            <a:r>
              <a:rPr lang="en-IN" sz="2400" b="1" dirty="0" err="1" smtClean="0">
                <a:solidFill>
                  <a:srgbClr val="7030A0"/>
                </a:solidFill>
              </a:rPr>
              <a:t>mynums</a:t>
            </a:r>
            <a:r>
              <a:rPr lang="en-IN" sz="2400" b="1" dirty="0" smtClean="0">
                <a:solidFill>
                  <a:srgbClr val="7030A0"/>
                </a:solidFill>
              </a:rPr>
              <a:t>))</a:t>
            </a:r>
            <a:endParaRPr lang="en-US" sz="2400" b="1" u="sng" dirty="0" smtClean="0">
              <a:solidFill>
                <a:srgbClr val="7030A0"/>
              </a:solidFill>
            </a:endParaRP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5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8339</TotalTime>
  <Words>802</Words>
  <Application>Microsoft Office PowerPoint</Application>
  <PresentationFormat>On-screen Show (4:3)</PresentationFormat>
  <Paragraphs>291</Paragraphs>
  <Slides>39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Civic</vt:lpstr>
      <vt:lpstr>Slide 1</vt:lpstr>
      <vt:lpstr>Today’s Agenda</vt:lpstr>
      <vt:lpstr>Built In Functions For List</vt:lpstr>
      <vt:lpstr>The len( ) Function</vt:lpstr>
      <vt:lpstr>The max( ) Function</vt:lpstr>
      <vt:lpstr>Guess The Output ?</vt:lpstr>
      <vt:lpstr>Guess The Output ?</vt:lpstr>
      <vt:lpstr>Guess The Output ?</vt:lpstr>
      <vt:lpstr>Guess The Output ?</vt:lpstr>
      <vt:lpstr>Guess The Output ?</vt:lpstr>
      <vt:lpstr>Guess The Output ?</vt:lpstr>
      <vt:lpstr>Guess The Output ?</vt:lpstr>
      <vt:lpstr>Guess The Output ?</vt:lpstr>
      <vt:lpstr>Guess The Output ?</vt:lpstr>
      <vt:lpstr>The min( ) Function</vt:lpstr>
      <vt:lpstr>Guess The Output ?</vt:lpstr>
      <vt:lpstr>The sum( ) Function</vt:lpstr>
      <vt:lpstr>Guess The Output ?</vt:lpstr>
      <vt:lpstr>Guess The Output ?</vt:lpstr>
      <vt:lpstr>Guess The Output ?</vt:lpstr>
      <vt:lpstr>The sorted( ) Function</vt:lpstr>
      <vt:lpstr>Guess The Output ?</vt:lpstr>
      <vt:lpstr>Guess The Output ?</vt:lpstr>
      <vt:lpstr>Guess The Output ?</vt:lpstr>
      <vt:lpstr>Guess The Output ?</vt:lpstr>
      <vt:lpstr>Sorting In Descending Order</vt:lpstr>
      <vt:lpstr>The list( ) Function</vt:lpstr>
      <vt:lpstr>Guess The Output ?</vt:lpstr>
      <vt:lpstr>Guess The Output ?</vt:lpstr>
      <vt:lpstr>Guess The Output ?</vt:lpstr>
      <vt:lpstr>The any( ) Function</vt:lpstr>
      <vt:lpstr>Guess The Output ?</vt:lpstr>
      <vt:lpstr>Guess The Output ?</vt:lpstr>
      <vt:lpstr>Guess The Output ?</vt:lpstr>
      <vt:lpstr>The all( ) Function</vt:lpstr>
      <vt:lpstr>Guess The Output ?</vt:lpstr>
      <vt:lpstr>Guess The Output ?</vt:lpstr>
      <vt:lpstr>Guess The Output ?</vt:lpstr>
      <vt:lpstr>Guess The Output 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WEBINAR ON JAVA(J2SE)</dc:title>
  <dc:creator>palash</dc:creator>
  <cp:lastModifiedBy>Sachin</cp:lastModifiedBy>
  <cp:revision>835</cp:revision>
  <dcterms:created xsi:type="dcterms:W3CDTF">2015-12-21T13:46:48Z</dcterms:created>
  <dcterms:modified xsi:type="dcterms:W3CDTF">2020-08-04T07:56:09Z</dcterms:modified>
</cp:coreProperties>
</file>