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56" r:id="rId2"/>
    <p:sldId id="301" r:id="rId3"/>
    <p:sldId id="413" r:id="rId4"/>
    <p:sldId id="411" r:id="rId5"/>
    <p:sldId id="412" r:id="rId6"/>
    <p:sldId id="414" r:id="rId7"/>
    <p:sldId id="415" r:id="rId8"/>
    <p:sldId id="416" r:id="rId9"/>
    <p:sldId id="417" r:id="rId10"/>
    <p:sldId id="418" r:id="rId11"/>
    <p:sldId id="419" r:id="rId12"/>
    <p:sldId id="420" r:id="rId13"/>
    <p:sldId id="421" r:id="rId14"/>
    <p:sldId id="422" r:id="rId15"/>
    <p:sldId id="424" r:id="rId16"/>
    <p:sldId id="425" r:id="rId17"/>
    <p:sldId id="426" r:id="rId18"/>
    <p:sldId id="427" r:id="rId19"/>
    <p:sldId id="428" r:id="rId20"/>
    <p:sldId id="423" r:id="rId21"/>
    <p:sldId id="410" r:id="rId22"/>
    <p:sldId id="374" r:id="rId23"/>
    <p:sldId id="349" r:id="rId24"/>
    <p:sldId id="375" r:id="rId25"/>
    <p:sldId id="346" r:id="rId26"/>
    <p:sldId id="378" r:id="rId27"/>
    <p:sldId id="377" r:id="rId28"/>
    <p:sldId id="379" r:id="rId29"/>
    <p:sldId id="382" r:id="rId30"/>
    <p:sldId id="380" r:id="rId31"/>
    <p:sldId id="381" r:id="rId32"/>
    <p:sldId id="383" r:id="rId33"/>
    <p:sldId id="384" r:id="rId34"/>
    <p:sldId id="348" r:id="rId35"/>
    <p:sldId id="389" r:id="rId36"/>
    <p:sldId id="387" r:id="rId37"/>
    <p:sldId id="385" r:id="rId38"/>
    <p:sldId id="388" r:id="rId39"/>
    <p:sldId id="390" r:id="rId40"/>
    <p:sldId id="347" r:id="rId41"/>
    <p:sldId id="395" r:id="rId42"/>
    <p:sldId id="391" r:id="rId43"/>
    <p:sldId id="429" r:id="rId44"/>
    <p:sldId id="430" r:id="rId45"/>
    <p:sldId id="431" r:id="rId46"/>
    <p:sldId id="432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1854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30-05-2020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30-05-2020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30-05-2020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30-05-2020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30-05-2020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30-05-2020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30-05-2020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30-05-2020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30-05-2020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30-05-2020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Corbel" pitchFamily="34" charset="0"/>
              </a:rPr>
              <a:t>PYTHON</a:t>
            </a:r>
          </a:p>
          <a:p>
            <a:r>
              <a:rPr lang="en-US" sz="4400" dirty="0" smtClean="0">
                <a:solidFill>
                  <a:srgbClr val="FF0000"/>
                </a:solidFill>
                <a:latin typeface="Corbel" pitchFamily="34" charset="0"/>
              </a:rPr>
              <a:t>Lecture 3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QUIZ- Test Your Skills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 startAt="9"/>
            </a:pP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In </a:t>
            </a:r>
            <a:r>
              <a:rPr lang="en-US" sz="2400" b="1" dirty="0" err="1" smtClean="0">
                <a:solidFill>
                  <a:schemeClr val="tx1"/>
                </a:solidFill>
                <a:latin typeface="Corbel" pitchFamily="34" charset="0"/>
              </a:rPr>
              <a:t>CPython</a:t>
            </a: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 , the </a:t>
            </a:r>
            <a:r>
              <a:rPr lang="en-US" sz="2400" b="1" dirty="0" err="1" smtClean="0">
                <a:solidFill>
                  <a:schemeClr val="tx1"/>
                </a:solidFill>
                <a:latin typeface="Corbel" pitchFamily="34" charset="0"/>
              </a:rPr>
              <a:t>bytecode</a:t>
            </a: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 is converted to machine instruction set by 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PVM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VM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JVM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400" dirty="0" err="1" smtClean="0">
                <a:solidFill>
                  <a:schemeClr val="tx1"/>
                </a:solidFill>
                <a:latin typeface="Corbel" pitchFamily="34" charset="0"/>
              </a:rPr>
              <a:t>Bytecode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Converter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Correct Answer: A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QUIZ- Test Your Skills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 startAt="10"/>
            </a:pP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Python 3 is backward compatible with Python 2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True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False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Correct Answer: B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QUIZ- Test Your Skills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 startAt="11"/>
            </a:pP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Support for Python 2 has ended on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rabicPeriod" startAt="11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31-Jan-2019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1-Jan-2020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31-Dec-2018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31-Dec-2019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Correct Answer: B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QUIZ- Test Your Skills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 startAt="12"/>
            </a:pP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Arrange the following in descending order of speed of execution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rabicPeriod" startAt="12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400" dirty="0" err="1" smtClean="0">
                <a:solidFill>
                  <a:schemeClr val="tx1"/>
                </a:solidFill>
                <a:latin typeface="Corbel" pitchFamily="34" charset="0"/>
              </a:rPr>
              <a:t>CPython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, </a:t>
            </a:r>
            <a:r>
              <a:rPr lang="en-US" sz="2400" dirty="0" err="1" smtClean="0">
                <a:solidFill>
                  <a:schemeClr val="tx1"/>
                </a:solidFill>
                <a:latin typeface="Corbel" pitchFamily="34" charset="0"/>
              </a:rPr>
              <a:t>PyPy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, C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400" dirty="0" err="1" smtClean="0">
                <a:solidFill>
                  <a:schemeClr val="tx1"/>
                </a:solidFill>
                <a:latin typeface="Corbel" pitchFamily="34" charset="0"/>
              </a:rPr>
              <a:t>PyPy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, C, </a:t>
            </a:r>
            <a:r>
              <a:rPr lang="en-US" sz="2400" dirty="0" err="1" smtClean="0">
                <a:solidFill>
                  <a:schemeClr val="tx1"/>
                </a:solidFill>
                <a:latin typeface="Corbel" pitchFamily="34" charset="0"/>
              </a:rPr>
              <a:t>CPython</a:t>
            </a: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400" dirty="0" err="1" smtClean="0">
                <a:solidFill>
                  <a:schemeClr val="tx1"/>
                </a:solidFill>
                <a:latin typeface="Corbel" pitchFamily="34" charset="0"/>
              </a:rPr>
              <a:t>CPython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, C, </a:t>
            </a:r>
            <a:r>
              <a:rPr lang="en-US" sz="2400" dirty="0" err="1" smtClean="0">
                <a:solidFill>
                  <a:schemeClr val="tx1"/>
                </a:solidFill>
                <a:latin typeface="Corbel" pitchFamily="34" charset="0"/>
              </a:rPr>
              <a:t>PyPy</a:t>
            </a: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400" dirty="0" err="1" smtClean="0">
                <a:solidFill>
                  <a:schemeClr val="tx1"/>
                </a:solidFill>
                <a:latin typeface="Corbel" pitchFamily="34" charset="0"/>
              </a:rPr>
              <a:t>C,PyPy,CPython</a:t>
            </a: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Correct Answer: D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endParaRPr lang="en-US" sz="2400" dirty="0" smtClean="0">
              <a:latin typeface="Corbel" pitchFamily="34" charset="0"/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QUIZ- Test Your Skills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 startAt="13"/>
            </a:pP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Which implementation of Python contains JITC ?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400" dirty="0" err="1" smtClean="0">
                <a:solidFill>
                  <a:schemeClr val="tx1"/>
                </a:solidFill>
                <a:latin typeface="Corbel" pitchFamily="34" charset="0"/>
              </a:rPr>
              <a:t>CPython</a:t>
            </a: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400" dirty="0" err="1" smtClean="0">
                <a:solidFill>
                  <a:schemeClr val="tx1"/>
                </a:solidFill>
                <a:latin typeface="Corbel" pitchFamily="34" charset="0"/>
              </a:rPr>
              <a:t>PyPy</a:t>
            </a: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400" dirty="0" err="1" smtClean="0">
                <a:solidFill>
                  <a:schemeClr val="tx1"/>
                </a:solidFill>
                <a:latin typeface="Corbel" pitchFamily="34" charset="0"/>
              </a:rPr>
              <a:t>Jython</a:t>
            </a: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400" dirty="0" err="1" smtClean="0">
                <a:solidFill>
                  <a:schemeClr val="tx1"/>
                </a:solidFill>
                <a:latin typeface="Corbel" pitchFamily="34" charset="0"/>
              </a:rPr>
              <a:t>IronPython</a:t>
            </a: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Correct Answer: B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QUIZ- Test Your Skills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 startAt="14"/>
            </a:pP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What is the output of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10/4</a:t>
            </a: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 in Python 3?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2.0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2.5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2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None Of The Above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Correct Answer: B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QUIZ- Test Your Skills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 startAt="15"/>
            </a:pP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What is the output of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print “Python Rocks” </a:t>
            </a: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in  Python 3 ?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Python Rocks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Python 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Syntax Error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None Of The Above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Correct Answer: C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QUIZ- Test Your Skills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 startAt="16"/>
            </a:pP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Which of the following is not a Python IDE ?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rabicPeriod" startAt="16"/>
            </a:pPr>
            <a:endParaRPr lang="en-US" sz="2400" b="1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400" dirty="0" err="1" smtClean="0">
                <a:solidFill>
                  <a:schemeClr val="tx1"/>
                </a:solidFill>
                <a:latin typeface="Corbel" pitchFamily="34" charset="0"/>
              </a:rPr>
              <a:t>PyCharm</a:t>
            </a: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Cutie Pie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400" dirty="0" err="1" smtClean="0">
                <a:solidFill>
                  <a:schemeClr val="tx1"/>
                </a:solidFill>
                <a:latin typeface="Corbel" pitchFamily="34" charset="0"/>
              </a:rPr>
              <a:t>Spyder</a:t>
            </a: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Visual Studio Code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Correct Answer: B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endParaRPr lang="en-US" sz="2400" dirty="0" smtClean="0">
              <a:latin typeface="Corbel" pitchFamily="34" charset="0"/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QUIZ- Test Your Skills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 startAt="17"/>
            </a:pP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What is </a:t>
            </a:r>
            <a:r>
              <a:rPr lang="en-US" sz="2400" b="1" dirty="0" err="1" smtClean="0">
                <a:solidFill>
                  <a:schemeClr val="tx1"/>
                </a:solidFill>
                <a:latin typeface="Corbel" pitchFamily="34" charset="0"/>
              </a:rPr>
              <a:t>NumPy</a:t>
            </a: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?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rabicPeriod" startAt="17"/>
            </a:pPr>
            <a:endParaRPr lang="en-US" sz="2400" b="1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A library of Python for working with large and multidimensional arrays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A library of Python for Artificial Intelligence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A Python IDE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None of the above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Correct Answer: A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QUIZ- Test Your Skills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 startAt="18"/>
            </a:pP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Python is a statically typed language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b="1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rabicPeriod" startAt="17"/>
            </a:pPr>
            <a:endParaRPr lang="en-US" sz="2400" b="1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True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False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Correct Answer: B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QUIZ- Test Your Skills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/>
            </a:pP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What is the correct syntax of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print</a:t>
            </a: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 statement in Python 2.x ?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endParaRPr lang="en-US" sz="2400" dirty="0" smtClean="0"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print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print()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Print()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Print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Correct Answer: A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Today’s Agenda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400" b="1" dirty="0" smtClean="0">
                <a:latin typeface="Corbel" pitchFamily="34" charset="0"/>
              </a:rPr>
              <a:t>Developing First Python Code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What Is Python Shell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Using Python Shell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Writing Python Script Using Notepad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Running Python Script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How To View The </a:t>
            </a:r>
            <a:r>
              <a:rPr lang="en-US" sz="2400" b="1" dirty="0" err="1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Bytecode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 File ?</a:t>
            </a:r>
          </a:p>
          <a:p>
            <a:pPr marL="514350" indent="-514350">
              <a:buNone/>
            </a:pPr>
            <a:endParaRPr lang="en-US" sz="2400" dirty="0" smtClean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>
                <a:latin typeface="Corbel" pitchFamily="34" charset="0"/>
              </a:rPr>
              <a:t>Two Ways Of  Interacting </a:t>
            </a:r>
            <a:br>
              <a:rPr lang="en-US" sz="2400" b="1" dirty="0" smtClean="0">
                <a:latin typeface="Corbel" pitchFamily="34" charset="0"/>
              </a:rPr>
            </a:br>
            <a:r>
              <a:rPr lang="en-US" sz="2400" b="1" dirty="0" smtClean="0">
                <a:latin typeface="Corbel" pitchFamily="34" charset="0"/>
              </a:rPr>
              <a:t>With Python</a:t>
            </a:r>
            <a:endParaRPr lang="en-IN" sz="24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In the last chapter, we have installed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IN" sz="2400" dirty="0" smtClean="0">
                <a:solidFill>
                  <a:srgbClr val="0070C0"/>
                </a:solidFill>
                <a:latin typeface="Corbel" pitchFamily="34" charset="0"/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Now let’s start using it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We can use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in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two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modes: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Interactive Mode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Script Mode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 smtClean="0">
                <a:latin typeface="Corbel" pitchFamily="34" charset="0"/>
              </a:rPr>
              <a:t>Two Ways Of  Interacting </a:t>
            </a:r>
            <a:br>
              <a:rPr lang="en-US" sz="3000" b="1" dirty="0" smtClean="0">
                <a:latin typeface="Corbel" pitchFamily="34" charset="0"/>
              </a:rPr>
            </a:br>
            <a:r>
              <a:rPr lang="en-US" sz="3000" b="1" dirty="0" smtClean="0">
                <a:latin typeface="Corbel" pitchFamily="34" charset="0"/>
              </a:rPr>
              <a:t>With Python</a:t>
            </a:r>
            <a:endParaRPr lang="en-IN" sz="30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In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Interactive Mode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,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waits for us to enter command.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When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we type the command,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interpreter goes ahead and executes the command, and then it waits again for our next command.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In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Script mode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,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interpreter runs a program from the source file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.</a:t>
            </a: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The Interactive Mode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Python interpreter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in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interactive mode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is commonly known as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Python Shell</a:t>
            </a:r>
            <a:r>
              <a:rPr lang="en-IN" sz="2400" dirty="0" smtClean="0">
                <a:solidFill>
                  <a:srgbClr val="00B050"/>
                </a:solidFill>
                <a:latin typeface="Corbel" pitchFamily="34" charset="0"/>
              </a:rPr>
              <a:t>.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To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start the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Python Shell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enter the following command in the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start menu search box: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python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FF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Doing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this will activate the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Python Shell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and now we can use it for running python statements or commands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The Interactive Mode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mdprmpt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57298"/>
            <a:ext cx="9144000" cy="53578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The Interactive Mode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What we have seen on the previous slide is called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Python Shell</a:t>
            </a:r>
            <a:r>
              <a:rPr lang="en-IN" sz="2400" dirty="0" smtClean="0">
                <a:solidFill>
                  <a:srgbClr val="00B050"/>
                </a:solidFill>
                <a:latin typeface="Corbel" pitchFamily="34" charset="0"/>
              </a:rPr>
              <a:t>. 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&gt;&gt;&gt;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 is known as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python prompt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or 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prompt string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, and it simply means that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Python Shell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is ready to accept our commands.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Python Shell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allows us to type Python code and see the result immediately.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The Interactive Mode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In technical jargon this is also known as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REPL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which stands for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Read-</a:t>
            </a:r>
            <a:r>
              <a:rPr lang="en-IN" sz="2400" b="1" dirty="0" err="1" smtClean="0">
                <a:solidFill>
                  <a:srgbClr val="00B050"/>
                </a:solidFill>
                <a:latin typeface="Corbel" pitchFamily="34" charset="0"/>
              </a:rPr>
              <a:t>Eval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-Print-Loop</a:t>
            </a:r>
            <a:r>
              <a:rPr lang="en-IN" sz="2400" dirty="0" smtClean="0">
                <a:solidFill>
                  <a:srgbClr val="00B050"/>
                </a:solidFill>
                <a:latin typeface="Corbel" pitchFamily="34" charset="0"/>
              </a:rPr>
              <a:t>.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Whenever we hear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REPL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we should think of an environment which allows us to quickly test code snippets and see results immediately, just like a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Calculator</a:t>
            </a:r>
            <a:r>
              <a:rPr lang="en-IN" sz="2400" dirty="0" smtClean="0">
                <a:solidFill>
                  <a:srgbClr val="0070C0"/>
                </a:solidFill>
                <a:latin typeface="Corbel" pitchFamily="34" charset="0"/>
              </a:rPr>
              <a:t>.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Some examples of commands / code snippets to be run on shell are shown in the next slide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The Interactive Mode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6" name="Content Placeholder 5" descr="shell2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428737"/>
            <a:ext cx="9001156" cy="5429264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The Interactive Mode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Not only mathematical calculations , we also can run some basic python commands on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Python Shell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For example: Type the following command: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print(“Hello Bhopal”)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And you will get the text displayed on the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Shell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shell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62" y="5429264"/>
            <a:ext cx="7286676" cy="4887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The Interactive Mode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We must remember that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is also a case sensitive language like</a:t>
            </a: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or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C++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So the function names must appear in lower case , otherwise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generates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Error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, as shown below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shell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4429132"/>
            <a:ext cx="8572560" cy="22145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QUIZ- Test Your Skills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 startAt="2"/>
            </a:pP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What is the correct syntax of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print</a:t>
            </a: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 function in Python 3.x ?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endParaRPr lang="en-US" sz="2400" dirty="0" smtClean="0"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print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print()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Print()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Print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Correct Answer: B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Getting Help From Shell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We can also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use help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on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Shell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for getting information on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topics.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To do this we need to type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help( )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on the prompt string on the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Shell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shell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3714752"/>
            <a:ext cx="8715435" cy="30003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Getting Help From Shell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Now we get help on various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topics 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For example to get a list of all the available keywords in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, we can write the command </a:t>
            </a: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“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keywords</a:t>
            </a: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”</a:t>
            </a:r>
            <a:endParaRPr lang="en-US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shell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3286124"/>
            <a:ext cx="8715435" cy="3429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Quitting Help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To come out of help mode , we just have to strike </a:t>
            </a:r>
            <a:r>
              <a:rPr lang="en-US" sz="2400" b="1" u="sng" dirty="0" smtClean="0">
                <a:solidFill>
                  <a:srgbClr val="7030A0"/>
                </a:solidFill>
                <a:latin typeface="Corbel" pitchFamily="34" charset="0"/>
              </a:rPr>
              <a:t>ENTER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key on the prompt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shell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786058"/>
            <a:ext cx="8715435" cy="39290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Quitting Shell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To come out of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Python Shell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, we have to type the command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exit( )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or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quit( )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on the prompt string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shell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3071810"/>
            <a:ext cx="8715435" cy="20272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The Script Mode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IN" sz="2600" b="1" dirty="0" smtClean="0">
                <a:solidFill>
                  <a:srgbClr val="00B050"/>
                </a:solidFill>
                <a:latin typeface="Corbel" pitchFamily="34" charset="0"/>
              </a:rPr>
              <a:t>Python Shell </a:t>
            </a:r>
            <a:r>
              <a:rPr lang="en-IN" sz="2600" dirty="0" smtClean="0">
                <a:latin typeface="Corbel" pitchFamily="34" charset="0"/>
              </a:rPr>
              <a:t>is great for testing small chunks of code but there is one problem - the statements we enter in the Python shell are not saved anywhere.</a:t>
            </a:r>
          </a:p>
          <a:p>
            <a:pPr fontAlgn="base"/>
            <a:endParaRPr lang="en-IN" sz="2600" dirty="0" smtClean="0">
              <a:latin typeface="Corbel" pitchFamily="34" charset="0"/>
            </a:endParaRPr>
          </a:p>
          <a:p>
            <a:pPr fontAlgn="base"/>
            <a:r>
              <a:rPr lang="en-IN" sz="2600" dirty="0" smtClean="0">
                <a:latin typeface="Corbel" pitchFamily="34" charset="0"/>
              </a:rPr>
              <a:t>So if we want to execute same set of statements multiple times we will have to write them multiple times which is a difficult task.</a:t>
            </a:r>
          </a:p>
          <a:p>
            <a:pPr fontAlgn="base"/>
            <a:endParaRPr lang="en-IN" sz="2600" dirty="0" smtClean="0">
              <a:latin typeface="Corbel" pitchFamily="34" charset="0"/>
            </a:endParaRPr>
          </a:p>
          <a:p>
            <a:pPr fontAlgn="base"/>
            <a:r>
              <a:rPr lang="en-IN" sz="2600" dirty="0" smtClean="0">
                <a:latin typeface="Corbel" pitchFamily="34" charset="0"/>
              </a:rPr>
              <a:t>In this case it is better to write the code in a </a:t>
            </a:r>
            <a:r>
              <a:rPr lang="en-IN" sz="2600" b="1" dirty="0" smtClean="0">
                <a:solidFill>
                  <a:srgbClr val="7030A0"/>
                </a:solidFill>
                <a:latin typeface="Corbel" pitchFamily="34" charset="0"/>
              </a:rPr>
              <a:t>File</a:t>
            </a:r>
            <a:r>
              <a:rPr lang="en-IN" sz="2600" dirty="0" smtClean="0">
                <a:latin typeface="Corbel" pitchFamily="34" charset="0"/>
              </a:rPr>
              <a:t> , </a:t>
            </a:r>
            <a:r>
              <a:rPr lang="en-IN" sz="2600" b="1" dirty="0" smtClean="0">
                <a:solidFill>
                  <a:srgbClr val="7030A0"/>
                </a:solidFill>
                <a:latin typeface="Corbel" pitchFamily="34" charset="0"/>
              </a:rPr>
              <a:t>Save it </a:t>
            </a:r>
            <a:r>
              <a:rPr lang="en-IN" sz="2600" dirty="0" smtClean="0">
                <a:latin typeface="Corbel" pitchFamily="34" charset="0"/>
              </a:rPr>
              <a:t>and then </a:t>
            </a:r>
            <a:r>
              <a:rPr lang="en-IN" sz="2600" b="1" dirty="0" smtClean="0">
                <a:solidFill>
                  <a:srgbClr val="7030A0"/>
                </a:solidFill>
                <a:latin typeface="Corbel" pitchFamily="34" charset="0"/>
              </a:rPr>
              <a:t>Run it</a:t>
            </a:r>
          </a:p>
          <a:p>
            <a:pPr fontAlgn="base"/>
            <a:endParaRPr lang="en-US" sz="26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fontAlgn="base"/>
            <a:r>
              <a:rPr lang="en-US" sz="2600" dirty="0" smtClean="0">
                <a:latin typeface="Corbel" pitchFamily="34" charset="0"/>
              </a:rPr>
              <a:t>This is called </a:t>
            </a:r>
            <a:r>
              <a:rPr lang="en-US" sz="2600" b="1" dirty="0" smtClean="0">
                <a:solidFill>
                  <a:srgbClr val="00B050"/>
                </a:solidFill>
                <a:latin typeface="Corbel" pitchFamily="34" charset="0"/>
              </a:rPr>
              <a:t>Script Mode</a:t>
            </a:r>
            <a:endParaRPr lang="en-IN" sz="26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b="1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The Script Mode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sz="2400" dirty="0" smtClean="0">
                <a:latin typeface="Corbel" pitchFamily="34" charset="0"/>
              </a:rPr>
              <a:t>In this mode we take following steps for developing and running a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US" sz="2400" dirty="0" smtClean="0">
                <a:latin typeface="Corbel" pitchFamily="34" charset="0"/>
              </a:rPr>
              <a:t> code:</a:t>
            </a:r>
          </a:p>
          <a:p>
            <a:pPr lvl="1" fontAlgn="base"/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lvl="1" fontAlgn="base"/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Write the source code</a:t>
            </a:r>
          </a:p>
          <a:p>
            <a:pPr lvl="1" fontAlgn="base"/>
            <a:endParaRPr lang="en-US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lvl="1" fontAlgn="base"/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Compile it (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Generation of </a:t>
            </a:r>
            <a:r>
              <a:rPr lang="en-US" sz="2400" b="1" dirty="0" err="1" smtClean="0">
                <a:solidFill>
                  <a:srgbClr val="002060"/>
                </a:solidFill>
                <a:latin typeface="Corbel" pitchFamily="34" charset="0"/>
              </a:rPr>
              <a:t>bytecode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)</a:t>
            </a:r>
          </a:p>
          <a:p>
            <a:pPr lvl="1" fontAlgn="base"/>
            <a:endParaRPr lang="en-US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lvl="1" fontAlgn="base"/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Run it (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Execution of the </a:t>
            </a:r>
            <a:r>
              <a:rPr lang="en-US" sz="2400" b="1" dirty="0" err="1" smtClean="0">
                <a:solidFill>
                  <a:srgbClr val="002060"/>
                </a:solidFill>
                <a:latin typeface="Corbel" pitchFamily="34" charset="0"/>
              </a:rPr>
              <a:t>bytecode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 )</a:t>
            </a:r>
            <a:endParaRPr lang="en-IN" sz="24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 fontAlgn="base"/>
            <a:endParaRPr lang="en-US" sz="2400" b="1" dirty="0" smtClean="0">
              <a:latin typeface="Corbel" pitchFamily="34" charset="0"/>
            </a:endParaRPr>
          </a:p>
          <a:p>
            <a:pPr fontAlgn="base"/>
            <a:r>
              <a:rPr lang="en-US" sz="2400" dirty="0" smtClean="0">
                <a:latin typeface="Corbel" pitchFamily="34" charset="0"/>
              </a:rPr>
              <a:t>As discussed previously ,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step 2</a:t>
            </a:r>
            <a:r>
              <a:rPr lang="en-US" sz="2400" dirty="0" smtClean="0">
                <a:latin typeface="Corbel" pitchFamily="34" charset="0"/>
              </a:rPr>
              <a:t> is hidden from the programmer and is internally performed by Python itself , so we just have to perform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step 1</a:t>
            </a:r>
            <a:r>
              <a:rPr lang="en-US" sz="2400" dirty="0" smtClean="0">
                <a:latin typeface="Corbel" pitchFamily="34" charset="0"/>
              </a:rPr>
              <a:t> and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step 3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The Script Mode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>
                <a:latin typeface="Corbel" pitchFamily="34" charset="0"/>
              </a:rPr>
              <a:t>For this do the following:</a:t>
            </a:r>
          </a:p>
          <a:p>
            <a:pPr fontAlgn="base"/>
            <a:endParaRPr lang="en-US" dirty="0" smtClean="0"/>
          </a:p>
          <a:p>
            <a:pPr lvl="1" fontAlgn="base"/>
            <a:r>
              <a:rPr lang="en-US" sz="2000" dirty="0" smtClean="0">
                <a:latin typeface="Corbel" pitchFamily="34" charset="0"/>
              </a:rPr>
              <a:t>Create a </a:t>
            </a:r>
            <a:r>
              <a:rPr lang="en-US" sz="2000" b="1" dirty="0" smtClean="0">
                <a:solidFill>
                  <a:srgbClr val="C00000"/>
                </a:solidFill>
                <a:latin typeface="Corbel" pitchFamily="34" charset="0"/>
              </a:rPr>
              <a:t>directory</a:t>
            </a:r>
            <a:r>
              <a:rPr lang="en-US" sz="2000" dirty="0" smtClean="0">
                <a:latin typeface="Corbel" pitchFamily="34" charset="0"/>
              </a:rPr>
              <a:t> by any name at any location . I am creating it by the name of “</a:t>
            </a:r>
            <a:r>
              <a:rPr lang="en-US" sz="2000" b="1" dirty="0" smtClean="0">
                <a:solidFill>
                  <a:srgbClr val="C00000"/>
                </a:solidFill>
                <a:latin typeface="Corbel" pitchFamily="34" charset="0"/>
              </a:rPr>
              <a:t>My Python Codes</a:t>
            </a:r>
            <a:r>
              <a:rPr lang="en-US" sz="2000" dirty="0" smtClean="0">
                <a:latin typeface="Corbel" pitchFamily="34" charset="0"/>
              </a:rPr>
              <a:t>” in </a:t>
            </a:r>
            <a:r>
              <a:rPr lang="en-US" sz="2000" b="1" dirty="0" smtClean="0">
                <a:solidFill>
                  <a:srgbClr val="C00000"/>
                </a:solidFill>
                <a:latin typeface="Corbel" pitchFamily="34" charset="0"/>
              </a:rPr>
              <a:t>D:\ </a:t>
            </a:r>
            <a:r>
              <a:rPr lang="en-US" sz="2000" dirty="0" smtClean="0">
                <a:latin typeface="Corbel" pitchFamily="34" charset="0"/>
              </a:rPr>
              <a:t>drive .</a:t>
            </a:r>
          </a:p>
          <a:p>
            <a:pPr fontAlgn="base"/>
            <a:endParaRPr lang="en-US" sz="2000" dirty="0" smtClean="0">
              <a:latin typeface="Corbel" pitchFamily="34" charset="0"/>
            </a:endParaRPr>
          </a:p>
          <a:p>
            <a:pPr lvl="1" fontAlgn="base"/>
            <a:r>
              <a:rPr lang="en-US" sz="2000" dirty="0" smtClean="0">
                <a:latin typeface="Corbel" pitchFamily="34" charset="0"/>
              </a:rPr>
              <a:t>Open </a:t>
            </a:r>
            <a:r>
              <a:rPr lang="en-US" sz="2000" b="1" dirty="0" smtClean="0">
                <a:solidFill>
                  <a:srgbClr val="C00000"/>
                </a:solidFill>
                <a:latin typeface="Corbel" pitchFamily="34" charset="0"/>
              </a:rPr>
              <a:t>notepad</a:t>
            </a:r>
            <a:r>
              <a:rPr lang="en-US" sz="2000" dirty="0" smtClean="0">
                <a:latin typeface="Corbel" pitchFamily="34" charset="0"/>
              </a:rPr>
              <a:t> and type the code as shown in the next slide in the file.</a:t>
            </a:r>
          </a:p>
          <a:p>
            <a:pPr fontAlgn="base"/>
            <a:endParaRPr lang="en-US" dirty="0" smtClean="0"/>
          </a:p>
          <a:p>
            <a:pPr fontAlgn="base"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fontAlgn="base"/>
            <a:endParaRPr lang="en-IN" b="1" dirty="0" smtClean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b="1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The Script Mode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print("Hello User")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print("Python Rocks")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The Script Mode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pPr lvl="1" fontAlgn="base"/>
            <a:r>
              <a:rPr lang="en-US" sz="2400" dirty="0" smtClean="0">
                <a:latin typeface="Corbel" pitchFamily="34" charset="0"/>
              </a:rPr>
              <a:t>Now save this file by the name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firstcode.py</a:t>
            </a:r>
            <a:r>
              <a:rPr lang="en-US" sz="2400" dirty="0" smtClean="0">
                <a:latin typeface="Corbel" pitchFamily="34" charset="0"/>
              </a:rPr>
              <a:t> in the folder  “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My Python Codes</a:t>
            </a:r>
            <a:r>
              <a:rPr lang="en-US" sz="2400" dirty="0" smtClean="0">
                <a:latin typeface="Corbel" pitchFamily="34" charset="0"/>
              </a:rPr>
              <a:t>” in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D:\ </a:t>
            </a:r>
            <a:r>
              <a:rPr lang="en-US" sz="2400" dirty="0" smtClean="0">
                <a:latin typeface="Corbel" pitchFamily="34" charset="0"/>
              </a:rPr>
              <a:t>drive .</a:t>
            </a:r>
          </a:p>
          <a:p>
            <a:pPr fontAlgn="base"/>
            <a:endParaRPr lang="en-US" sz="2400" dirty="0" smtClean="0">
              <a:latin typeface="Corbel" pitchFamily="34" charset="0"/>
            </a:endParaRPr>
          </a:p>
          <a:p>
            <a:pPr lvl="1" fontAlgn="base"/>
            <a:r>
              <a:rPr lang="en-US" sz="2400" dirty="0" smtClean="0">
                <a:latin typeface="Corbel" pitchFamily="34" charset="0"/>
              </a:rPr>
              <a:t>Remember the file can have any name but the extension must compulsorily be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 .</a:t>
            </a:r>
            <a:r>
              <a:rPr lang="en-US" sz="2400" b="1" dirty="0" err="1" smtClean="0">
                <a:solidFill>
                  <a:srgbClr val="C00000"/>
                </a:solidFill>
                <a:latin typeface="Corbel" pitchFamily="34" charset="0"/>
              </a:rPr>
              <a:t>py</a:t>
            </a:r>
            <a:endParaRPr lang="en-US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lvl="1" fontAlgn="base"/>
            <a:endParaRPr lang="en-US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lvl="1" fontAlgn="base"/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Now open the command prompt , move to the folder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My Python Codes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 and type the following command:</a:t>
            </a:r>
          </a:p>
          <a:p>
            <a:pPr lvl="1" fontAlgn="base"/>
            <a:endParaRPr lang="en-US" sz="2400" dirty="0" smtClean="0">
              <a:solidFill>
                <a:schemeClr val="bg2">
                  <a:lumMod val="50000"/>
                </a:schemeClr>
              </a:solidFill>
              <a:latin typeface="Corbel" pitchFamily="34" charset="0"/>
            </a:endParaRPr>
          </a:p>
          <a:p>
            <a:pPr lvl="2" fontAlgn="base"/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python firstcode.py</a:t>
            </a:r>
          </a:p>
          <a:p>
            <a:pPr lvl="1" fontAlgn="base"/>
            <a:endParaRPr lang="en-US" sz="2400" dirty="0" smtClean="0">
              <a:solidFill>
                <a:schemeClr val="bg2">
                  <a:lumMod val="50000"/>
                </a:schemeClr>
              </a:solidFill>
              <a:latin typeface="Corbel" pitchFamily="34" charset="0"/>
            </a:endParaRPr>
          </a:p>
          <a:p>
            <a:pPr lvl="1" fontAlgn="base"/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Here “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python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” is the name of Python’s interpreter which will run the program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firstcode.py</a:t>
            </a:r>
          </a:p>
          <a:p>
            <a:pPr fontAlgn="base"/>
            <a:endParaRPr lang="en-US" dirty="0" smtClean="0"/>
          </a:p>
          <a:p>
            <a:pPr fontAlgn="base"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fontAlgn="base"/>
            <a:endParaRPr lang="en-IN" b="1" dirty="0" smtClean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b="1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The Script Mode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endParaRPr lang="en-US" dirty="0" smtClean="0"/>
          </a:p>
          <a:p>
            <a:pPr fontAlgn="base"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fontAlgn="base"/>
            <a:endParaRPr lang="en-IN" b="1" dirty="0" smtClean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b="1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output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28736"/>
            <a:ext cx="9144000" cy="52870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QUIZ- Test Your Skills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 startAt="3"/>
            </a:pP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Python is case sensitive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False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True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Correct Answer: B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endParaRPr lang="en-US" sz="2400" dirty="0" smtClean="0">
              <a:latin typeface="Corbel" pitchFamily="34" charset="0"/>
            </a:endParaRPr>
          </a:p>
          <a:p>
            <a:pPr marL="514350" indent="-514350">
              <a:buNone/>
            </a:pPr>
            <a:endParaRPr lang="en-US" sz="2400" dirty="0" smtClean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 smtClean="0">
                <a:latin typeface="Corbel" pitchFamily="34" charset="0"/>
              </a:rPr>
              <a:t>What Happened </a:t>
            </a:r>
            <a:br>
              <a:rPr lang="en-US" sz="3000" b="1" dirty="0" smtClean="0">
                <a:latin typeface="Corbel" pitchFamily="34" charset="0"/>
              </a:rPr>
            </a:br>
            <a:r>
              <a:rPr lang="en-US" sz="3000" b="1" dirty="0" smtClean="0">
                <a:latin typeface="Corbel" pitchFamily="34" charset="0"/>
              </a:rPr>
              <a:t>In Background?</a:t>
            </a:r>
            <a:endParaRPr lang="en-IN" sz="30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When a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program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executes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, a </a:t>
            </a:r>
            <a:r>
              <a:rPr lang="en-IN" sz="2400" b="1" dirty="0" err="1" smtClean="0">
                <a:solidFill>
                  <a:srgbClr val="7030A0"/>
                </a:solidFill>
                <a:latin typeface="Corbel" pitchFamily="34" charset="0"/>
              </a:rPr>
              <a:t>bytecode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 compiler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translates source code into </a:t>
            </a:r>
            <a:r>
              <a:rPr lang="en-IN" sz="2400" b="1" dirty="0" err="1" smtClean="0">
                <a:solidFill>
                  <a:schemeClr val="accent1"/>
                </a:solidFill>
                <a:latin typeface="Corbel" pitchFamily="34" charset="0"/>
              </a:rPr>
              <a:t>bytecode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This </a:t>
            </a:r>
            <a:r>
              <a:rPr lang="en-IN" sz="2400" b="1" dirty="0" err="1" smtClean="0">
                <a:solidFill>
                  <a:schemeClr val="accent1"/>
                </a:solidFill>
                <a:latin typeface="Corbel" pitchFamily="34" charset="0"/>
              </a:rPr>
              <a:t>bytecode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is stored in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RAM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and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not visible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to us.</a:t>
            </a: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FF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After the </a:t>
            </a:r>
            <a:r>
              <a:rPr lang="en-IN" sz="2400" b="1" dirty="0" err="1" smtClean="0">
                <a:solidFill>
                  <a:schemeClr val="accent1"/>
                </a:solidFill>
                <a:latin typeface="Corbel" pitchFamily="34" charset="0"/>
              </a:rPr>
              <a:t>bytecode</a:t>
            </a:r>
            <a:r>
              <a:rPr lang="en-IN" sz="2400" dirty="0" smtClean="0">
                <a:solidFill>
                  <a:schemeClr val="accent1"/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is produced, it is then processed by the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PVM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(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Python Virtual Machine </a:t>
            </a:r>
            <a:r>
              <a:rPr lang="en-IN" sz="2400" dirty="0" err="1" smtClean="0">
                <a:solidFill>
                  <a:schemeClr val="tx1"/>
                </a:solidFill>
                <a:latin typeface="Corbel" pitchFamily="34" charset="0"/>
              </a:rPr>
              <a:t>a.k.a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Python Runtime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or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Python interpreter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).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So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IN" sz="2400" dirty="0" smtClean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compiler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produces </a:t>
            </a:r>
            <a:r>
              <a:rPr lang="en-IN" sz="2400" b="1" dirty="0" err="1" smtClean="0">
                <a:solidFill>
                  <a:schemeClr val="accent1"/>
                </a:solidFill>
                <a:latin typeface="Corbel" pitchFamily="34" charset="0"/>
              </a:rPr>
              <a:t>bytecode</a:t>
            </a:r>
            <a:r>
              <a:rPr lang="en-IN" sz="2400" dirty="0" smtClean="0">
                <a:solidFill>
                  <a:schemeClr val="accent1"/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in bulk while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IN" sz="2400" dirty="0" smtClean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interpreter</a:t>
            </a:r>
            <a:r>
              <a:rPr lang="en-IN" sz="2400" dirty="0" smtClean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inside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PVM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performs </a:t>
            </a:r>
            <a:r>
              <a:rPr lang="en-IN" sz="2400" b="1" u="sng" dirty="0" smtClean="0">
                <a:solidFill>
                  <a:srgbClr val="002060"/>
                </a:solidFill>
                <a:latin typeface="Corbel" pitchFamily="34" charset="0"/>
              </a:rPr>
              <a:t>line-by-line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 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execution of the </a:t>
            </a:r>
            <a:r>
              <a:rPr lang="en-IN" sz="2400" b="1" dirty="0" err="1" smtClean="0">
                <a:solidFill>
                  <a:schemeClr val="accent1"/>
                </a:solidFill>
                <a:latin typeface="Corbel" pitchFamily="34" charset="0"/>
              </a:rPr>
              <a:t>bytecode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.</a:t>
            </a:r>
            <a:endParaRPr lang="en-US" sz="2400" dirty="0" smtClean="0">
              <a:solidFill>
                <a:schemeClr val="accent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 smtClean="0">
                <a:latin typeface="Corbel" pitchFamily="34" charset="0"/>
              </a:rPr>
              <a:t>What Happened </a:t>
            </a:r>
            <a:br>
              <a:rPr lang="en-US" sz="3000" b="1" dirty="0" smtClean="0">
                <a:latin typeface="Corbel" pitchFamily="34" charset="0"/>
              </a:rPr>
            </a:br>
            <a:r>
              <a:rPr lang="en-US" sz="3000" b="1" dirty="0" smtClean="0">
                <a:latin typeface="Corbel" pitchFamily="34" charset="0"/>
              </a:rPr>
              <a:t>In Background?</a:t>
            </a:r>
            <a:endParaRPr lang="en-IN" sz="30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So in our case the following sequence of events will take place:</a:t>
            </a:r>
          </a:p>
          <a:p>
            <a:pPr marL="1062990" lvl="2" indent="-514350">
              <a:buClr>
                <a:schemeClr val="accent1"/>
              </a:buClr>
              <a:buSzPct val="120000"/>
              <a:buAutoNum type="arabicPeriod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Programmer writes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the source code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by the name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firstcode.py</a:t>
            </a:r>
          </a:p>
          <a:p>
            <a:pPr marL="1062990" lvl="2" indent="-514350">
              <a:buClr>
                <a:schemeClr val="accent1"/>
              </a:buClr>
              <a:buSzPct val="120000"/>
              <a:buAutoNum type="arabicPeriod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Then he/she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runs the program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using the command:</a:t>
            </a:r>
          </a:p>
          <a:p>
            <a:pPr marL="1337310" lvl="3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		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python firstcode.py</a:t>
            </a:r>
            <a:endParaRPr lang="en-US" sz="2400" dirty="0" smtClean="0">
              <a:solidFill>
                <a:srgbClr val="7030A0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AutoNum type="arabicPeriod" startAt="3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The Python compiler internally generates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the </a:t>
            </a:r>
            <a:r>
              <a:rPr lang="en-US" sz="2400" b="1" dirty="0" err="1" smtClean="0">
                <a:solidFill>
                  <a:srgbClr val="C00000"/>
                </a:solidFill>
                <a:latin typeface="Corbel" pitchFamily="34" charset="0"/>
              </a:rPr>
              <a:t>bytecode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 file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called as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firstcode.pyc</a:t>
            </a:r>
          </a:p>
          <a:p>
            <a:pPr marL="1062990" lvl="2" indent="-514350">
              <a:buClr>
                <a:schemeClr val="accent1"/>
              </a:buClr>
              <a:buSzPct val="120000"/>
              <a:buAutoNum type="arabicPeriod" startAt="3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Then the Python interpreter gets invoked and </a:t>
            </a:r>
            <a:r>
              <a:rPr lang="en-US" sz="2400" dirty="0" smtClean="0">
                <a:latin typeface="Corbel" pitchFamily="34" charset="0"/>
              </a:rPr>
              <a:t>i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t reads this </a:t>
            </a:r>
            <a:r>
              <a:rPr lang="en-US" sz="2400" b="1" dirty="0" err="1" smtClean="0">
                <a:solidFill>
                  <a:srgbClr val="C00000"/>
                </a:solidFill>
                <a:latin typeface="Corbel" pitchFamily="34" charset="0"/>
              </a:rPr>
              <a:t>bytecode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 file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and converts each </a:t>
            </a:r>
            <a:r>
              <a:rPr lang="en-US" sz="2400" b="1" dirty="0" err="1" smtClean="0">
                <a:solidFill>
                  <a:srgbClr val="C00000"/>
                </a:solidFill>
                <a:latin typeface="Corbel" pitchFamily="34" charset="0"/>
              </a:rPr>
              <a:t>bytecode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 instruction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to the underlying operating system’s instruction set and sends it for execution to the CPU</a:t>
            </a:r>
          </a:p>
          <a:p>
            <a:pPr marL="1062990" lvl="2" indent="-514350">
              <a:buClr>
                <a:schemeClr val="accent1"/>
              </a:buClr>
              <a:buSzPct val="120000"/>
              <a:buAutoNum type="arabicPeriod" startAt="3"/>
            </a:pPr>
            <a:r>
              <a:rPr lang="en-US" sz="2400" dirty="0" smtClean="0">
                <a:latin typeface="Corbel" pitchFamily="34" charset="0"/>
              </a:rPr>
              <a:t>F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inally the programmer then sees the output</a:t>
            </a: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 smtClean="0">
                <a:latin typeface="Corbel" pitchFamily="34" charset="0"/>
              </a:rPr>
              <a:t>What Happened </a:t>
            </a:r>
            <a:br>
              <a:rPr lang="en-US" sz="3000" b="1" dirty="0" smtClean="0">
                <a:latin typeface="Corbel" pitchFamily="34" charset="0"/>
              </a:rPr>
            </a:br>
            <a:r>
              <a:rPr lang="en-US" sz="3000" b="1" dirty="0" smtClean="0">
                <a:latin typeface="Corbel" pitchFamily="34" charset="0"/>
              </a:rPr>
              <a:t>In Background?</a:t>
            </a:r>
            <a:endParaRPr lang="en-IN" sz="30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ompilationinterpret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71612"/>
            <a:ext cx="9143999" cy="49842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latin typeface="Corbel" pitchFamily="34" charset="0"/>
              </a:rPr>
              <a:t>Can We See The </a:t>
            </a:r>
            <a:r>
              <a:rPr lang="en-US" sz="3000" b="1" dirty="0" err="1" smtClean="0">
                <a:latin typeface="Corbel" pitchFamily="34" charset="0"/>
              </a:rPr>
              <a:t>Bytecode</a:t>
            </a:r>
            <a:r>
              <a:rPr lang="en-US" sz="3000" b="1" dirty="0" smtClean="0">
                <a:latin typeface="Corbel" pitchFamily="34" charset="0"/>
              </a:rPr>
              <a:t> File ?</a:t>
            </a:r>
            <a:endParaRPr lang="en-IN" sz="30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Yes, we can force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US" sz="2400" dirty="0" smtClean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to save the </a:t>
            </a:r>
            <a:r>
              <a:rPr lang="en-US" sz="2400" b="1" dirty="0" err="1" smtClean="0">
                <a:solidFill>
                  <a:schemeClr val="accent1"/>
                </a:solidFill>
                <a:latin typeface="Corbel" pitchFamily="34" charset="0"/>
              </a:rPr>
              <a:t>bytecode</a:t>
            </a:r>
            <a:r>
              <a:rPr lang="en-US" sz="2400" dirty="0" smtClean="0">
                <a:solidFill>
                  <a:schemeClr val="accent1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file for us so that we view it.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To do this we need to write the following command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		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python –m </a:t>
            </a:r>
            <a:r>
              <a:rPr lang="en-US" sz="2400" b="1" dirty="0" err="1" smtClean="0">
                <a:solidFill>
                  <a:srgbClr val="7030A0"/>
                </a:solidFill>
                <a:latin typeface="Corbel" pitchFamily="34" charset="0"/>
              </a:rPr>
              <a:t>py_compile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 firstcode.py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In the above command , we are using the switch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–m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, which is called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Module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Module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in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are just like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header files of C/C++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language as it contains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functions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,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classes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and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global variables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latin typeface="Corbel" pitchFamily="34" charset="0"/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latin typeface="Corbel" pitchFamily="34" charset="0"/>
              </a:rPr>
              <a:t>Can We See The </a:t>
            </a:r>
            <a:r>
              <a:rPr lang="en-US" sz="3000" b="1" dirty="0" err="1" smtClean="0">
                <a:latin typeface="Corbel" pitchFamily="34" charset="0"/>
              </a:rPr>
              <a:t>Bytecode</a:t>
            </a:r>
            <a:r>
              <a:rPr lang="en-US" sz="3000" b="1" dirty="0" smtClean="0">
                <a:latin typeface="Corbel" pitchFamily="34" charset="0"/>
              </a:rPr>
              <a:t> File ?</a:t>
            </a:r>
            <a:endParaRPr lang="en-IN" sz="30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The module name in this command is </a:t>
            </a:r>
            <a:r>
              <a:rPr lang="en-US" sz="2400" b="1" dirty="0" err="1" smtClean="0">
                <a:solidFill>
                  <a:srgbClr val="C00000"/>
                </a:solidFill>
                <a:latin typeface="Corbel" pitchFamily="34" charset="0"/>
              </a:rPr>
              <a:t>py_compile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and it generates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.</a:t>
            </a:r>
            <a:r>
              <a:rPr lang="en-US" sz="2400" b="1" dirty="0" err="1" smtClean="0">
                <a:solidFill>
                  <a:srgbClr val="C00000"/>
                </a:solidFill>
                <a:latin typeface="Corbel" pitchFamily="34" charset="0"/>
              </a:rPr>
              <a:t>pyc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file for the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.</a:t>
            </a:r>
            <a:r>
              <a:rPr lang="en-US" sz="2400" b="1" dirty="0" err="1" smtClean="0">
                <a:solidFill>
                  <a:srgbClr val="C00000"/>
                </a:solidFill>
                <a:latin typeface="Corbel" pitchFamily="34" charset="0"/>
              </a:rPr>
              <a:t>py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file.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Now the Python compiler creates a separate folder called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__</a:t>
            </a:r>
            <a:r>
              <a:rPr lang="en-US" sz="2400" b="1" dirty="0" err="1" smtClean="0">
                <a:solidFill>
                  <a:srgbClr val="C00000"/>
                </a:solidFill>
                <a:latin typeface="Corbel" pitchFamily="34" charset="0"/>
              </a:rPr>
              <a:t>pycache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__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for storing this </a:t>
            </a:r>
            <a:r>
              <a:rPr lang="en-US" sz="2400" b="1" dirty="0" err="1" smtClean="0">
                <a:solidFill>
                  <a:srgbClr val="C00000"/>
                </a:solidFill>
                <a:latin typeface="Corbel" pitchFamily="34" charset="0"/>
              </a:rPr>
              <a:t>bytecode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 file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The name of the </a:t>
            </a:r>
            <a:r>
              <a:rPr lang="en-US" sz="2400" b="1" dirty="0" err="1" smtClean="0">
                <a:solidFill>
                  <a:srgbClr val="C00000"/>
                </a:solidFill>
                <a:latin typeface="Corbel" pitchFamily="34" charset="0"/>
              </a:rPr>
              <a:t>bytecode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 file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is based on the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Python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implementation we are using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Since we are using </a:t>
            </a:r>
            <a:r>
              <a:rPr lang="en-US" sz="2400" dirty="0" err="1" smtClean="0">
                <a:solidFill>
                  <a:schemeClr val="tx1"/>
                </a:solidFill>
                <a:latin typeface="Corbel" pitchFamily="34" charset="0"/>
              </a:rPr>
              <a:t>Cpython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, so in our case the file name will be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firstcode.cpython-36.pyc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latin typeface="Corbel" pitchFamily="34" charset="0"/>
              </a:rPr>
              <a:t>Can We See The </a:t>
            </a:r>
            <a:r>
              <a:rPr lang="en-US" sz="3000" b="1" dirty="0" err="1" smtClean="0">
                <a:latin typeface="Corbel" pitchFamily="34" charset="0"/>
              </a:rPr>
              <a:t>Bytecode</a:t>
            </a:r>
            <a:r>
              <a:rPr lang="en-US" sz="3000" b="1" dirty="0" smtClean="0">
                <a:latin typeface="Corbel" pitchFamily="34" charset="0"/>
              </a:rPr>
              <a:t> File ?</a:t>
            </a:r>
            <a:endParaRPr lang="en-IN" sz="30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After we have created the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.</a:t>
            </a:r>
            <a:r>
              <a:rPr lang="en-US" sz="2400" b="1" dirty="0" err="1" smtClean="0">
                <a:solidFill>
                  <a:srgbClr val="C00000"/>
                </a:solidFill>
                <a:latin typeface="Corbel" pitchFamily="34" charset="0"/>
              </a:rPr>
              <a:t>pyc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file , the next step is to interpret it using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Python interpreter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The command for this will be: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	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python __</a:t>
            </a:r>
            <a:r>
              <a:rPr lang="en-US" sz="2400" b="1" dirty="0" err="1" smtClean="0">
                <a:solidFill>
                  <a:srgbClr val="7030A0"/>
                </a:solidFill>
                <a:latin typeface="Corbel" pitchFamily="34" charset="0"/>
              </a:rPr>
              <a:t>pycache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__\firstcode.cpython-36.pyc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When we will run the above command the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Python interpreter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inside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PVM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will be invoked and will run the </a:t>
            </a:r>
            <a:r>
              <a:rPr lang="en-US" sz="2400" b="1" dirty="0" err="1" smtClean="0">
                <a:solidFill>
                  <a:srgbClr val="C00000"/>
                </a:solidFill>
                <a:latin typeface="Corbel" pitchFamily="34" charset="0"/>
              </a:rPr>
              <a:t>bytecode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instructions inside the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firstcode.cpython-36.pyc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file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latin typeface="Corbel" pitchFamily="34" charset="0"/>
              </a:rPr>
              <a:t>Can We See The </a:t>
            </a:r>
            <a:r>
              <a:rPr lang="en-US" sz="3000" b="1" dirty="0" err="1" smtClean="0">
                <a:latin typeface="Corbel" pitchFamily="34" charset="0"/>
              </a:rPr>
              <a:t>Bytecode</a:t>
            </a:r>
            <a:r>
              <a:rPr lang="en-US" sz="3000" b="1" dirty="0" smtClean="0">
                <a:latin typeface="Corbel" pitchFamily="34" charset="0"/>
              </a:rPr>
              <a:t> File ?</a:t>
            </a:r>
            <a:endParaRPr lang="en-IN" sz="30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output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28736"/>
            <a:ext cx="9143999" cy="52870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QUIZ- Test Your Skills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 startAt="4"/>
            </a:pP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Python is a compiled language or interpreted language ?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rabicPeriod" startAt="2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Compiled Language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Interpreted Language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Both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None Of The Above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Correct Answer: C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QUIZ- Test Your Skills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 startAt="5"/>
            </a:pP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A Python code is normally smaller than the corresponding C language code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True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False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Correct Answer: A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QUIZ- Test Your Skills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 startAt="6"/>
            </a:pP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A Python code runs faster than the corresponding C language code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True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False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Correct Answer: B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QUIZ- Test Your Skills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 startAt="7"/>
            </a:pP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What kind of code Python compiler produces ?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Machine Code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Secret Code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Source Code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Byte Code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Correct Answer: D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endParaRPr lang="en-US" sz="2400" dirty="0" smtClean="0">
              <a:latin typeface="Corbel" pitchFamily="34" charset="0"/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QUIZ- Test Your Skills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 startAt="8"/>
            </a:pP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What is </a:t>
            </a:r>
            <a:r>
              <a:rPr lang="en-US" sz="2400" b="1" dirty="0" err="1" smtClean="0">
                <a:solidFill>
                  <a:schemeClr val="tx1"/>
                </a:solidFill>
                <a:latin typeface="Corbel" pitchFamily="34" charset="0"/>
              </a:rPr>
              <a:t>CPython</a:t>
            </a: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 ?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A Python Library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Name Of Python Framework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A Python language Implementation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None Of The Above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Correct Answer: C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endParaRPr lang="en-US" sz="2400" dirty="0" smtClean="0">
              <a:latin typeface="Corbel" pitchFamily="34" charset="0"/>
            </a:endParaRPr>
          </a:p>
          <a:p>
            <a:pPr marL="514350" indent="-514350">
              <a:buNone/>
            </a:pPr>
            <a:endParaRPr lang="en-US" sz="2400" dirty="0" smtClean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3022</TotalTime>
  <Words>1433</Words>
  <Application>Microsoft Office PowerPoint</Application>
  <PresentationFormat>On-screen Show (4:3)</PresentationFormat>
  <Paragraphs>359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Civic</vt:lpstr>
      <vt:lpstr>Slide 1</vt:lpstr>
      <vt:lpstr>QUIZ- Test Your Skills</vt:lpstr>
      <vt:lpstr>QUIZ- Test Your Skills</vt:lpstr>
      <vt:lpstr>QUIZ- Test Your Skills</vt:lpstr>
      <vt:lpstr>QUIZ- Test Your Skills</vt:lpstr>
      <vt:lpstr>QUIZ- Test Your Skills</vt:lpstr>
      <vt:lpstr>QUIZ- Test Your Skills</vt:lpstr>
      <vt:lpstr>QUIZ- Test Your Skills</vt:lpstr>
      <vt:lpstr>QUIZ- Test Your Skills</vt:lpstr>
      <vt:lpstr>QUIZ- Test Your Skills</vt:lpstr>
      <vt:lpstr>QUIZ- Test Your Skills</vt:lpstr>
      <vt:lpstr>QUIZ- Test Your Skills</vt:lpstr>
      <vt:lpstr>QUIZ- Test Your Skills</vt:lpstr>
      <vt:lpstr>QUIZ- Test Your Skills</vt:lpstr>
      <vt:lpstr>QUIZ- Test Your Skills</vt:lpstr>
      <vt:lpstr>QUIZ- Test Your Skills</vt:lpstr>
      <vt:lpstr>QUIZ- Test Your Skills</vt:lpstr>
      <vt:lpstr>QUIZ- Test Your Skills</vt:lpstr>
      <vt:lpstr>QUIZ- Test Your Skills</vt:lpstr>
      <vt:lpstr>Today’s Agenda</vt:lpstr>
      <vt:lpstr>Two Ways Of  Interacting  With Python</vt:lpstr>
      <vt:lpstr>Two Ways Of  Interacting  With Python</vt:lpstr>
      <vt:lpstr>The Interactive Mode</vt:lpstr>
      <vt:lpstr>The Interactive Mode</vt:lpstr>
      <vt:lpstr>The Interactive Mode</vt:lpstr>
      <vt:lpstr>The Interactive Mode</vt:lpstr>
      <vt:lpstr>The Interactive Mode</vt:lpstr>
      <vt:lpstr>The Interactive Mode</vt:lpstr>
      <vt:lpstr>The Interactive Mode</vt:lpstr>
      <vt:lpstr>Getting Help From Shell</vt:lpstr>
      <vt:lpstr>Getting Help From Shell</vt:lpstr>
      <vt:lpstr>Quitting Help</vt:lpstr>
      <vt:lpstr>Quitting Shell</vt:lpstr>
      <vt:lpstr>The Script Mode</vt:lpstr>
      <vt:lpstr>The Script Mode</vt:lpstr>
      <vt:lpstr>The Script Mode</vt:lpstr>
      <vt:lpstr>The Script Mode</vt:lpstr>
      <vt:lpstr>The Script Mode</vt:lpstr>
      <vt:lpstr>The Script Mode</vt:lpstr>
      <vt:lpstr>What Happened  In Background?</vt:lpstr>
      <vt:lpstr>What Happened  In Background?</vt:lpstr>
      <vt:lpstr>What Happened  In Background?</vt:lpstr>
      <vt:lpstr>Can We See The Bytecode File ?</vt:lpstr>
      <vt:lpstr>Can We See The Bytecode File ?</vt:lpstr>
      <vt:lpstr>Can We See The Bytecode File ?</vt:lpstr>
      <vt:lpstr>Can We See The Bytecode File 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251</cp:revision>
  <dcterms:created xsi:type="dcterms:W3CDTF">2015-12-21T13:46:48Z</dcterms:created>
  <dcterms:modified xsi:type="dcterms:W3CDTF">2020-05-30T06:53:58Z</dcterms:modified>
</cp:coreProperties>
</file>