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654" r:id="rId4"/>
    <p:sldId id="779" r:id="rId5"/>
    <p:sldId id="780" r:id="rId6"/>
    <p:sldId id="781" r:id="rId7"/>
    <p:sldId id="782" r:id="rId8"/>
    <p:sldId id="783" r:id="rId9"/>
    <p:sldId id="784" r:id="rId10"/>
    <p:sldId id="785" r:id="rId11"/>
    <p:sldId id="786" r:id="rId12"/>
    <p:sldId id="787" r:id="rId13"/>
    <p:sldId id="788" r:id="rId14"/>
    <p:sldId id="789" r:id="rId15"/>
    <p:sldId id="790" r:id="rId16"/>
    <p:sldId id="791" r:id="rId17"/>
    <p:sldId id="792" r:id="rId18"/>
    <p:sldId id="794" r:id="rId19"/>
    <p:sldId id="796" r:id="rId20"/>
    <p:sldId id="797" r:id="rId21"/>
    <p:sldId id="798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06" r:id="rId30"/>
    <p:sldId id="807" r:id="rId31"/>
    <p:sldId id="808" r:id="rId32"/>
    <p:sldId id="809" r:id="rId33"/>
    <p:sldId id="810" r:id="rId34"/>
    <p:sldId id="811" r:id="rId35"/>
    <p:sldId id="812" r:id="rId36"/>
    <p:sldId id="813" r:id="rId37"/>
    <p:sldId id="814" r:id="rId38"/>
    <p:sldId id="815" r:id="rId39"/>
    <p:sldId id="816" r:id="rId40"/>
    <p:sldId id="817" r:id="rId41"/>
    <p:sldId id="818" r:id="rId42"/>
    <p:sldId id="819" r:id="rId43"/>
    <p:sldId id="825" r:id="rId44"/>
    <p:sldId id="826" r:id="rId45"/>
    <p:sldId id="828" r:id="rId46"/>
    <p:sldId id="827" r:id="rId47"/>
    <p:sldId id="820" r:id="rId48"/>
    <p:sldId id="821" r:id="rId49"/>
    <p:sldId id="822" r:id="rId50"/>
    <p:sldId id="823" r:id="rId51"/>
    <p:sldId id="82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14-04-2020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14-04-2020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30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mynums=(10,20,30,40,50)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B050"/>
                </a:solidFill>
              </a:rPr>
              <a:t>del mynums[0]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	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17" y="4857760"/>
            <a:ext cx="8455187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mynums=(10,20,30,40,50)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B050"/>
                </a:solidFill>
              </a:rPr>
              <a:t>del mynums[2:4]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	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17" y="5027274"/>
            <a:ext cx="8455187" cy="1330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mynums=(10,20,30,40,50)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B050"/>
                </a:solidFill>
              </a:rPr>
              <a:t>del mynums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 	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500570"/>
            <a:ext cx="7694821" cy="1330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Built In Functions For </a:t>
            </a:r>
            <a:r>
              <a:rPr lang="en-US" sz="2800" b="1" dirty="0" err="1" smtClean="0"/>
              <a:t>Tuple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200" dirty="0" smtClean="0"/>
              <a:t>A lot of functions that work on </a:t>
            </a:r>
            <a:r>
              <a:rPr lang="en-IN" sz="2200" b="1" dirty="0" smtClean="0">
                <a:solidFill>
                  <a:srgbClr val="C00000"/>
                </a:solidFill>
              </a:rPr>
              <a:t>lists</a:t>
            </a:r>
            <a:r>
              <a:rPr lang="en-IN" sz="2200" dirty="0" smtClean="0"/>
              <a:t> work on </a:t>
            </a:r>
            <a:r>
              <a:rPr lang="en-IN" sz="2200" b="1" dirty="0" err="1" smtClean="0">
                <a:solidFill>
                  <a:srgbClr val="C00000"/>
                </a:solidFill>
              </a:rPr>
              <a:t>tuples</a:t>
            </a:r>
            <a:r>
              <a:rPr lang="en-IN" sz="2200" dirty="0" smtClean="0"/>
              <a:t> too. </a:t>
            </a:r>
          </a:p>
          <a:p>
            <a:endParaRPr lang="en-IN" sz="2200" dirty="0" smtClean="0"/>
          </a:p>
          <a:p>
            <a:r>
              <a:rPr lang="en-IN" sz="2200" dirty="0" smtClean="0"/>
              <a:t>But only those functions work with </a:t>
            </a:r>
            <a:r>
              <a:rPr lang="en-IN" sz="2200" b="1" dirty="0" err="1" smtClean="0">
                <a:solidFill>
                  <a:srgbClr val="C00000"/>
                </a:solidFill>
              </a:rPr>
              <a:t>tuple</a:t>
            </a:r>
            <a:r>
              <a:rPr lang="en-IN" sz="2200" dirty="0" smtClean="0"/>
              <a:t> which do not </a:t>
            </a:r>
            <a:r>
              <a:rPr lang="en-IN" sz="2200" b="1" dirty="0" smtClean="0">
                <a:solidFill>
                  <a:srgbClr val="C00000"/>
                </a:solidFill>
              </a:rPr>
              <a:t>modify</a:t>
            </a:r>
            <a:r>
              <a:rPr lang="en-IN" sz="2200" dirty="0" smtClean="0"/>
              <a:t> it</a:t>
            </a:r>
            <a:endParaRPr lang="en-US" sz="2200" b="1" u="sng" dirty="0" smtClean="0"/>
          </a:p>
          <a:p>
            <a:endParaRPr lang="en-US" sz="2200" b="1" dirty="0" smtClean="0">
              <a:solidFill>
                <a:srgbClr val="C00000"/>
              </a:solidFill>
            </a:endParaRPr>
          </a:p>
          <a:p>
            <a:r>
              <a:rPr lang="en-US" sz="2200" b="1" dirty="0" smtClean="0">
                <a:solidFill>
                  <a:srgbClr val="C00000"/>
                </a:solidFill>
              </a:rPr>
              <a:t>Can you figure out which of these functions will work with </a:t>
            </a:r>
            <a:r>
              <a:rPr lang="en-US" sz="2200" b="1" dirty="0" err="1" smtClean="0">
                <a:solidFill>
                  <a:srgbClr val="C00000"/>
                </a:solidFill>
              </a:rPr>
              <a:t>tuple</a:t>
            </a:r>
            <a:r>
              <a:rPr lang="en-US" sz="2200" b="1" dirty="0" smtClean="0">
                <a:solidFill>
                  <a:srgbClr val="C00000"/>
                </a:solidFill>
              </a:rPr>
              <a:t> ?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len</a:t>
            </a:r>
            <a:r>
              <a:rPr lang="en-US" sz="1900" b="1" dirty="0" smtClean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max()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min()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sum()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sorted()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tuple</a:t>
            </a:r>
            <a:r>
              <a:rPr lang="en-US" sz="1900" b="1" dirty="0" smtClean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any()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all()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57752" y="335756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Answer: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6314" y="3857628"/>
            <a:ext cx="39966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All of them will work with </a:t>
            </a:r>
            <a:r>
              <a:rPr lang="en-US" b="1" dirty="0" err="1" smtClean="0">
                <a:solidFill>
                  <a:srgbClr val="C00000"/>
                </a:solidFill>
              </a:rPr>
              <a:t>tuple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Will </a:t>
            </a:r>
            <a:r>
              <a:rPr lang="en-US" b="1" dirty="0" smtClean="0">
                <a:solidFill>
                  <a:srgbClr val="7030A0"/>
                </a:solidFill>
              </a:rPr>
              <a:t>sorted( ) </a:t>
            </a:r>
            <a:r>
              <a:rPr lang="en-US" b="1" dirty="0" smtClean="0"/>
              <a:t>also work ?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Yes, even </a:t>
            </a:r>
            <a:r>
              <a:rPr lang="en-US" b="1" dirty="0" smtClean="0">
                <a:solidFill>
                  <a:srgbClr val="7030A0"/>
                </a:solidFill>
              </a:rPr>
              <a:t>sorted( ) </a:t>
            </a:r>
            <a:r>
              <a:rPr lang="en-US" b="1" dirty="0" smtClean="0">
                <a:solidFill>
                  <a:srgbClr val="C00000"/>
                </a:solidFill>
              </a:rPr>
              <a:t>function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will also work since it does not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change the </a:t>
            </a:r>
            <a:r>
              <a:rPr lang="en-US" b="1" dirty="0" smtClean="0">
                <a:solidFill>
                  <a:srgbClr val="7030A0"/>
                </a:solidFill>
              </a:rPr>
              <a:t>original </a:t>
            </a:r>
            <a:r>
              <a:rPr lang="en-US" b="1" dirty="0" err="1" smtClean="0">
                <a:solidFill>
                  <a:srgbClr val="7030A0"/>
                </a:solidFill>
              </a:rPr>
              <a:t>tuple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rather it returns a sorted copy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of it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len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number of items </a:t>
            </a:r>
            <a:r>
              <a:rPr lang="en-IN" sz="2400" dirty="0" smtClean="0"/>
              <a:t>in 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smtClean="0">
                <a:solidFill>
                  <a:srgbClr val="C00000"/>
                </a:solidFill>
              </a:rPr>
              <a:t>fruits=("</a:t>
            </a:r>
            <a:r>
              <a:rPr lang="fr-FR" sz="2000" b="1" dirty="0" err="1" smtClean="0">
                <a:solidFill>
                  <a:srgbClr val="C00000"/>
                </a:solidFill>
              </a:rPr>
              <a:t>apple</a:t>
            </a:r>
            <a:r>
              <a:rPr lang="fr-FR" sz="2000" b="1" dirty="0" smtClean="0">
                <a:solidFill>
                  <a:srgbClr val="C00000"/>
                </a:solidFill>
              </a:rPr>
              <a:t>","</a:t>
            </a:r>
            <a:r>
              <a:rPr lang="fr-FR" sz="2000" b="1" dirty="0" err="1" smtClean="0">
                <a:solidFill>
                  <a:srgbClr val="C00000"/>
                </a:solidFill>
              </a:rPr>
              <a:t>banana","orange</a:t>
            </a:r>
            <a:r>
              <a:rPr lang="fr-FR" sz="2000" b="1" dirty="0" smtClean="0">
                <a:solidFill>
                  <a:srgbClr val="C00000"/>
                </a:solidFill>
              </a:rPr>
              <a:t>",None)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len</a:t>
            </a:r>
            <a:r>
              <a:rPr lang="fr-FR" sz="2000" b="1" dirty="0" smtClean="0">
                <a:solidFill>
                  <a:srgbClr val="7030A0"/>
                </a:solidFill>
              </a:rPr>
              <a:t>(fruits)) 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4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max(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greatest </a:t>
            </a:r>
            <a:r>
              <a:rPr lang="en-IN" sz="2400" dirty="0" smtClean="0"/>
              <a:t>item present in 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=(5,2,11,3)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(max(</a:t>
            </a:r>
            <a:r>
              <a:rPr lang="fr-FR" sz="2000" b="1" dirty="0" err="1" smtClean="0">
                <a:solidFill>
                  <a:srgbClr val="7030A0"/>
                </a:solidFill>
              </a:rPr>
              <a:t>nums</a:t>
            </a:r>
            <a:r>
              <a:rPr lang="fr-FR" sz="20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11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months=("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january","may","december</a:t>
            </a:r>
            <a:r>
              <a:rPr lang="en-IN" sz="2400" b="1" dirty="0" smtClean="0">
                <a:solidFill>
                  <a:srgbClr val="C00000"/>
                </a:solidFill>
              </a:rPr>
              <a:t>“)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print(max(months))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may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booleans</a:t>
            </a:r>
            <a:r>
              <a:rPr lang="en-IN" sz="2400" b="1" dirty="0" smtClean="0">
                <a:solidFill>
                  <a:srgbClr val="C00000"/>
                </a:solidFill>
              </a:rPr>
              <a:t>=(</a:t>
            </a:r>
            <a:r>
              <a:rPr lang="en-IN" sz="2400" b="1" dirty="0" err="1" smtClean="0">
                <a:solidFill>
                  <a:srgbClr val="C00000"/>
                </a:solidFill>
              </a:rPr>
              <a:t>False,True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booleans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=(True,5,False)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=("</a:t>
            </a:r>
            <a:r>
              <a:rPr lang="en-IN" sz="2400" b="1" dirty="0" err="1" smtClean="0">
                <a:solidFill>
                  <a:srgbClr val="C00000"/>
                </a:solidFill>
              </a:rPr>
              <a:t>True",False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500438"/>
            <a:ext cx="8643966" cy="586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err="1" smtClean="0">
                <a:solidFill>
                  <a:schemeClr val="tx1"/>
                </a:solidFill>
              </a:rPr>
              <a:t>Tuple</a:t>
            </a:r>
            <a:r>
              <a:rPr lang="en-US" sz="3000" b="1" dirty="0" smtClean="0">
                <a:solidFill>
                  <a:schemeClr val="tx1"/>
                </a:solidFill>
              </a:rPr>
              <a:t>-II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Changing The </a:t>
            </a:r>
            <a:r>
              <a:rPr lang="en-US" dirty="0" err="1" smtClean="0"/>
              <a:t>Tuple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Deleting The </a:t>
            </a:r>
            <a:r>
              <a:rPr lang="en-US" dirty="0" err="1" smtClean="0"/>
              <a:t>Tuple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Functions Used With </a:t>
            </a:r>
            <a:r>
              <a:rPr lang="en-US" dirty="0" err="1" smtClean="0"/>
              <a:t>Tuple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values=(10,"hello",20,"bye")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print(max(values))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538150"/>
            <a:ext cx="8643966" cy="511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fruits=("</a:t>
            </a:r>
            <a:r>
              <a:rPr lang="fr-FR" sz="2400" b="1" dirty="0" err="1" smtClean="0">
                <a:solidFill>
                  <a:srgbClr val="C00000"/>
                </a:solidFill>
              </a:rPr>
              <a:t>apple</a:t>
            </a:r>
            <a:r>
              <a:rPr lang="fr-FR" sz="2400" b="1" dirty="0" smtClean="0">
                <a:solidFill>
                  <a:srgbClr val="C00000"/>
                </a:solidFill>
              </a:rPr>
              <a:t>","</a:t>
            </a:r>
            <a:r>
              <a:rPr lang="fr-FR" sz="2400" b="1" dirty="0" err="1" smtClean="0">
                <a:solidFill>
                  <a:srgbClr val="C00000"/>
                </a:solidFill>
              </a:rPr>
              <a:t>banana","orange</a:t>
            </a:r>
            <a:r>
              <a:rPr lang="fr-FR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fr-FR" sz="2400" b="1" dirty="0" err="1" smtClean="0">
                <a:solidFill>
                  <a:srgbClr val="7030A0"/>
                </a:solidFill>
              </a:rPr>
              <a:t>print</a:t>
            </a:r>
            <a:r>
              <a:rPr lang="fr-FR" sz="2400" b="1" dirty="0" smtClean="0">
                <a:solidFill>
                  <a:srgbClr val="7030A0"/>
                </a:solidFill>
              </a:rPr>
              <a:t>(max(fruits)) 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orange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fruits=("</a:t>
            </a:r>
            <a:r>
              <a:rPr lang="fr-FR" sz="2400" b="1" dirty="0" err="1" smtClean="0">
                <a:solidFill>
                  <a:srgbClr val="C00000"/>
                </a:solidFill>
              </a:rPr>
              <a:t>apple</a:t>
            </a:r>
            <a:r>
              <a:rPr lang="fr-FR" sz="2400" b="1" dirty="0" smtClean="0">
                <a:solidFill>
                  <a:srgbClr val="C00000"/>
                </a:solidFill>
              </a:rPr>
              <a:t>","</a:t>
            </a:r>
            <a:r>
              <a:rPr lang="fr-FR" sz="2400" b="1" dirty="0" err="1" smtClean="0">
                <a:solidFill>
                  <a:srgbClr val="C00000"/>
                </a:solidFill>
              </a:rPr>
              <a:t>banana","orange</a:t>
            </a:r>
            <a:r>
              <a:rPr lang="fr-FR" sz="2400" b="1" dirty="0" smtClean="0">
                <a:solidFill>
                  <a:srgbClr val="C00000"/>
                </a:solidFill>
              </a:rPr>
              <a:t>",None)</a:t>
            </a:r>
          </a:p>
          <a:p>
            <a:pPr>
              <a:buNone/>
            </a:pPr>
            <a:r>
              <a:rPr lang="fr-FR" sz="2400" b="1" dirty="0" err="1" smtClean="0">
                <a:solidFill>
                  <a:srgbClr val="7030A0"/>
                </a:solidFill>
              </a:rPr>
              <a:t>print</a:t>
            </a:r>
            <a:r>
              <a:rPr lang="fr-FR" sz="2400" b="1" dirty="0" smtClean="0">
                <a:solidFill>
                  <a:srgbClr val="7030A0"/>
                </a:solidFill>
              </a:rPr>
              <a:t>(max(fruits)) 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35" y="4286256"/>
            <a:ext cx="8480707" cy="444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min(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least </a:t>
            </a:r>
            <a:r>
              <a:rPr lang="en-IN" sz="2400" dirty="0" smtClean="0"/>
              <a:t>item present in 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=(5,2,11,3)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(min(</a:t>
            </a:r>
            <a:r>
              <a:rPr lang="fr-FR" sz="2000" b="1" dirty="0" err="1" smtClean="0">
                <a:solidFill>
                  <a:srgbClr val="7030A0"/>
                </a:solidFill>
              </a:rPr>
              <a:t>nums</a:t>
            </a:r>
            <a:r>
              <a:rPr lang="fr-FR" sz="20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months=("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january","may","december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print(min(months))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december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sum(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sum </a:t>
            </a:r>
            <a:r>
              <a:rPr lang="en-IN" sz="2400" dirty="0" smtClean="0"/>
              <a:t>of all the </a:t>
            </a:r>
            <a:r>
              <a:rPr lang="en-IN" sz="2400" b="1" dirty="0" smtClean="0">
                <a:solidFill>
                  <a:srgbClr val="C00000"/>
                </a:solidFill>
              </a:rPr>
              <a:t>items</a:t>
            </a:r>
            <a:r>
              <a:rPr lang="en-IN" sz="2400" dirty="0" smtClean="0"/>
              <a:t> present in 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. </a:t>
            </a:r>
          </a:p>
          <a:p>
            <a:endParaRPr lang="en-IN" sz="2400" dirty="0" smtClean="0"/>
          </a:p>
          <a:p>
            <a:r>
              <a:rPr lang="en-IN" sz="2400" dirty="0" smtClean="0"/>
              <a:t>As before , the  items must be of </a:t>
            </a:r>
            <a:r>
              <a:rPr lang="en-IN" sz="2400" b="1" dirty="0" smtClean="0">
                <a:solidFill>
                  <a:srgbClr val="C00000"/>
                </a:solidFill>
              </a:rPr>
              <a:t>Numeric</a:t>
            </a:r>
            <a:r>
              <a:rPr lang="en-IN" sz="2400" dirty="0" smtClean="0"/>
              <a:t> or </a:t>
            </a:r>
            <a:r>
              <a:rPr lang="en-IN" sz="2400" b="1" dirty="0" err="1" smtClean="0">
                <a:solidFill>
                  <a:srgbClr val="C00000"/>
                </a:solidFill>
              </a:rPr>
              <a:t>boolean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type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=(10,20,30)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sum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nums</a:t>
            </a:r>
            <a:r>
              <a:rPr lang="fr-FR" sz="20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60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nums</a:t>
            </a:r>
            <a:r>
              <a:rPr lang="en-IN" sz="2400" b="1" dirty="0" smtClean="0">
                <a:solidFill>
                  <a:srgbClr val="C00000"/>
                </a:solidFill>
              </a:rPr>
              <a:t>=(10,20,30,True,False)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print(sum(</a:t>
            </a:r>
            <a:r>
              <a:rPr lang="en-IN" sz="2400" b="1" dirty="0" err="1" smtClean="0">
                <a:solidFill>
                  <a:srgbClr val="7030A0"/>
                </a:solidFill>
              </a:rPr>
              <a:t>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61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nums</a:t>
            </a:r>
            <a:r>
              <a:rPr lang="en-IN" sz="2400" b="1" dirty="0" smtClean="0">
                <a:solidFill>
                  <a:srgbClr val="C00000"/>
                </a:solidFill>
              </a:rPr>
              <a:t>=('1','2','3')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print(sum(</a:t>
            </a:r>
            <a:r>
              <a:rPr lang="en-IN" sz="2400" b="1" dirty="0" err="1" smtClean="0">
                <a:solidFill>
                  <a:srgbClr val="7030A0"/>
                </a:solidFill>
              </a:rPr>
              <a:t>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786190"/>
            <a:ext cx="8572528" cy="49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nums</a:t>
            </a:r>
            <a:r>
              <a:rPr lang="en-IN" sz="2400" b="1" dirty="0" smtClean="0">
                <a:solidFill>
                  <a:srgbClr val="C00000"/>
                </a:solidFill>
              </a:rPr>
              <a:t>=(2.5,3.5,4.5)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print(sum(</a:t>
            </a:r>
            <a:r>
              <a:rPr lang="en-IN" sz="2400" b="1" dirty="0" err="1" smtClean="0">
                <a:solidFill>
                  <a:srgbClr val="7030A0"/>
                </a:solidFill>
              </a:rPr>
              <a:t>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10.5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sorted(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a </a:t>
            </a:r>
            <a:r>
              <a:rPr lang="en-IN" sz="2400" b="1" dirty="0" smtClean="0">
                <a:solidFill>
                  <a:srgbClr val="C00000"/>
                </a:solidFill>
              </a:rPr>
              <a:t>sorted version </a:t>
            </a:r>
            <a:r>
              <a:rPr lang="en-IN" sz="2400" dirty="0" smtClean="0"/>
              <a:t>of 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passed as argument.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=(7,4,9,1)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sorted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nums</a:t>
            </a:r>
            <a:r>
              <a:rPr lang="fr-FR" sz="2000" b="1" dirty="0" smtClean="0">
                <a:solidFill>
                  <a:srgbClr val="7030A0"/>
                </a:solidFill>
              </a:rPr>
              <a:t>)) 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</a:t>
            </a: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308082"/>
            <a:ext cx="2038635" cy="5281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57752" y="2428868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Did you notice a special point 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9190" y="3357562"/>
            <a:ext cx="38154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Although </a:t>
            </a:r>
            <a:r>
              <a:rPr lang="en-US" b="1" dirty="0" smtClean="0">
                <a:solidFill>
                  <a:srgbClr val="FFFF00"/>
                </a:solidFill>
              </a:rPr>
              <a:t>sorted( ) </a:t>
            </a:r>
            <a:r>
              <a:rPr lang="en-US" b="1" dirty="0" smtClean="0">
                <a:solidFill>
                  <a:srgbClr val="C00000"/>
                </a:solidFill>
              </a:rPr>
              <a:t>is working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on a </a:t>
            </a:r>
            <a:r>
              <a:rPr lang="en-US" b="1" dirty="0" err="1" smtClean="0">
                <a:solidFill>
                  <a:srgbClr val="FFFF00"/>
                </a:solidFill>
              </a:rPr>
              <a:t>tuple</a:t>
            </a:r>
            <a:r>
              <a:rPr lang="en-US" b="1" dirty="0" smtClean="0">
                <a:solidFill>
                  <a:srgbClr val="C00000"/>
                </a:solidFill>
              </a:rPr>
              <a:t> , but it has returned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FFFF00"/>
                </a:solidFill>
              </a:rPr>
              <a:t> list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Changing A </a:t>
            </a:r>
            <a:r>
              <a:rPr lang="en-US" sz="2800" b="1" dirty="0" err="1" smtClean="0"/>
              <a:t>Tuple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Unlike </a:t>
            </a:r>
            <a:r>
              <a:rPr lang="en-IN" sz="2400" b="1" dirty="0" smtClean="0">
                <a:solidFill>
                  <a:srgbClr val="C00000"/>
                </a:solidFill>
              </a:rPr>
              <a:t>lists</a:t>
            </a:r>
            <a:r>
              <a:rPr lang="en-IN" sz="2400" dirty="0" smtClean="0"/>
              <a:t>, </a:t>
            </a:r>
            <a:r>
              <a:rPr lang="en-IN" sz="2400" b="1" dirty="0" err="1" smtClean="0">
                <a:solidFill>
                  <a:srgbClr val="C00000"/>
                </a:solidFill>
              </a:rPr>
              <a:t>tuples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C00000"/>
                </a:solidFill>
              </a:rPr>
              <a:t>immutable.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means that elements of a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</a:t>
            </a:r>
            <a:r>
              <a:rPr lang="en-IN" sz="2400" b="1" i="1" dirty="0" smtClean="0">
                <a:solidFill>
                  <a:srgbClr val="002060"/>
                </a:solidFill>
              </a:rPr>
              <a:t>cannot be changed </a:t>
            </a:r>
            <a:r>
              <a:rPr lang="en-IN" sz="2400" dirty="0" smtClean="0"/>
              <a:t>once it has been assigned. 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months=("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january","may","december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print(sorted(months)) 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[“</a:t>
            </a:r>
            <a:r>
              <a:rPr lang="en-US" sz="2400" b="1" dirty="0" err="1" smtClean="0">
                <a:solidFill>
                  <a:srgbClr val="0070C0"/>
                </a:solidFill>
              </a:rPr>
              <a:t>december”,”january”,”may</a:t>
            </a:r>
            <a:r>
              <a:rPr lang="en-US" sz="2400" b="1" dirty="0" smtClean="0">
                <a:solidFill>
                  <a:srgbClr val="0070C0"/>
                </a:solidFill>
              </a:rPr>
              <a:t>”]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months=("january","may","december",3)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print(sorted(months)) 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500438"/>
            <a:ext cx="8286808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values=(2.4,1.0,2,3.6)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print(sorted(values)) 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[1.0,2,2.4,3.6]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values=("</a:t>
            </a:r>
            <a:r>
              <a:rPr lang="en-IN" sz="2400" b="1" dirty="0" err="1" smtClean="0">
                <a:solidFill>
                  <a:srgbClr val="C00000"/>
                </a:solidFill>
              </a:rPr>
              <a:t>bhopal","bhop","Bhopal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print(sorted(values))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[“</a:t>
            </a:r>
            <a:r>
              <a:rPr lang="en-US" sz="2400" b="1" dirty="0" err="1" smtClean="0">
                <a:solidFill>
                  <a:srgbClr val="0070C0"/>
                </a:solidFill>
              </a:rPr>
              <a:t>Bhopal”,”bhop”,”bhopal</a:t>
            </a:r>
            <a:r>
              <a:rPr lang="en-US" sz="2400" b="1" dirty="0" smtClean="0">
                <a:solidFill>
                  <a:srgbClr val="0070C0"/>
                </a:solidFill>
              </a:rPr>
              <a:t>”]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Sorting In Descending Order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sort</a:t>
            </a:r>
            <a:r>
              <a:rPr lang="en-IN" sz="2400" dirty="0" smtClean="0"/>
              <a:t> 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descending order </a:t>
            </a:r>
            <a:r>
              <a:rPr lang="en-IN" sz="2400" dirty="0" smtClean="0"/>
              <a:t>, we can pass the </a:t>
            </a:r>
            <a:r>
              <a:rPr lang="en-IN" sz="2400" b="1" dirty="0" smtClean="0">
                <a:solidFill>
                  <a:srgbClr val="C00000"/>
                </a:solidFill>
              </a:rPr>
              <a:t>keyword argument </a:t>
            </a:r>
            <a:r>
              <a:rPr lang="en-IN" sz="2400" b="1" dirty="0" smtClean="0">
                <a:solidFill>
                  <a:srgbClr val="7030A0"/>
                </a:solidFill>
              </a:rPr>
              <a:t>reverse</a:t>
            </a:r>
            <a:r>
              <a:rPr lang="en-IN" sz="2400" dirty="0" smtClean="0"/>
              <a:t> with value set to </a:t>
            </a:r>
            <a:r>
              <a:rPr lang="en-IN" sz="2400" b="1" dirty="0" smtClean="0">
                <a:solidFill>
                  <a:srgbClr val="C00000"/>
                </a:solidFill>
              </a:rPr>
              <a:t>True</a:t>
            </a:r>
            <a:r>
              <a:rPr lang="en-IN" sz="2400" dirty="0" smtClean="0"/>
              <a:t> to the function </a:t>
            </a:r>
            <a:r>
              <a:rPr lang="en-IN" sz="2400" b="1" dirty="0" smtClean="0">
                <a:solidFill>
                  <a:srgbClr val="C00000"/>
                </a:solidFill>
              </a:rPr>
              <a:t>sorted( 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=(7,4,9,1)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sorted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nums,reverse</a:t>
            </a:r>
            <a:r>
              <a:rPr lang="fr-FR" sz="2000" b="1" dirty="0" smtClean="0">
                <a:solidFill>
                  <a:srgbClr val="7030A0"/>
                </a:solidFill>
              </a:rPr>
              <a:t>=</a:t>
            </a:r>
            <a:r>
              <a:rPr lang="fr-FR" sz="2000" b="1" dirty="0" err="1" smtClean="0">
                <a:solidFill>
                  <a:srgbClr val="7030A0"/>
                </a:solidFill>
              </a:rPr>
              <a:t>True</a:t>
            </a:r>
            <a:r>
              <a:rPr lang="fr-FR" sz="20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</a:t>
            </a: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643578"/>
            <a:ext cx="3000396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tuple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b="1" dirty="0" smtClean="0">
                <a:solidFill>
                  <a:srgbClr val="C00000"/>
                </a:solidFill>
              </a:rPr>
              <a:t>( ) </a:t>
            </a:r>
            <a:r>
              <a:rPr lang="en-IN" sz="2400" dirty="0" smtClean="0"/>
              <a:t>function converts an </a:t>
            </a:r>
            <a:r>
              <a:rPr lang="en-IN" sz="2400" b="1" dirty="0" err="1" smtClean="0">
                <a:solidFill>
                  <a:srgbClr val="00B050"/>
                </a:solidFill>
              </a:rPr>
              <a:t>iterable</a:t>
            </a:r>
            <a:r>
              <a:rPr lang="en-IN" sz="2400" dirty="0" smtClean="0"/>
              <a:t> </a:t>
            </a:r>
            <a:r>
              <a:rPr lang="en-IN" sz="2400" dirty="0" err="1" smtClean="0"/>
              <a:t>i.e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0070C0"/>
                </a:solidFill>
              </a:rPr>
              <a:t>range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set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0070C0"/>
                </a:solidFill>
              </a:rPr>
              <a:t>dictionary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string</a:t>
            </a:r>
            <a:r>
              <a:rPr lang="en-IN" sz="2400" dirty="0" smtClean="0"/>
              <a:t> to a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tuple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iterable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city="</a:t>
            </a:r>
            <a:r>
              <a:rPr lang="en-IN" sz="2000" b="1" dirty="0" err="1" smtClean="0">
                <a:solidFill>
                  <a:srgbClr val="C00000"/>
                </a:solidFill>
              </a:rPr>
              <a:t>bhopal</a:t>
            </a:r>
            <a:r>
              <a:rPr lang="en-IN" sz="20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x=</a:t>
            </a:r>
            <a:r>
              <a:rPr lang="en-IN" sz="2000" b="1" dirty="0" err="1" smtClean="0">
                <a:solidFill>
                  <a:srgbClr val="7030A0"/>
                </a:solidFill>
              </a:rPr>
              <a:t>tuple</a:t>
            </a:r>
            <a:r>
              <a:rPr lang="en-IN" sz="2000" b="1" dirty="0" smtClean="0">
                <a:solidFill>
                  <a:srgbClr val="7030A0"/>
                </a:solidFill>
              </a:rPr>
              <a:t>(city)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print(x)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91817"/>
            <a:ext cx="6154009" cy="414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n=20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x=</a:t>
            </a:r>
            <a:r>
              <a:rPr lang="en-IN" sz="2400" b="1" dirty="0" err="1" smtClean="0">
                <a:solidFill>
                  <a:srgbClr val="7030A0"/>
                </a:solidFill>
              </a:rPr>
              <a:t>tuple</a:t>
            </a:r>
            <a:r>
              <a:rPr lang="en-IN" sz="2400" b="1" dirty="0" smtClean="0">
                <a:solidFill>
                  <a:srgbClr val="7030A0"/>
                </a:solidFill>
              </a:rPr>
              <a:t>(n)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print(x)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857760"/>
            <a:ext cx="8715436" cy="873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n="20"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x=</a:t>
            </a:r>
            <a:r>
              <a:rPr lang="en-IN" sz="2400" b="1" dirty="0" err="1" smtClean="0">
                <a:solidFill>
                  <a:srgbClr val="7030A0"/>
                </a:solidFill>
              </a:rPr>
              <a:t>tuple</a:t>
            </a:r>
            <a:r>
              <a:rPr lang="en-IN" sz="2400" b="1" dirty="0" smtClean="0">
                <a:solidFill>
                  <a:srgbClr val="7030A0"/>
                </a:solidFill>
              </a:rPr>
              <a:t>(n)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print(x)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429132"/>
            <a:ext cx="2500330" cy="400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l=[10,20,30]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x=</a:t>
            </a:r>
            <a:r>
              <a:rPr lang="en-IN" sz="2400" b="1" dirty="0" err="1" smtClean="0">
                <a:solidFill>
                  <a:srgbClr val="7030A0"/>
                </a:solidFill>
              </a:rPr>
              <a:t>tuple</a:t>
            </a:r>
            <a:r>
              <a:rPr lang="en-IN" sz="2400" b="1" dirty="0" smtClean="0">
                <a:solidFill>
                  <a:srgbClr val="7030A0"/>
                </a:solidFill>
              </a:rPr>
              <a:t>(l)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print(x)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948285"/>
            <a:ext cx="2405146" cy="362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any(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any( ) </a:t>
            </a:r>
            <a:r>
              <a:rPr lang="en-IN" sz="2400" dirty="0" smtClean="0"/>
              <a:t>function accepts a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 as argument and returns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 if </a:t>
            </a:r>
            <a:r>
              <a:rPr lang="en-IN" sz="2400" dirty="0" err="1" smtClean="0"/>
              <a:t>atleast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one element </a:t>
            </a:r>
            <a:r>
              <a:rPr lang="en-IN" sz="2400" dirty="0" smtClean="0"/>
              <a:t>of the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. If not, this method returns </a:t>
            </a:r>
            <a:r>
              <a:rPr lang="en-IN" sz="2400" b="1" dirty="0" smtClean="0">
                <a:solidFill>
                  <a:srgbClr val="0070C0"/>
                </a:solidFill>
              </a:rPr>
              <a:t>False</a:t>
            </a:r>
            <a:r>
              <a:rPr lang="en-IN" sz="2400" dirty="0" smtClean="0"/>
              <a:t>.</a:t>
            </a:r>
            <a:r>
              <a:rPr lang="en-IN" sz="2400" b="1" dirty="0" smtClean="0"/>
              <a:t> </a:t>
            </a:r>
            <a:r>
              <a:rPr lang="en-IN" sz="2400" dirty="0" smtClean="0"/>
              <a:t>If the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 is empty, then also it returns </a:t>
            </a:r>
            <a:r>
              <a:rPr lang="en-IN" sz="2400" b="1" dirty="0" smtClean="0">
                <a:solidFill>
                  <a:srgbClr val="0070C0"/>
                </a:solidFill>
              </a:rPr>
              <a:t>False</a:t>
            </a:r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list(</a:t>
            </a:r>
            <a:r>
              <a:rPr lang="en-US" sz="2000" b="1" dirty="0" err="1" smtClean="0">
                <a:solidFill>
                  <a:srgbClr val="0070C0"/>
                </a:solidFill>
              </a:rPr>
              <a:t>iterable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x = (1, 3, 4, 0)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print(any(x))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72206"/>
            <a:ext cx="980178" cy="282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=(10,20,30,40,50)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00B050"/>
                </a:solidFill>
              </a:rPr>
              <a:t>mynums</a:t>
            </a:r>
            <a:r>
              <a:rPr lang="en-IN" sz="2400" b="1" dirty="0" smtClean="0">
                <a:solidFill>
                  <a:srgbClr val="00B050"/>
                </a:solidFill>
              </a:rPr>
              <a:t>[0]=15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233136"/>
            <a:ext cx="8143932" cy="76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 = (0, False)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print(any(x))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429133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 = (0, False, 5)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print(any(x))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00504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 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print(any(x))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214818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 ("","0", "")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print(any(x))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00504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 ("",0, "")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print(any(x))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214818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 (4)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print(any(x))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364930"/>
            <a:ext cx="5786478" cy="778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 (4,)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print(any(x))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00504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all(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all( ) </a:t>
            </a:r>
            <a:r>
              <a:rPr lang="en-IN" sz="2400" dirty="0" smtClean="0"/>
              <a:t>function accepts a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 as argument and returns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 if  </a:t>
            </a:r>
            <a:r>
              <a:rPr lang="en-IN" sz="2400" b="1" dirty="0" smtClean="0">
                <a:solidFill>
                  <a:srgbClr val="7030A0"/>
                </a:solidFill>
              </a:rPr>
              <a:t>all the elements </a:t>
            </a:r>
            <a:r>
              <a:rPr lang="en-IN" sz="2400" dirty="0" smtClean="0"/>
              <a:t>of the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 or if the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7030A0"/>
                </a:solidFill>
              </a:rPr>
              <a:t>empty</a:t>
            </a:r>
            <a:r>
              <a:rPr lang="en-IN" sz="2400" dirty="0" smtClean="0"/>
              <a:t> .If not, this method returns </a:t>
            </a:r>
            <a:r>
              <a:rPr lang="en-IN" sz="2400" b="1" dirty="0" smtClean="0">
                <a:solidFill>
                  <a:srgbClr val="0070C0"/>
                </a:solidFill>
              </a:rPr>
              <a:t>False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all(</a:t>
            </a:r>
            <a:r>
              <a:rPr lang="en-US" sz="2000" b="1" dirty="0" err="1" smtClean="0">
                <a:solidFill>
                  <a:srgbClr val="0070C0"/>
                </a:solidFill>
              </a:rPr>
              <a:t>iterable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x = (1, 3, 4, 0)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print(all(x))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6000768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 = (0, False)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429133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 = (1,3,4,5)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00504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mynums=([10,20],30,40,50)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B050"/>
                </a:solidFill>
              </a:rPr>
              <a:t>mynums[0][0]=15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	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8"/>
            <a:ext cx="4864963" cy="5531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0628" y="2071678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did the code run?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9459" y="2571744"/>
            <a:ext cx="38379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Although a </a:t>
            </a:r>
            <a:r>
              <a:rPr lang="en-US" b="1" dirty="0" err="1" smtClean="0">
                <a:solidFill>
                  <a:srgbClr val="00B050"/>
                </a:solidFill>
              </a:rPr>
              <a:t>tuple</a:t>
            </a:r>
            <a:r>
              <a:rPr lang="en-US" b="1" dirty="0" smtClean="0">
                <a:solidFill>
                  <a:srgbClr val="C00000"/>
                </a:solidFill>
              </a:rPr>
              <a:t> is </a:t>
            </a:r>
            <a:r>
              <a:rPr lang="en-US" b="1" dirty="0" smtClean="0">
                <a:solidFill>
                  <a:srgbClr val="00B050"/>
                </a:solidFill>
              </a:rPr>
              <a:t>immutable</a:t>
            </a:r>
            <a:r>
              <a:rPr lang="en-US" b="1" dirty="0" smtClean="0">
                <a:solidFill>
                  <a:srgbClr val="C00000"/>
                </a:solidFill>
              </a:rPr>
              <a:t>,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but if it contains a </a:t>
            </a:r>
            <a:r>
              <a:rPr lang="en-US" b="1" dirty="0" smtClean="0">
                <a:solidFill>
                  <a:srgbClr val="00B050"/>
                </a:solidFill>
              </a:rPr>
              <a:t>mutable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data then we can change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it’s value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 = (0, False, 5)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929066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 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00504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myvalues=("hello",30,40,50)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print(myvalues)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B050"/>
                </a:solidFill>
              </a:rPr>
              <a:t>myvalues[0]="hi"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print(myvalues) 	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357694"/>
            <a:ext cx="8286808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myvalues=(["hello",20],30,40,50)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print(myvalues)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B050"/>
                </a:solidFill>
              </a:rPr>
              <a:t>myvalues[0][0]="hi"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print(myvalues)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	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128357"/>
            <a:ext cx="4857784" cy="588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mynums=(10,20,30,40,50)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B050"/>
                </a:solidFill>
              </a:rPr>
              <a:t>mynums=(15,25,35,45,55)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7" y="4786322"/>
            <a:ext cx="3795811" cy="7143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0628" y="2071678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did the code run?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4876" y="2571744"/>
            <a:ext cx="41953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Tuple</a:t>
            </a:r>
            <a:r>
              <a:rPr lang="en-US" b="1" dirty="0" smtClean="0">
                <a:solidFill>
                  <a:srgbClr val="00B050"/>
                </a:solidFill>
              </a:rPr>
              <a:t> object </a:t>
            </a:r>
            <a:r>
              <a:rPr lang="en-US" b="1" dirty="0" smtClean="0">
                <a:solidFill>
                  <a:srgbClr val="C00000"/>
                </a:solidFill>
              </a:rPr>
              <a:t>is </a:t>
            </a:r>
            <a:r>
              <a:rPr lang="en-US" b="1" dirty="0" smtClean="0">
                <a:solidFill>
                  <a:srgbClr val="00B050"/>
                </a:solidFill>
              </a:rPr>
              <a:t>immutable</a:t>
            </a:r>
            <a:r>
              <a:rPr lang="en-US" b="1" dirty="0" smtClean="0">
                <a:solidFill>
                  <a:srgbClr val="C00000"/>
                </a:solidFill>
              </a:rPr>
              <a:t> ,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but </a:t>
            </a:r>
            <a:r>
              <a:rPr lang="en-US" b="1" dirty="0" err="1" smtClean="0">
                <a:solidFill>
                  <a:srgbClr val="00B050"/>
                </a:solidFill>
              </a:rPr>
              <a:t>tuple</a:t>
            </a:r>
            <a:r>
              <a:rPr lang="en-US" b="1" dirty="0" smtClean="0">
                <a:solidFill>
                  <a:srgbClr val="00B050"/>
                </a:solidFill>
              </a:rPr>
              <a:t> reference </a:t>
            </a:r>
            <a:r>
              <a:rPr lang="en-US" b="1" dirty="0" smtClean="0">
                <a:solidFill>
                  <a:srgbClr val="C00000"/>
                </a:solidFill>
              </a:rPr>
              <a:t>is </a:t>
            </a:r>
            <a:r>
              <a:rPr lang="en-US" b="1" dirty="0" smtClean="0">
                <a:solidFill>
                  <a:srgbClr val="00B050"/>
                </a:solidFill>
              </a:rPr>
              <a:t>mutable</a:t>
            </a:r>
            <a:r>
              <a:rPr lang="en-US" b="1" dirty="0" smtClean="0">
                <a:solidFill>
                  <a:srgbClr val="C00000"/>
                </a:solidFill>
              </a:rPr>
              <a:t>.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So we can assign a new</a:t>
            </a:r>
          </a:p>
          <a:p>
            <a:r>
              <a:rPr lang="en-US" b="1" dirty="0" err="1" smtClean="0">
                <a:solidFill>
                  <a:srgbClr val="00B050"/>
                </a:solidFill>
              </a:rPr>
              <a:t>tuple</a:t>
            </a:r>
            <a:r>
              <a:rPr lang="en-US" b="1" dirty="0" smtClean="0">
                <a:solidFill>
                  <a:srgbClr val="00B050"/>
                </a:solidFill>
              </a:rPr>
              <a:t> object </a:t>
            </a:r>
            <a:r>
              <a:rPr lang="en-US" b="1" dirty="0" smtClean="0">
                <a:solidFill>
                  <a:srgbClr val="C00000"/>
                </a:solidFill>
              </a:rPr>
              <a:t>to the same </a:t>
            </a:r>
            <a:r>
              <a:rPr lang="en-US" b="1" dirty="0" smtClean="0">
                <a:solidFill>
                  <a:srgbClr val="00B050"/>
                </a:solidFill>
              </a:rPr>
              <a:t>reference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Deleting A </a:t>
            </a:r>
            <a:r>
              <a:rPr lang="en-US" sz="2800" b="1" dirty="0" err="1" smtClean="0"/>
              <a:t>Tuple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we discussed previously, a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immutable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also means that we can’t </a:t>
            </a:r>
            <a:r>
              <a:rPr lang="en-IN" sz="2400" b="1" dirty="0" smtClean="0">
                <a:solidFill>
                  <a:srgbClr val="C00000"/>
                </a:solidFill>
              </a:rPr>
              <a:t>delete</a:t>
            </a:r>
            <a:r>
              <a:rPr lang="en-IN" sz="2400" dirty="0" smtClean="0"/>
              <a:t> just a part of it.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However we can </a:t>
            </a:r>
            <a:r>
              <a:rPr lang="en-IN" sz="2400" b="1" dirty="0" smtClean="0">
                <a:solidFill>
                  <a:srgbClr val="C00000"/>
                </a:solidFill>
              </a:rPr>
              <a:t>delete</a:t>
            </a:r>
            <a:r>
              <a:rPr lang="en-IN" sz="2400" dirty="0" smtClean="0"/>
              <a:t> an </a:t>
            </a:r>
            <a:r>
              <a:rPr lang="en-IN" sz="2400" b="1" dirty="0" smtClean="0">
                <a:solidFill>
                  <a:srgbClr val="C00000"/>
                </a:solidFill>
              </a:rPr>
              <a:t>entire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if required.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9610</TotalTime>
  <Words>1172</Words>
  <Application>Microsoft Office PowerPoint</Application>
  <PresentationFormat>On-screen Show (4:3)</PresentationFormat>
  <Paragraphs>404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Civic</vt:lpstr>
      <vt:lpstr>Slide 1</vt:lpstr>
      <vt:lpstr>Today’s Agenda</vt:lpstr>
      <vt:lpstr>Changing A Tuple</vt:lpstr>
      <vt:lpstr>Guess The Output ?</vt:lpstr>
      <vt:lpstr>Guess The Output ?</vt:lpstr>
      <vt:lpstr>Guess The Output ?</vt:lpstr>
      <vt:lpstr>Guess The Output ?</vt:lpstr>
      <vt:lpstr>Guess The Output ?</vt:lpstr>
      <vt:lpstr>Deleting A Tuple</vt:lpstr>
      <vt:lpstr>Guess The Output ?</vt:lpstr>
      <vt:lpstr>Guess The Output ?</vt:lpstr>
      <vt:lpstr>Guess The Output ?</vt:lpstr>
      <vt:lpstr>Built In Functions For Tuple</vt:lpstr>
      <vt:lpstr>The len( ) Function</vt:lpstr>
      <vt:lpstr>The max( ) Function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The min( ) Function</vt:lpstr>
      <vt:lpstr>Guess The Output ?</vt:lpstr>
      <vt:lpstr>The sum( ) Function</vt:lpstr>
      <vt:lpstr>Guess The Output ?</vt:lpstr>
      <vt:lpstr>Guess The Output ?</vt:lpstr>
      <vt:lpstr>Guess The Output ?</vt:lpstr>
      <vt:lpstr>The sorted( ) Function</vt:lpstr>
      <vt:lpstr>Guess The Output ?</vt:lpstr>
      <vt:lpstr>Guess The Output ?</vt:lpstr>
      <vt:lpstr>Guess The Output ?</vt:lpstr>
      <vt:lpstr>Guess The Output ?</vt:lpstr>
      <vt:lpstr>Sorting In Descending Order</vt:lpstr>
      <vt:lpstr>The tuple( ) Function</vt:lpstr>
      <vt:lpstr>Guess The Output ?</vt:lpstr>
      <vt:lpstr>Guess The Output ?</vt:lpstr>
      <vt:lpstr>Guess The Output ?</vt:lpstr>
      <vt:lpstr>The any( ) Function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The all( ) Function</vt:lpstr>
      <vt:lpstr>Guess The Output ?</vt:lpstr>
      <vt:lpstr>Guess The Output ?</vt:lpstr>
      <vt:lpstr>Guess The Output ?</vt:lpstr>
      <vt:lpstr>Guess The Output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1066</cp:revision>
  <dcterms:created xsi:type="dcterms:W3CDTF">2015-12-21T13:46:48Z</dcterms:created>
  <dcterms:modified xsi:type="dcterms:W3CDTF">2020-04-14T08:20:33Z</dcterms:modified>
</cp:coreProperties>
</file>