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7"/>
  </p:notesMasterIdLst>
  <p:sldIdLst>
    <p:sldId id="256" r:id="rId2"/>
    <p:sldId id="257" r:id="rId3"/>
    <p:sldId id="829" r:id="rId4"/>
    <p:sldId id="855" r:id="rId5"/>
    <p:sldId id="830" r:id="rId6"/>
    <p:sldId id="856" r:id="rId7"/>
    <p:sldId id="858" r:id="rId8"/>
    <p:sldId id="859" r:id="rId9"/>
    <p:sldId id="860" r:id="rId10"/>
    <p:sldId id="861" r:id="rId11"/>
    <p:sldId id="887" r:id="rId12"/>
    <p:sldId id="888" r:id="rId13"/>
    <p:sldId id="862" r:id="rId14"/>
    <p:sldId id="863" r:id="rId15"/>
    <p:sldId id="864" r:id="rId16"/>
    <p:sldId id="865" r:id="rId17"/>
    <p:sldId id="866" r:id="rId18"/>
    <p:sldId id="867" r:id="rId19"/>
    <p:sldId id="868" r:id="rId20"/>
    <p:sldId id="870" r:id="rId21"/>
    <p:sldId id="871" r:id="rId22"/>
    <p:sldId id="876" r:id="rId23"/>
    <p:sldId id="877" r:id="rId24"/>
    <p:sldId id="878" r:id="rId25"/>
    <p:sldId id="879" r:id="rId26"/>
    <p:sldId id="880" r:id="rId27"/>
    <p:sldId id="833" r:id="rId28"/>
    <p:sldId id="834" r:id="rId29"/>
    <p:sldId id="889" r:id="rId30"/>
    <p:sldId id="835" r:id="rId31"/>
    <p:sldId id="892" r:id="rId32"/>
    <p:sldId id="890" r:id="rId33"/>
    <p:sldId id="891" r:id="rId34"/>
    <p:sldId id="893" r:id="rId35"/>
    <p:sldId id="894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366" autoAdjust="0"/>
    <p:restoredTop sz="94660"/>
  </p:normalViewPr>
  <p:slideViewPr>
    <p:cSldViewPr>
      <p:cViewPr>
        <p:scale>
          <a:sx n="76" d="100"/>
          <a:sy n="76" d="100"/>
        </p:scale>
        <p:origin x="-115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 smtClean="0"/>
              <a:t>PYTHON</a:t>
            </a:r>
          </a:p>
          <a:p>
            <a:r>
              <a:rPr lang="en-US" sz="4400" smtClean="0">
                <a:solidFill>
                  <a:srgbClr val="FF0000"/>
                </a:solidFill>
              </a:rPr>
              <a:t>Lecture 32</a:t>
            </a:r>
            <a:endParaRPr lang="en-US" sz="4400" dirty="0" smtClean="0">
              <a:solidFill>
                <a:srgbClr val="FF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72264" y="357166"/>
            <a:ext cx="2286016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city="Bhopal"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print(city[0])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print(city[1])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print(city[-1])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print(city[-2])</a:t>
            </a:r>
            <a:endParaRPr lang="en-US" sz="24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h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l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</a:t>
            </a:r>
          </a:p>
          <a:p>
            <a:endParaRPr lang="en-IN" sz="1900" dirty="0" smtClean="0"/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city="Bhopal"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print(city[6])</a:t>
            </a:r>
          </a:p>
          <a:p>
            <a:pPr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IndexError</a:t>
            </a:r>
            <a:r>
              <a:rPr lang="en-US" sz="2400" b="1" dirty="0" smtClean="0">
                <a:solidFill>
                  <a:srgbClr val="C00000"/>
                </a:solidFill>
              </a:rPr>
              <a:t>: String index out of range</a:t>
            </a:r>
          </a:p>
          <a:p>
            <a:endParaRPr lang="en-IN" sz="1900" dirty="0" smtClean="0"/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city="Bhopal"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print(city[1.5])</a:t>
            </a:r>
          </a:p>
          <a:p>
            <a:pPr>
              <a:buNone/>
            </a:pPr>
            <a:endParaRPr lang="en-US" sz="2400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C00000"/>
                </a:solidFill>
              </a:rPr>
              <a:t>TypeError</a:t>
            </a:r>
            <a:r>
              <a:rPr lang="en-US" sz="2400" b="1" dirty="0" smtClean="0">
                <a:solidFill>
                  <a:srgbClr val="C00000"/>
                </a:solidFill>
              </a:rPr>
              <a:t>: String indices must be integers</a:t>
            </a:r>
          </a:p>
          <a:p>
            <a:endParaRPr lang="en-IN" sz="1900" dirty="0" smtClean="0"/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Accessing String Elements Using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while</a:t>
            </a:r>
            <a:r>
              <a:rPr lang="en-US" sz="2400" b="1" dirty="0" smtClean="0"/>
              <a:t> Loop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city="Bhopal"</a:t>
            </a:r>
          </a:p>
          <a:p>
            <a:pPr>
              <a:buNone/>
            </a:pP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=0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while 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&lt;</a:t>
            </a:r>
            <a:r>
              <a:rPr lang="en-IN" sz="2400" b="1" dirty="0" err="1" smtClean="0">
                <a:solidFill>
                  <a:srgbClr val="7030A0"/>
                </a:solidFill>
              </a:rPr>
              <a:t>len</a:t>
            </a:r>
            <a:r>
              <a:rPr lang="en-IN" sz="2400" b="1" dirty="0" smtClean="0">
                <a:solidFill>
                  <a:srgbClr val="7030A0"/>
                </a:solidFill>
              </a:rPr>
              <a:t>(city)</a:t>
            </a:r>
            <a:r>
              <a:rPr lang="en-IN" sz="2400" b="1" dirty="0" smtClean="0">
                <a:solidFill>
                  <a:srgbClr val="C00000"/>
                </a:solidFill>
              </a:rPr>
              <a:t>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print(city[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])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r>
              <a:rPr lang="en-IN" sz="2400" b="1" dirty="0" err="1" smtClean="0">
                <a:solidFill>
                  <a:srgbClr val="C00000"/>
                </a:solidFill>
              </a:rPr>
              <a:t>i</a:t>
            </a:r>
            <a:r>
              <a:rPr lang="en-IN" sz="2400" b="1" dirty="0" smtClean="0">
                <a:solidFill>
                  <a:srgbClr val="C00000"/>
                </a:solidFill>
              </a:rPr>
              <a:t>=i+1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h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5072066" y="1643050"/>
            <a:ext cx="3629044" cy="3357586"/>
          </a:xfrm>
          <a:prstGeom prst="cloudCallout">
            <a:avLst>
              <a:gd name="adj1" fmla="val -128523"/>
              <a:gd name="adj2" fmla="val -165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Just like </a:t>
            </a:r>
            <a:r>
              <a:rPr lang="en-US" b="1" dirty="0" err="1" smtClean="0">
                <a:solidFill>
                  <a:srgbClr val="FFFF00"/>
                </a:solidFill>
              </a:rPr>
              <a:t>len</a:t>
            </a:r>
            <a:r>
              <a:rPr lang="en-US" b="1" dirty="0" smtClean="0">
                <a:solidFill>
                  <a:srgbClr val="FFFF00"/>
                </a:solidFill>
              </a:rPr>
              <a:t>( ) </a:t>
            </a:r>
            <a:r>
              <a:rPr lang="en-US" b="1" dirty="0" smtClean="0"/>
              <a:t>works with </a:t>
            </a:r>
            <a:r>
              <a:rPr lang="en-US" b="1" dirty="0" smtClean="0">
                <a:solidFill>
                  <a:srgbClr val="FFFF00"/>
                </a:solidFill>
              </a:rPr>
              <a:t>lists </a:t>
            </a:r>
            <a:r>
              <a:rPr lang="en-US" b="1" dirty="0" smtClean="0">
                <a:solidFill>
                  <a:schemeClr val="bg1"/>
                </a:solidFill>
              </a:rPr>
              <a:t>and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err="1" smtClean="0">
                <a:solidFill>
                  <a:srgbClr val="FFFF00"/>
                </a:solidFill>
              </a:rPr>
              <a:t>tuple</a:t>
            </a:r>
            <a:r>
              <a:rPr lang="en-US" b="1" dirty="0" smtClean="0">
                <a:solidFill>
                  <a:srgbClr val="FFFF00"/>
                </a:solidFill>
              </a:rPr>
              <a:t> </a:t>
            </a:r>
            <a:r>
              <a:rPr lang="en-US" b="1" dirty="0" smtClean="0"/>
              <a:t>similarly it also works with </a:t>
            </a:r>
            <a:r>
              <a:rPr lang="en-US" b="1" dirty="0" smtClean="0">
                <a:solidFill>
                  <a:srgbClr val="FFFF00"/>
                </a:solidFill>
              </a:rPr>
              <a:t>string </a:t>
            </a:r>
            <a:r>
              <a:rPr lang="en-US" b="1" dirty="0" smtClean="0"/>
              <a:t>returns </a:t>
            </a:r>
            <a:r>
              <a:rPr lang="en-US" b="1" dirty="0" smtClean="0">
                <a:solidFill>
                  <a:srgbClr val="FFFF00"/>
                </a:solidFill>
              </a:rPr>
              <a:t>number of elements </a:t>
            </a:r>
            <a:r>
              <a:rPr lang="en-US" b="1" dirty="0" smtClean="0"/>
              <a:t>in the </a:t>
            </a:r>
            <a:r>
              <a:rPr lang="en-US" b="1" dirty="0" smtClean="0">
                <a:solidFill>
                  <a:srgbClr val="FFFF00"/>
                </a:solidFill>
              </a:rPr>
              <a:t>string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Accessing String Elements Using </a:t>
            </a:r>
            <a:br>
              <a:rPr lang="en-US" sz="2400" b="1" dirty="0" smtClean="0"/>
            </a:br>
            <a:r>
              <a:rPr lang="en-US" sz="2400" b="1" dirty="0" smtClean="0">
                <a:solidFill>
                  <a:srgbClr val="7030A0"/>
                </a:solidFill>
              </a:rPr>
              <a:t>for</a:t>
            </a:r>
            <a:r>
              <a:rPr lang="en-US" sz="2400" b="1" dirty="0" smtClean="0"/>
              <a:t> Loop</a:t>
            </a:r>
            <a:endParaRPr lang="en-IN" sz="24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city="Bhopal"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for </a:t>
            </a:r>
            <a:r>
              <a:rPr lang="en-IN" sz="2400" b="1" dirty="0" err="1" smtClean="0">
                <a:solidFill>
                  <a:srgbClr val="7030A0"/>
                </a:solidFill>
              </a:rPr>
              <a:t>ch</a:t>
            </a:r>
            <a:r>
              <a:rPr lang="en-IN" sz="2400" b="1" dirty="0" smtClean="0">
                <a:solidFill>
                  <a:srgbClr val="7030A0"/>
                </a:solidFill>
              </a:rPr>
              <a:t> in city: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	print(</a:t>
            </a:r>
            <a:r>
              <a:rPr lang="en-IN" sz="2400" b="1" dirty="0" err="1" smtClean="0">
                <a:solidFill>
                  <a:srgbClr val="C00000"/>
                </a:solidFill>
              </a:rPr>
              <a:t>ch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h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loud Callout 5"/>
          <p:cNvSpPr/>
          <p:nvPr/>
        </p:nvSpPr>
        <p:spPr>
          <a:xfrm>
            <a:off x="4929190" y="1571612"/>
            <a:ext cx="3629044" cy="3357586"/>
          </a:xfrm>
          <a:prstGeom prst="cloudCallout">
            <a:avLst>
              <a:gd name="adj1" fmla="val -117133"/>
              <a:gd name="adj2" fmla="val -23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Since </a:t>
            </a:r>
            <a:r>
              <a:rPr lang="en-US" b="1" dirty="0" smtClean="0">
                <a:solidFill>
                  <a:srgbClr val="FFFF00"/>
                </a:solidFill>
              </a:rPr>
              <a:t>string</a:t>
            </a:r>
            <a:r>
              <a:rPr lang="en-US" b="1" dirty="0" smtClean="0"/>
              <a:t> is a sequence type , so for loop can iterate over individual elements of the </a:t>
            </a:r>
            <a:r>
              <a:rPr lang="en-US" b="1" dirty="0" smtClean="0">
                <a:solidFill>
                  <a:srgbClr val="FFFF00"/>
                </a:solidFill>
              </a:rPr>
              <a:t>string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Exercise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/>
            <a:r>
              <a:rPr lang="en-US" sz="2400" b="1" dirty="0" smtClean="0"/>
              <a:t>Redesign the previous code using for loop only to traverse the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b="1" dirty="0" smtClean="0"/>
              <a:t> in reverse order. Don’t use slice operator</a:t>
            </a: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Solution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city="Bhopal"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00B050"/>
                </a:solidFill>
              </a:rPr>
              <a:t>for </a:t>
            </a:r>
            <a:r>
              <a:rPr lang="en-IN" sz="2400" b="1" dirty="0" err="1" smtClean="0">
                <a:solidFill>
                  <a:srgbClr val="00B050"/>
                </a:solidFill>
              </a:rPr>
              <a:t>i</a:t>
            </a:r>
            <a:r>
              <a:rPr lang="en-IN" sz="2400" b="1" dirty="0" smtClean="0">
                <a:solidFill>
                  <a:srgbClr val="00B050"/>
                </a:solidFill>
              </a:rPr>
              <a:t> in range(</a:t>
            </a:r>
            <a:r>
              <a:rPr lang="en-IN" sz="2400" b="1" dirty="0" err="1" smtClean="0">
                <a:solidFill>
                  <a:srgbClr val="00B050"/>
                </a:solidFill>
              </a:rPr>
              <a:t>len</a:t>
            </a:r>
            <a:r>
              <a:rPr lang="en-IN" sz="2400" b="1" dirty="0" smtClean="0">
                <a:solidFill>
                  <a:srgbClr val="00B050"/>
                </a:solidFill>
              </a:rPr>
              <a:t>(city)-1,-1,-1):</a:t>
            </a:r>
          </a:p>
          <a:p>
            <a:pPr fontAlgn="base">
              <a:buNone/>
            </a:pPr>
            <a:r>
              <a:rPr lang="en-IN" sz="2400" b="1" dirty="0" smtClean="0">
                <a:solidFill>
                  <a:srgbClr val="7030A0"/>
                </a:solidFill>
              </a:rPr>
              <a:t>	print(city[</a:t>
            </a:r>
            <a:r>
              <a:rPr lang="en-IN" sz="2400" b="1" dirty="0" err="1" smtClean="0">
                <a:solidFill>
                  <a:srgbClr val="7030A0"/>
                </a:solidFill>
              </a:rPr>
              <a:t>i</a:t>
            </a:r>
            <a:r>
              <a:rPr lang="en-IN" sz="2400" b="1" dirty="0" smtClean="0">
                <a:solidFill>
                  <a:srgbClr val="7030A0"/>
                </a:solidFill>
              </a:rPr>
              <a:t>])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 fontAlgn="base"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l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a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o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h</a:t>
            </a:r>
          </a:p>
          <a:p>
            <a:pPr fontAlgn="base"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B</a:t>
            </a:r>
          </a:p>
          <a:p>
            <a:pPr fontAlgn="base">
              <a:buNone/>
            </a:pPr>
            <a:endParaRPr lang="en-US" sz="2400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Slice Operator With String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Just like we can apply slice operator with </a:t>
            </a:r>
            <a:r>
              <a:rPr lang="en-US" sz="2400" b="1" dirty="0" smtClean="0">
                <a:solidFill>
                  <a:srgbClr val="C00000"/>
                </a:solidFill>
              </a:rPr>
              <a:t>lists</a:t>
            </a:r>
            <a:r>
              <a:rPr lang="en-US" sz="2400" dirty="0" smtClean="0"/>
              <a:t> and </a:t>
            </a:r>
            <a:r>
              <a:rPr lang="en-US" sz="2400" b="1" dirty="0" err="1" smtClean="0">
                <a:solidFill>
                  <a:srgbClr val="C00000"/>
                </a:solidFill>
              </a:rPr>
              <a:t>tuples</a:t>
            </a:r>
            <a:r>
              <a:rPr lang="en-US" sz="2400" dirty="0" smtClean="0"/>
              <a:t>, similarly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allows us to apply slice operator with </a:t>
            </a:r>
            <a:r>
              <a:rPr lang="en-US" sz="2400" b="1" dirty="0" smtClean="0">
                <a:solidFill>
                  <a:srgbClr val="C00000"/>
                </a:solidFill>
              </a:rPr>
              <a:t>strings</a:t>
            </a:r>
            <a:r>
              <a:rPr lang="en-US" sz="2400" dirty="0" smtClean="0"/>
              <a:t> also.</a:t>
            </a:r>
          </a:p>
          <a:p>
            <a:endParaRPr lang="en-US" sz="2400" dirty="0" smtClean="0"/>
          </a:p>
          <a:p>
            <a:endParaRPr lang="en-US" sz="2400" b="1" dirty="0" smtClean="0"/>
          </a:p>
          <a:p>
            <a:r>
              <a:rPr lang="en-US" sz="2400" b="1" dirty="0" smtClean="0"/>
              <a:t>Syntax:</a:t>
            </a:r>
            <a:r>
              <a:rPr lang="en-US" sz="2400" dirty="0" smtClean="0"/>
              <a:t> </a:t>
            </a:r>
            <a:r>
              <a:rPr lang="en-US" sz="2400" b="1" dirty="0" err="1" smtClean="0">
                <a:solidFill>
                  <a:srgbClr val="7030A0"/>
                </a:solidFill>
              </a:rPr>
              <a:t>string_var</a:t>
            </a:r>
            <a:r>
              <a:rPr lang="en-US" sz="2400" b="1" dirty="0" smtClean="0">
                <a:solidFill>
                  <a:srgbClr val="7030A0"/>
                </a:solidFill>
              </a:rPr>
              <a:t>[x:y]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denotes the </a:t>
            </a:r>
            <a:r>
              <a:rPr lang="en-US" b="1" dirty="0" smtClean="0">
                <a:solidFill>
                  <a:srgbClr val="C00000"/>
                </a:solidFill>
              </a:rPr>
              <a:t>start index </a:t>
            </a:r>
            <a:r>
              <a:rPr lang="en-US" dirty="0" smtClean="0"/>
              <a:t>of slicing and </a:t>
            </a:r>
            <a:r>
              <a:rPr lang="en-US" b="1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denotes the </a:t>
            </a:r>
            <a:r>
              <a:rPr lang="en-US" b="1" dirty="0" smtClean="0">
                <a:solidFill>
                  <a:srgbClr val="C00000"/>
                </a:solidFill>
              </a:rPr>
              <a:t>end index </a:t>
            </a:r>
            <a:r>
              <a:rPr lang="en-US" dirty="0" smtClean="0"/>
              <a:t>. But </a:t>
            </a:r>
            <a:r>
              <a:rPr lang="en-US" b="1" dirty="0" smtClean="0">
                <a:solidFill>
                  <a:srgbClr val="C00000"/>
                </a:solidFill>
              </a:rPr>
              <a:t>Python</a:t>
            </a:r>
            <a:r>
              <a:rPr lang="en-US" dirty="0" smtClean="0"/>
              <a:t> ends slicing at </a:t>
            </a:r>
            <a:r>
              <a:rPr lang="en-US" b="1" dirty="0" smtClean="0">
                <a:solidFill>
                  <a:srgbClr val="C00000"/>
                </a:solidFill>
              </a:rPr>
              <a:t>y-1</a:t>
            </a:r>
            <a:r>
              <a:rPr lang="en-US" dirty="0" smtClean="0"/>
              <a:t> index.</a:t>
            </a:r>
            <a:endParaRPr lang="en-US" sz="2100" dirty="0" smtClean="0"/>
          </a:p>
          <a:p>
            <a:endParaRPr lang="en-US" sz="24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print(city[1:4])</a:t>
            </a: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smtClean="0">
                <a:solidFill>
                  <a:srgbClr val="0070C0"/>
                </a:solidFill>
              </a:rPr>
              <a:t>hop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print(city[3:5])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19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print(city[0:4])</a:t>
            </a: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Bhop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print(city[0:10])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Bhopal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Today’s Agenda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3000" b="1" dirty="0" smtClean="0">
                <a:solidFill>
                  <a:schemeClr val="tx1"/>
                </a:solidFill>
              </a:rPr>
              <a:t>Strings -I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What Is A String ?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Creating A String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Different Ways Of Accessing Strings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dirty="0" smtClean="0"/>
              <a:t>Operators Which Work On Strings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endParaRPr lang="en-US" dirty="0" smtClean="0"/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dirty="0" smtClean="0"/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092281" y="260648"/>
            <a:ext cx="187220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print(city[1:])</a:t>
            </a: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sz="1900" dirty="0" smtClean="0"/>
              <a:t>	</a:t>
            </a:r>
            <a:r>
              <a:rPr lang="en-US" b="1" dirty="0" err="1" smtClean="0">
                <a:solidFill>
                  <a:srgbClr val="0070C0"/>
                </a:solidFill>
              </a:rPr>
              <a:t>hopal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print(city[:4])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Bhop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print(city[:-2])</a:t>
            </a: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</a:t>
            </a:r>
            <a:r>
              <a:rPr lang="en-US" b="1" dirty="0" err="1" smtClean="0">
                <a:solidFill>
                  <a:srgbClr val="0070C0"/>
                </a:solidFill>
              </a:rPr>
              <a:t>Bhop</a:t>
            </a:r>
            <a:endParaRPr lang="en-US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print(city[-2:])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Step Value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String slicing can accept a </a:t>
            </a:r>
            <a:r>
              <a:rPr lang="en-IN" sz="2400" b="1" dirty="0" smtClean="0">
                <a:solidFill>
                  <a:srgbClr val="C00000"/>
                </a:solidFill>
              </a:rPr>
              <a:t>third parameter </a:t>
            </a:r>
            <a:r>
              <a:rPr lang="en-IN" sz="2400" dirty="0" smtClean="0">
                <a:solidFill>
                  <a:schemeClr val="tx1"/>
                </a:solidFill>
              </a:rPr>
              <a:t>also after the two index numbers. 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tx1"/>
                </a:solidFill>
              </a:rPr>
              <a:t>The </a:t>
            </a:r>
            <a:r>
              <a:rPr lang="en-IN" sz="2400" b="1" dirty="0" smtClean="0">
                <a:solidFill>
                  <a:srgbClr val="C00000"/>
                </a:solidFill>
              </a:rPr>
              <a:t>third parameter </a:t>
            </a:r>
            <a:r>
              <a:rPr lang="en-IN" sz="2400" dirty="0" smtClean="0">
                <a:solidFill>
                  <a:schemeClr val="tx1"/>
                </a:solidFill>
              </a:rPr>
              <a:t>is called </a:t>
            </a:r>
            <a:r>
              <a:rPr lang="en-IN" sz="2400" b="1" dirty="0" smtClean="0">
                <a:solidFill>
                  <a:srgbClr val="C00000"/>
                </a:solidFill>
              </a:rPr>
              <a:t>step value.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 the complete syntax of slicing operator is: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C00000"/>
                </a:solidFill>
              </a:rPr>
              <a:t>	s[</a:t>
            </a:r>
            <a:r>
              <a:rPr lang="en-US" b="1" dirty="0" err="1" smtClean="0">
                <a:solidFill>
                  <a:srgbClr val="C00000"/>
                </a:solidFill>
              </a:rPr>
              <a:t>begin:end:step</a:t>
            </a:r>
            <a:r>
              <a:rPr lang="en-US" b="1" dirty="0" smtClean="0">
                <a:solidFill>
                  <a:srgbClr val="C00000"/>
                </a:solidFill>
              </a:rPr>
              <a:t>]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rgbClr val="C0000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Step value indicates </a:t>
            </a:r>
            <a:r>
              <a:rPr lang="en-IN" sz="2400" i="1" dirty="0" smtClean="0">
                <a:solidFill>
                  <a:srgbClr val="C00000"/>
                </a:solidFill>
              </a:rPr>
              <a:t>how many characters to move forward after the first character is retrieved</a:t>
            </a:r>
            <a:r>
              <a:rPr lang="en-IN" sz="2400" dirty="0" smtClean="0">
                <a:solidFill>
                  <a:schemeClr val="tx1"/>
                </a:solidFill>
              </a:rPr>
              <a:t> from the string and it’s default value is </a:t>
            </a:r>
            <a:r>
              <a:rPr lang="en-IN" sz="2400" b="1" dirty="0" smtClean="0">
                <a:solidFill>
                  <a:srgbClr val="C00000"/>
                </a:solidFill>
              </a:rPr>
              <a:t>1</a:t>
            </a:r>
            <a:r>
              <a:rPr lang="en-IN" sz="2400" dirty="0" smtClean="0">
                <a:solidFill>
                  <a:schemeClr val="tx1"/>
                </a:solidFill>
              </a:rPr>
              <a:t> , but can be changed as per our choice.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Using Step Value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Another point to understand is that if </a:t>
            </a:r>
            <a:r>
              <a:rPr lang="en-US" sz="2400" b="1" dirty="0" smtClean="0">
                <a:solidFill>
                  <a:srgbClr val="C00000"/>
                </a:solidFill>
              </a:rPr>
              <a:t>step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positive</a:t>
            </a:r>
            <a:r>
              <a:rPr lang="en-US" sz="2400" dirty="0" smtClean="0">
                <a:solidFill>
                  <a:schemeClr val="tx1"/>
                </a:solidFill>
              </a:rPr>
              <a:t> or </a:t>
            </a:r>
            <a:r>
              <a:rPr lang="en-US" sz="2400" b="1" dirty="0" smtClean="0">
                <a:solidFill>
                  <a:srgbClr val="C00000"/>
                </a:solidFill>
              </a:rPr>
              <a:t>not mentioned </a:t>
            </a:r>
            <a:r>
              <a:rPr lang="en-US" sz="2400" dirty="0" smtClean="0">
                <a:solidFill>
                  <a:schemeClr val="tx1"/>
                </a:solidFill>
              </a:rPr>
              <a:t>then 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Movement</a:t>
            </a:r>
            <a:r>
              <a:rPr lang="en-US" b="1" dirty="0" smtClean="0">
                <a:solidFill>
                  <a:srgbClr val="7030A0"/>
                </a:solidFill>
              </a:rPr>
              <a:t> is in </a:t>
            </a:r>
            <a:r>
              <a:rPr lang="en-US" b="1" dirty="0" smtClean="0">
                <a:solidFill>
                  <a:srgbClr val="C00000"/>
                </a:solidFill>
              </a:rPr>
              <a:t>forward direction ( L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R)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Default for </a:t>
            </a:r>
            <a:r>
              <a:rPr lang="en-US" b="1" dirty="0" smtClean="0">
                <a:solidFill>
                  <a:srgbClr val="C00000"/>
                </a:solidFill>
              </a:rPr>
              <a:t>start</a:t>
            </a:r>
            <a:r>
              <a:rPr lang="en-US" b="1" dirty="0" smtClean="0">
                <a:solidFill>
                  <a:srgbClr val="7030A0"/>
                </a:solidFill>
              </a:rPr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b="1" dirty="0" smtClean="0">
                <a:solidFill>
                  <a:srgbClr val="7030A0"/>
                </a:solidFill>
              </a:rPr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end </a:t>
            </a:r>
            <a:r>
              <a:rPr lang="en-US" b="1" dirty="0" smtClean="0">
                <a:solidFill>
                  <a:srgbClr val="7030A0"/>
                </a:solidFill>
              </a:rPr>
              <a:t>is </a:t>
            </a:r>
            <a:r>
              <a:rPr lang="en-US" b="1" dirty="0" err="1" smtClean="0">
                <a:solidFill>
                  <a:srgbClr val="00B050"/>
                </a:solidFill>
              </a:rPr>
              <a:t>len</a:t>
            </a:r>
            <a:endParaRPr lang="en-US" b="1" dirty="0" smtClean="0">
              <a:solidFill>
                <a:srgbClr val="00B05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But if </a:t>
            </a:r>
            <a:r>
              <a:rPr lang="en-US" sz="2400" b="1" dirty="0" smtClean="0">
                <a:solidFill>
                  <a:srgbClr val="C00000"/>
                </a:solidFill>
              </a:rPr>
              <a:t>step</a:t>
            </a:r>
            <a:r>
              <a:rPr lang="en-US" sz="2400" dirty="0" smtClean="0">
                <a:solidFill>
                  <a:schemeClr val="tx1"/>
                </a:solidFill>
              </a:rPr>
              <a:t> is </a:t>
            </a:r>
            <a:r>
              <a:rPr lang="en-US" sz="2400" b="1" dirty="0" smtClean="0">
                <a:solidFill>
                  <a:srgbClr val="C00000"/>
                </a:solidFill>
              </a:rPr>
              <a:t>negative</a:t>
            </a:r>
            <a:r>
              <a:rPr lang="en-US" sz="2400" dirty="0" smtClean="0">
                <a:solidFill>
                  <a:schemeClr val="tx1"/>
                </a:solidFill>
              </a:rPr>
              <a:t> , then</a:t>
            </a: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C00000"/>
                </a:solidFill>
              </a:rPr>
              <a:t>Movement</a:t>
            </a:r>
            <a:r>
              <a:rPr lang="en-US" b="1" dirty="0" smtClean="0">
                <a:solidFill>
                  <a:srgbClr val="7030A0"/>
                </a:solidFill>
              </a:rPr>
              <a:t> is in </a:t>
            </a:r>
            <a:r>
              <a:rPr lang="en-US" b="1" dirty="0" smtClean="0">
                <a:solidFill>
                  <a:srgbClr val="C00000"/>
                </a:solidFill>
              </a:rPr>
              <a:t>backward direction (R</a:t>
            </a:r>
            <a:r>
              <a:rPr lang="en-US" b="1" dirty="0" smtClean="0">
                <a:solidFill>
                  <a:srgbClr val="C00000"/>
                </a:solidFill>
                <a:sym typeface="Wingdings" pitchFamily="2" charset="2"/>
              </a:rPr>
              <a:t>L)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1062990" lvl="2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b="1" dirty="0" smtClean="0">
                <a:solidFill>
                  <a:srgbClr val="7030A0"/>
                </a:solidFill>
              </a:rPr>
              <a:t>Default for </a:t>
            </a:r>
            <a:r>
              <a:rPr lang="en-US" b="1" dirty="0" smtClean="0">
                <a:solidFill>
                  <a:srgbClr val="C00000"/>
                </a:solidFill>
              </a:rPr>
              <a:t>start</a:t>
            </a:r>
            <a:r>
              <a:rPr lang="en-US" b="1" dirty="0" smtClean="0">
                <a:solidFill>
                  <a:srgbClr val="7030A0"/>
                </a:solidFill>
              </a:rPr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-1</a:t>
            </a:r>
            <a:r>
              <a:rPr lang="en-US" b="1" dirty="0" smtClean="0">
                <a:solidFill>
                  <a:srgbClr val="7030A0"/>
                </a:solidFill>
              </a:rPr>
              <a:t> and </a:t>
            </a:r>
            <a:r>
              <a:rPr lang="en-US" b="1" dirty="0" smtClean="0">
                <a:solidFill>
                  <a:srgbClr val="C00000"/>
                </a:solidFill>
              </a:rPr>
              <a:t>end</a:t>
            </a:r>
            <a:r>
              <a:rPr lang="en-US" b="1" dirty="0" smtClean="0">
                <a:solidFill>
                  <a:srgbClr val="7030A0"/>
                </a:solidFill>
              </a:rPr>
              <a:t> is </a:t>
            </a:r>
            <a:r>
              <a:rPr lang="en-US" b="1" dirty="0" smtClean="0">
                <a:solidFill>
                  <a:srgbClr val="00B050"/>
                </a:solidFill>
              </a:rPr>
              <a:t>–(len+1)</a:t>
            </a:r>
            <a:endParaRPr lang="en-IN" b="1" dirty="0" smtClean="0">
              <a:solidFill>
                <a:srgbClr val="00B050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IN" sz="2000" dirty="0" smtClean="0">
              <a:solidFill>
                <a:schemeClr val="tx1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print(city[1:4:2])</a:t>
            </a: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hp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print(city[1:4:0])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ValueError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Slice</a:t>
            </a:r>
            <a:r>
              <a:rPr kumimoji="0" lang="en-US" sz="2000" b="1" i="0" u="none" strike="noStrike" kern="1200" cap="none" spc="0" normalizeH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step cannot be 0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print(city[4:1:1])</a:t>
            </a: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spcBef>
                <a:spcPct val="20000"/>
              </a:spcBef>
              <a:buClr>
                <a:schemeClr val="accent1"/>
              </a:buClr>
              <a:buSzPct val="120000"/>
              <a:defRPr/>
            </a:pPr>
            <a:r>
              <a:rPr lang="en-US" b="1" dirty="0" smtClean="0">
                <a:solidFill>
                  <a:srgbClr val="7030A0"/>
                </a:solidFill>
              </a:rPr>
              <a:t>print(city[4:1:-1])</a:t>
            </a: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400" b="1" i="0" u="sng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apo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Slicing Operator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Example: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chemeClr val="tx1"/>
                </a:solidFill>
              </a:rPr>
              <a:t>	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print(city[::])</a:t>
            </a:r>
            <a:endParaRPr lang="en-US" sz="21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u="sng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chemeClr val="tx1"/>
                </a:solidFill>
              </a:rPr>
              <a:t>Output:</a:t>
            </a:r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0070C0"/>
                </a:solidFill>
              </a:rPr>
              <a:t>       Bhopal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5286380" y="1428736"/>
            <a:ext cx="3357586" cy="4854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Example: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endParaRPr lang="en-US" sz="2000" b="1" dirty="0" smtClean="0"/>
          </a:p>
          <a:p>
            <a:pPr marL="1062990" lvl="2" indent="-514350">
              <a:buClr>
                <a:schemeClr val="accent1"/>
              </a:buClr>
              <a:buSzPct val="120000"/>
              <a:buNone/>
            </a:pPr>
            <a:r>
              <a:rPr lang="en-US" b="1" dirty="0" smtClean="0">
                <a:solidFill>
                  <a:srgbClr val="7030A0"/>
                </a:solidFill>
              </a:rPr>
              <a:t>city="Bhopal"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lang="en-US" sz="1600" b="1" dirty="0" smtClean="0">
                <a:solidFill>
                  <a:srgbClr val="7030A0"/>
                </a:solidFill>
              </a:rPr>
              <a:t>print(city[::-1])</a:t>
            </a:r>
            <a:endParaRPr lang="en-US" sz="1600" dirty="0" smtClean="0"/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endParaRPr kumimoji="0" lang="en-US" sz="21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788670" marR="0" lvl="1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Arial" pitchFamily="34" charset="0"/>
              <a:buChar char="•"/>
              <a:tabLst/>
              <a:defRPr/>
            </a:pPr>
            <a:r>
              <a:rPr kumimoji="0" lang="en-US" sz="24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Output:</a:t>
            </a:r>
          </a:p>
          <a:p>
            <a:pPr marL="1062990" marR="0" lvl="2" indent="-5143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120000"/>
              <a:buFont typeface="Wingdings 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lapohB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Operators </a:t>
            </a:r>
            <a:br>
              <a:rPr lang="en-US" sz="2800" b="1" dirty="0" smtClean="0"/>
            </a:br>
            <a:r>
              <a:rPr lang="en-US" sz="2800" b="1" dirty="0" smtClean="0"/>
              <a:t>With Strings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There are </a:t>
            </a:r>
            <a:r>
              <a:rPr lang="en-US" sz="2400" b="1" dirty="0" smtClean="0">
                <a:solidFill>
                  <a:srgbClr val="C00000"/>
                </a:solidFill>
              </a:rPr>
              <a:t>6</a:t>
            </a:r>
            <a:r>
              <a:rPr lang="en-US" sz="2400" dirty="0" smtClean="0"/>
              <a:t> operators which work on </a:t>
            </a:r>
            <a:r>
              <a:rPr lang="en-US" sz="2400" b="1" dirty="0" smtClean="0">
                <a:solidFill>
                  <a:srgbClr val="C00000"/>
                </a:solidFill>
              </a:rPr>
              <a:t>Strings</a:t>
            </a:r>
            <a:r>
              <a:rPr lang="en-US" sz="2400" dirty="0" smtClean="0"/>
              <a:t>:</a:t>
            </a:r>
          </a:p>
          <a:p>
            <a:endParaRPr lang="en-US" sz="2400" b="1" dirty="0" smtClean="0"/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+</a:t>
            </a:r>
            <a:r>
              <a:rPr lang="en-US" sz="1900" b="1" dirty="0" smtClean="0"/>
              <a:t> : </a:t>
            </a:r>
            <a:r>
              <a:rPr lang="en-US" sz="1900" b="1" dirty="0" smtClean="0">
                <a:solidFill>
                  <a:srgbClr val="0070C0"/>
                </a:solidFill>
              </a:rPr>
              <a:t>For joining 2 strings</a:t>
            </a:r>
          </a:p>
          <a:p>
            <a:pPr lvl="1"/>
            <a:endParaRPr lang="en-US" sz="1900" b="1" dirty="0" smtClean="0"/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*</a:t>
            </a:r>
            <a:r>
              <a:rPr lang="en-US" sz="1900" b="1" dirty="0" smtClean="0"/>
              <a:t> : </a:t>
            </a:r>
            <a:r>
              <a:rPr lang="en-US" sz="1900" b="1" dirty="0" smtClean="0">
                <a:solidFill>
                  <a:srgbClr val="0070C0"/>
                </a:solidFill>
              </a:rPr>
              <a:t>For creating </a:t>
            </a:r>
            <a:r>
              <a:rPr lang="en-IN" sz="2000" b="1" dirty="0" smtClean="0">
                <a:solidFill>
                  <a:srgbClr val="0070C0"/>
                </a:solidFill>
              </a:rPr>
              <a:t>multiple copies of a string</a:t>
            </a:r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endParaRPr lang="en-US" sz="1900" b="1" dirty="0" smtClean="0"/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in</a:t>
            </a:r>
            <a:r>
              <a:rPr lang="en-US" sz="1900" b="1" dirty="0" smtClean="0"/>
              <a:t> : </a:t>
            </a:r>
            <a:r>
              <a:rPr lang="en-US" sz="1900" b="1" dirty="0" smtClean="0">
                <a:solidFill>
                  <a:srgbClr val="0070C0"/>
                </a:solidFill>
              </a:rPr>
              <a:t>For searching a substring in a string</a:t>
            </a:r>
          </a:p>
          <a:p>
            <a:pPr lvl="1"/>
            <a:endParaRPr lang="en-US" sz="1900" b="1" dirty="0" smtClean="0"/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not in</a:t>
            </a:r>
            <a:r>
              <a:rPr lang="en-US" sz="1900" b="1" dirty="0" smtClean="0"/>
              <a:t>: </a:t>
            </a:r>
            <a:r>
              <a:rPr lang="en-US" sz="1900" b="1" dirty="0" smtClean="0">
                <a:solidFill>
                  <a:srgbClr val="0070C0"/>
                </a:solidFill>
              </a:rPr>
              <a:t>Opposite of in</a:t>
            </a: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Relational Operator </a:t>
            </a:r>
            <a:r>
              <a:rPr lang="en-US" sz="1900" b="1" dirty="0" smtClean="0"/>
              <a:t>: </a:t>
            </a:r>
            <a:r>
              <a:rPr lang="en-US" sz="1900" b="1" dirty="0" smtClean="0">
                <a:solidFill>
                  <a:srgbClr val="0070C0"/>
                </a:solidFill>
              </a:rPr>
              <a:t>For comparing 2 strings</a:t>
            </a:r>
            <a:endParaRPr lang="en-US" sz="1900" b="1" dirty="0" smtClean="0">
              <a:solidFill>
                <a:srgbClr val="7030A0"/>
              </a:solidFill>
            </a:endParaRPr>
          </a:p>
          <a:p>
            <a:pPr lvl="1"/>
            <a:endParaRPr lang="en-US" sz="1900" b="1" dirty="0" smtClean="0">
              <a:solidFill>
                <a:srgbClr val="0070C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Identity Operators :</a:t>
            </a:r>
            <a:r>
              <a:rPr lang="en-US" sz="1600" b="1" dirty="0" smtClean="0"/>
              <a:t> </a:t>
            </a:r>
            <a:r>
              <a:rPr lang="en-US" sz="1800" b="1" dirty="0" smtClean="0">
                <a:solidFill>
                  <a:srgbClr val="0070C0"/>
                </a:solidFill>
              </a:rPr>
              <a:t>For comparing addresses </a:t>
            </a:r>
            <a:endParaRPr lang="en-US" sz="1800" b="1" dirty="0" smtClean="0">
              <a:solidFill>
                <a:srgbClr val="7030A0"/>
              </a:solidFill>
            </a:endParaRPr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Operator +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+</a:t>
            </a:r>
            <a:r>
              <a:rPr lang="en-IN" sz="2400" dirty="0" smtClean="0"/>
              <a:t> operator concatenates strings. It returns a </a:t>
            </a:r>
            <a:r>
              <a:rPr lang="en-IN" sz="2400" b="1" dirty="0" smtClean="0">
                <a:solidFill>
                  <a:srgbClr val="C00000"/>
                </a:solidFill>
              </a:rPr>
              <a:t>string </a:t>
            </a:r>
          </a:p>
          <a:p>
            <a:pPr>
              <a:buNone/>
            </a:pPr>
            <a:r>
              <a:rPr lang="en-IN" sz="2400" dirty="0" smtClean="0"/>
              <a:t>consisting of the operands joined together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a="Good"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b="Morning"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c="User"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</a:t>
            </a:r>
            <a:r>
              <a:rPr lang="en-IN" sz="2400" b="1" dirty="0" err="1" smtClean="0">
                <a:solidFill>
                  <a:srgbClr val="C00000"/>
                </a:solidFill>
              </a:rPr>
              <a:t>a+b+c</a:t>
            </a:r>
            <a:r>
              <a:rPr lang="en-IN" sz="24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GoodMorningUser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Operator *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</a:t>
            </a:r>
            <a:r>
              <a:rPr lang="en-IN" sz="2400" dirty="0" smtClean="0">
                <a:solidFill>
                  <a:srgbClr val="C00000"/>
                </a:solidFill>
              </a:rPr>
              <a:t> *</a:t>
            </a:r>
            <a:r>
              <a:rPr lang="en-IN" sz="2400" dirty="0" smtClean="0"/>
              <a:t> operator creates multiple copies of a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. 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a="Bye"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print(a*2)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print(2*a)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ByeBye</a:t>
            </a:r>
            <a:endParaRPr lang="en-US" sz="2400" b="1" dirty="0" smtClean="0">
              <a:solidFill>
                <a:srgbClr val="7030A0"/>
              </a:solidFill>
            </a:endParaRPr>
          </a:p>
          <a:p>
            <a:pPr>
              <a:buNone/>
            </a:pPr>
            <a:r>
              <a:rPr lang="en-US" sz="2400" b="1" dirty="0" err="1" smtClean="0">
                <a:solidFill>
                  <a:srgbClr val="7030A0"/>
                </a:solidFill>
              </a:rPr>
              <a:t>ByeBye</a:t>
            </a:r>
            <a:endParaRPr lang="en-US" sz="2400" b="1" dirty="0" smtClean="0">
              <a:solidFill>
                <a:srgbClr val="7030A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What Is A String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A Python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 is a sequence of </a:t>
            </a:r>
            <a:r>
              <a:rPr lang="en-IN" sz="2400" b="1" dirty="0" smtClean="0">
                <a:solidFill>
                  <a:srgbClr val="C00000"/>
                </a:solidFill>
              </a:rPr>
              <a:t>zero</a:t>
            </a:r>
            <a:r>
              <a:rPr lang="en-IN" sz="2400" dirty="0" smtClean="0"/>
              <a:t> or </a:t>
            </a:r>
            <a:r>
              <a:rPr lang="en-IN" sz="2400" b="1" dirty="0" smtClean="0">
                <a:solidFill>
                  <a:srgbClr val="C00000"/>
                </a:solidFill>
              </a:rPr>
              <a:t>more</a:t>
            </a:r>
            <a:r>
              <a:rPr lang="en-IN" sz="2400" dirty="0" smtClean="0"/>
              <a:t> characters.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It is an </a:t>
            </a:r>
            <a:r>
              <a:rPr lang="en-IN" sz="2400" b="1" dirty="0" smtClean="0">
                <a:solidFill>
                  <a:srgbClr val="C00000"/>
                </a:solidFill>
              </a:rPr>
              <a:t>immutable</a:t>
            </a:r>
            <a:r>
              <a:rPr lang="en-IN" sz="2400" dirty="0" smtClean="0"/>
              <a:t> data structure. </a:t>
            </a:r>
          </a:p>
          <a:p>
            <a:endParaRPr lang="en-IN" sz="2400" dirty="0" smtClean="0"/>
          </a:p>
          <a:p>
            <a:endParaRPr lang="en-IN" sz="2400" dirty="0" smtClean="0"/>
          </a:p>
          <a:p>
            <a:r>
              <a:rPr lang="en-IN" sz="2400" dirty="0" smtClean="0"/>
              <a:t>This means that we although we </a:t>
            </a:r>
            <a:r>
              <a:rPr lang="en-IN" sz="2400" b="1" dirty="0" smtClean="0">
                <a:solidFill>
                  <a:srgbClr val="C00000"/>
                </a:solidFill>
              </a:rPr>
              <a:t>can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access</a:t>
            </a:r>
            <a:r>
              <a:rPr lang="en-IN" sz="2400" dirty="0" smtClean="0"/>
              <a:t> the internal data elements of a string object but we </a:t>
            </a:r>
            <a:r>
              <a:rPr lang="en-IN" sz="2400" b="1" dirty="0" smtClean="0">
                <a:solidFill>
                  <a:srgbClr val="C00000"/>
                </a:solidFill>
              </a:rPr>
              <a:t>can not change </a:t>
            </a:r>
            <a:r>
              <a:rPr lang="en-IN" sz="2400" dirty="0" smtClean="0"/>
              <a:t>it’s contents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a="Bye"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print(a*0)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print(a*-2)</a:t>
            </a:r>
            <a:endParaRPr lang="en-US" sz="2400" b="1" dirty="0" smtClean="0">
              <a:solidFill>
                <a:srgbClr val="C00000"/>
              </a:solidFill>
            </a:endParaRP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endParaRPr lang="en-US" sz="24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loud Callout 6"/>
          <p:cNvSpPr/>
          <p:nvPr/>
        </p:nvSpPr>
        <p:spPr>
          <a:xfrm>
            <a:off x="4929190" y="1571612"/>
            <a:ext cx="3629044" cy="3357586"/>
          </a:xfrm>
          <a:prstGeom prst="cloudCallout">
            <a:avLst>
              <a:gd name="adj1" fmla="val -117133"/>
              <a:gd name="adj2" fmla="val -236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</a:t>
            </a:r>
            <a:r>
              <a:rPr lang="en-US" b="1" dirty="0" smtClean="0">
                <a:solidFill>
                  <a:srgbClr val="FFFF00"/>
                </a:solidFill>
              </a:rPr>
              <a:t> * </a:t>
            </a:r>
            <a:r>
              <a:rPr lang="en-US" b="1" dirty="0" smtClean="0"/>
              <a:t>operator allows it’s operand to be </a:t>
            </a:r>
            <a:r>
              <a:rPr lang="en-US" b="1" dirty="0" smtClean="0">
                <a:solidFill>
                  <a:srgbClr val="FFFF00"/>
                </a:solidFill>
              </a:rPr>
              <a:t>negative</a:t>
            </a:r>
            <a:r>
              <a:rPr lang="en-US" b="1" dirty="0" smtClean="0"/>
              <a:t> or </a:t>
            </a:r>
            <a:r>
              <a:rPr lang="en-US" b="1" dirty="0" smtClean="0">
                <a:solidFill>
                  <a:srgbClr val="FFFF00"/>
                </a:solidFill>
              </a:rPr>
              <a:t>0</a:t>
            </a:r>
            <a:r>
              <a:rPr lang="en-US" b="1" dirty="0" smtClean="0"/>
              <a:t> in which case it returns an </a:t>
            </a:r>
            <a:r>
              <a:rPr lang="en-US" b="1" dirty="0" smtClean="0">
                <a:solidFill>
                  <a:srgbClr val="FFFF00"/>
                </a:solidFill>
              </a:rPr>
              <a:t>empty string</a:t>
            </a:r>
            <a:endParaRPr lang="en-IN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Guess The Output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x="</a:t>
            </a:r>
            <a:r>
              <a:rPr lang="en-IN" sz="2400" b="1" dirty="0" err="1" smtClean="0">
                <a:solidFill>
                  <a:srgbClr val="C00000"/>
                </a:solidFill>
              </a:rPr>
              <a:t>Ba</a:t>
            </a:r>
            <a:r>
              <a:rPr lang="en-IN" sz="2400" b="1" dirty="0" smtClean="0">
                <a:solidFill>
                  <a:srgbClr val="C00000"/>
                </a:solidFill>
              </a:rPr>
              <a:t>"+"</a:t>
            </a:r>
            <a:r>
              <a:rPr lang="en-IN" sz="2400" b="1" dirty="0" err="1" smtClean="0">
                <a:solidFill>
                  <a:srgbClr val="C00000"/>
                </a:solidFill>
              </a:rPr>
              <a:t>na</a:t>
            </a:r>
            <a:r>
              <a:rPr lang="en-IN" sz="2400" b="1" dirty="0" smtClean="0">
                <a:solidFill>
                  <a:srgbClr val="C00000"/>
                </a:solidFill>
              </a:rPr>
              <a:t>"*2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print(x)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0070C0"/>
                </a:solidFill>
              </a:rPr>
              <a:t>Banana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Operator in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in</a:t>
            </a:r>
            <a:r>
              <a:rPr lang="en-IN" sz="2400" dirty="0" smtClean="0"/>
              <a:t> operator returns</a:t>
            </a:r>
            <a:r>
              <a:rPr lang="en-IN" sz="2400" b="1" dirty="0" smtClean="0">
                <a:solidFill>
                  <a:srgbClr val="C00000"/>
                </a:solidFill>
              </a:rPr>
              <a:t> True</a:t>
            </a:r>
            <a:r>
              <a:rPr lang="en-IN" sz="2400" dirty="0" smtClean="0"/>
              <a:t> if the first operand is contained within the second, and 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 otherwise: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a="banana"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print(“nana” </a:t>
            </a:r>
            <a:r>
              <a:rPr lang="en-IN" sz="2400" b="1" dirty="0" smtClean="0">
                <a:solidFill>
                  <a:srgbClr val="0070C0"/>
                </a:solidFill>
              </a:rPr>
              <a:t>in</a:t>
            </a:r>
            <a:r>
              <a:rPr lang="en-IN" sz="2400" b="1" dirty="0" smtClean="0">
                <a:solidFill>
                  <a:srgbClr val="C00000"/>
                </a:solidFill>
              </a:rPr>
              <a:t> a)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print(“</a:t>
            </a:r>
            <a:r>
              <a:rPr lang="en-IN" sz="2400" b="1" dirty="0" err="1" smtClean="0">
                <a:solidFill>
                  <a:srgbClr val="C00000"/>
                </a:solidFill>
              </a:rPr>
              <a:t>nani</a:t>
            </a:r>
            <a:r>
              <a:rPr lang="en-IN" sz="2400" b="1" dirty="0" smtClean="0">
                <a:solidFill>
                  <a:srgbClr val="C00000"/>
                </a:solidFill>
              </a:rPr>
              <a:t>” </a:t>
            </a:r>
            <a:r>
              <a:rPr lang="en-IN" sz="2400" b="1" dirty="0" smtClean="0">
                <a:solidFill>
                  <a:srgbClr val="0070C0"/>
                </a:solidFill>
              </a:rPr>
              <a:t>in</a:t>
            </a:r>
            <a:r>
              <a:rPr lang="en-IN" sz="2400" b="1" dirty="0" smtClean="0">
                <a:solidFill>
                  <a:srgbClr val="C00000"/>
                </a:solidFill>
              </a:rPr>
              <a:t> a)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True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False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Operator not in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The </a:t>
            </a:r>
            <a:r>
              <a:rPr lang="en-IN" sz="2400" b="1" dirty="0" smtClean="0">
                <a:solidFill>
                  <a:srgbClr val="C00000"/>
                </a:solidFill>
              </a:rPr>
              <a:t>not</a:t>
            </a:r>
            <a:r>
              <a:rPr lang="en-IN" sz="2400" dirty="0" smtClean="0"/>
              <a:t> </a:t>
            </a:r>
            <a:r>
              <a:rPr lang="en-IN" sz="2400" b="1" dirty="0" smtClean="0">
                <a:solidFill>
                  <a:srgbClr val="C00000"/>
                </a:solidFill>
              </a:rPr>
              <a:t>in</a:t>
            </a:r>
            <a:r>
              <a:rPr lang="en-IN" sz="2400" dirty="0" smtClean="0"/>
              <a:t> operator behaves opposite of </a:t>
            </a:r>
            <a:r>
              <a:rPr lang="en-IN" sz="2400" b="1" dirty="0" smtClean="0">
                <a:solidFill>
                  <a:srgbClr val="C00000"/>
                </a:solidFill>
              </a:rPr>
              <a:t>in</a:t>
            </a:r>
            <a:r>
              <a:rPr lang="en-IN" sz="2400" dirty="0" smtClean="0"/>
              <a:t> and returns</a:t>
            </a:r>
            <a:r>
              <a:rPr lang="en-IN" sz="2400" b="1" dirty="0" smtClean="0">
                <a:solidFill>
                  <a:srgbClr val="C00000"/>
                </a:solidFill>
              </a:rPr>
              <a:t> True</a:t>
            </a:r>
            <a:r>
              <a:rPr lang="en-IN" sz="2400" dirty="0" smtClean="0"/>
              <a:t> if the first operand is not contained within the second, and </a:t>
            </a:r>
            <a:r>
              <a:rPr lang="en-IN" sz="2400" b="1" dirty="0" smtClean="0">
                <a:solidFill>
                  <a:srgbClr val="C00000"/>
                </a:solidFill>
              </a:rPr>
              <a:t>False</a:t>
            </a:r>
            <a:r>
              <a:rPr lang="en-IN" sz="2400" dirty="0" smtClean="0"/>
              <a:t> otherwise:</a:t>
            </a:r>
            <a:endParaRPr lang="en-US" sz="2400" b="1" u="sng" dirty="0" smtClean="0"/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a="banana"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print(“nana” </a:t>
            </a:r>
            <a:r>
              <a:rPr lang="en-IN" sz="2400" b="1" dirty="0" smtClean="0">
                <a:solidFill>
                  <a:srgbClr val="0070C0"/>
                </a:solidFill>
              </a:rPr>
              <a:t>not in </a:t>
            </a:r>
            <a:r>
              <a:rPr lang="en-IN" sz="2400" b="1" dirty="0" smtClean="0">
                <a:solidFill>
                  <a:srgbClr val="C00000"/>
                </a:solidFill>
              </a:rPr>
              <a:t>a)</a:t>
            </a:r>
          </a:p>
          <a:p>
            <a:pPr>
              <a:buNone/>
            </a:pPr>
            <a:r>
              <a:rPr lang="en-IN" sz="2400" b="1" dirty="0" smtClean="0">
                <a:solidFill>
                  <a:srgbClr val="C00000"/>
                </a:solidFill>
              </a:rPr>
              <a:t>print(“</a:t>
            </a:r>
            <a:r>
              <a:rPr lang="en-IN" sz="2400" b="1" dirty="0" err="1" smtClean="0">
                <a:solidFill>
                  <a:srgbClr val="C00000"/>
                </a:solidFill>
              </a:rPr>
              <a:t>nani</a:t>
            </a:r>
            <a:r>
              <a:rPr lang="en-IN" sz="2400" b="1" dirty="0" smtClean="0">
                <a:solidFill>
                  <a:srgbClr val="C00000"/>
                </a:solidFill>
              </a:rPr>
              <a:t>” </a:t>
            </a:r>
            <a:r>
              <a:rPr lang="en-IN" sz="2400" b="1" dirty="0" smtClean="0">
                <a:solidFill>
                  <a:srgbClr val="0070C0"/>
                </a:solidFill>
              </a:rPr>
              <a:t>not in </a:t>
            </a:r>
            <a:r>
              <a:rPr lang="en-IN" sz="2400" b="1" dirty="0" smtClean="0">
                <a:solidFill>
                  <a:srgbClr val="C00000"/>
                </a:solidFill>
              </a:rPr>
              <a:t>a)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Output: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False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7030A0"/>
                </a:solidFill>
              </a:rPr>
              <a:t>True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Relational Operators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 smtClean="0"/>
              <a:t>We can use ( </a:t>
            </a:r>
            <a:r>
              <a:rPr lang="en-IN" sz="2400" b="1" dirty="0" smtClean="0">
                <a:solidFill>
                  <a:srgbClr val="C00000"/>
                </a:solidFill>
              </a:rPr>
              <a:t>&gt;</a:t>
            </a:r>
            <a:r>
              <a:rPr lang="en-IN" sz="2400" dirty="0" smtClean="0"/>
              <a:t> , </a:t>
            </a:r>
            <a:r>
              <a:rPr lang="en-IN" sz="2400" b="1" dirty="0" smtClean="0">
                <a:solidFill>
                  <a:srgbClr val="C00000"/>
                </a:solidFill>
              </a:rPr>
              <a:t>&lt;</a:t>
            </a:r>
            <a:r>
              <a:rPr lang="en-IN" sz="2400" dirty="0" smtClean="0"/>
              <a:t> , </a:t>
            </a:r>
            <a:r>
              <a:rPr lang="en-IN" sz="2400" b="1" dirty="0" smtClean="0">
                <a:solidFill>
                  <a:srgbClr val="C00000"/>
                </a:solidFill>
              </a:rPr>
              <a:t>&lt;=</a:t>
            </a:r>
            <a:r>
              <a:rPr lang="en-IN" sz="2400" dirty="0" smtClean="0"/>
              <a:t> , </a:t>
            </a:r>
            <a:r>
              <a:rPr lang="en-IN" sz="2400" b="1" dirty="0" smtClean="0">
                <a:solidFill>
                  <a:srgbClr val="C00000"/>
                </a:solidFill>
              </a:rPr>
              <a:t>&gt;=</a:t>
            </a:r>
            <a:r>
              <a:rPr lang="en-IN" sz="2400" dirty="0" smtClean="0"/>
              <a:t> ,</a:t>
            </a:r>
            <a:r>
              <a:rPr lang="en-IN" sz="2400" b="1" dirty="0" smtClean="0">
                <a:solidFill>
                  <a:srgbClr val="C00000"/>
                </a:solidFill>
              </a:rPr>
              <a:t> ==</a:t>
            </a:r>
            <a:r>
              <a:rPr lang="en-IN" sz="2400" dirty="0" smtClean="0"/>
              <a:t> , </a:t>
            </a:r>
            <a:r>
              <a:rPr lang="en-IN" sz="2400" b="1" dirty="0" smtClean="0">
                <a:solidFill>
                  <a:srgbClr val="C00000"/>
                </a:solidFill>
              </a:rPr>
              <a:t>!=</a:t>
            </a:r>
            <a:r>
              <a:rPr lang="en-IN" sz="2400" dirty="0" smtClean="0"/>
              <a:t>  ) to compare two strings. </a:t>
            </a:r>
          </a:p>
          <a:p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compares string lexicographically </a:t>
            </a:r>
            <a:r>
              <a:rPr lang="en-IN" sz="2400" dirty="0" err="1" smtClean="0"/>
              <a:t>i.e</a:t>
            </a:r>
            <a:r>
              <a:rPr lang="en-IN" sz="2400" dirty="0" smtClean="0"/>
              <a:t> using Unicode  value of the characters.</a:t>
            </a: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"</a:t>
            </a:r>
            <a:r>
              <a:rPr lang="en-IN" sz="2000" b="1" dirty="0" err="1" smtClean="0">
                <a:solidFill>
                  <a:srgbClr val="C00000"/>
                </a:solidFill>
              </a:rPr>
              <a:t>tim</a:t>
            </a:r>
            <a:r>
              <a:rPr lang="en-IN" sz="2000" b="1" dirty="0" smtClean="0">
                <a:solidFill>
                  <a:srgbClr val="C00000"/>
                </a:solidFill>
              </a:rPr>
              <a:t>" == "tie"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"free" != "freedom"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"arrow" &gt; "</a:t>
            </a:r>
            <a:r>
              <a:rPr lang="en-IN" sz="2000" b="1" dirty="0" err="1" smtClean="0">
                <a:solidFill>
                  <a:srgbClr val="C00000"/>
                </a:solidFill>
              </a:rPr>
              <a:t>aron</a:t>
            </a:r>
            <a:r>
              <a:rPr lang="en-IN" sz="2000" b="1" dirty="0" smtClean="0">
                <a:solidFill>
                  <a:srgbClr val="C00000"/>
                </a:solidFill>
              </a:rPr>
              <a:t>"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"right" &gt;= "left“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"teeth" &lt; "tee"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"yellow" &lt;= "fellow"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 "</a:t>
            </a:r>
            <a:r>
              <a:rPr lang="en-IN" sz="2000" b="1" dirty="0" err="1" smtClean="0">
                <a:solidFill>
                  <a:srgbClr val="C00000"/>
                </a:solidFill>
              </a:rPr>
              <a:t>abc</a:t>
            </a:r>
            <a:r>
              <a:rPr lang="en-IN" sz="2000" b="1" dirty="0" smtClean="0">
                <a:solidFill>
                  <a:srgbClr val="C00000"/>
                </a:solidFill>
              </a:rPr>
              <a:t>" &gt; " "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15074" y="2928934"/>
            <a:ext cx="1412566" cy="29238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False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True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True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True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False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False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True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The Identity Operators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IN" sz="2400" dirty="0" smtClean="0"/>
              <a:t>‘</a:t>
            </a:r>
            <a:r>
              <a:rPr lang="en-IN" sz="2400" b="1" dirty="0" smtClean="0">
                <a:solidFill>
                  <a:srgbClr val="C00000"/>
                </a:solidFill>
              </a:rPr>
              <a:t>is</a:t>
            </a:r>
            <a:r>
              <a:rPr lang="en-IN" sz="2400" dirty="0" smtClean="0"/>
              <a:t>’ operator returns 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dirty="0" smtClean="0"/>
              <a:t> if both the operand point to same memory location.</a:t>
            </a:r>
            <a:endParaRPr lang="en-IN" sz="2400" b="1" dirty="0" smtClean="0">
              <a:solidFill>
                <a:srgbClr val="C00000"/>
              </a:solidFill>
            </a:endParaRPr>
          </a:p>
          <a:p>
            <a:r>
              <a:rPr lang="en-IN" sz="2400" dirty="0" smtClean="0"/>
              <a:t>’</a:t>
            </a:r>
            <a:r>
              <a:rPr lang="en-IN" sz="2400" b="1" dirty="0" smtClean="0">
                <a:solidFill>
                  <a:srgbClr val="C00000"/>
                </a:solidFill>
              </a:rPr>
              <a:t>is not</a:t>
            </a:r>
            <a:r>
              <a:rPr lang="en-IN" sz="2400" dirty="0" smtClean="0"/>
              <a:t>’ operator returns </a:t>
            </a:r>
            <a:r>
              <a:rPr lang="en-IN" sz="2400" b="1" dirty="0" smtClean="0">
                <a:solidFill>
                  <a:srgbClr val="C00000"/>
                </a:solidFill>
              </a:rPr>
              <a:t>True</a:t>
            </a:r>
            <a:r>
              <a:rPr lang="en-IN" sz="2400" dirty="0" smtClean="0"/>
              <a:t> if both the operand point to different memory location. </a:t>
            </a:r>
          </a:p>
          <a:p>
            <a:pPr>
              <a:buNone/>
            </a:pPr>
            <a:endParaRPr lang="en-US" sz="2400" b="1" u="sng" dirty="0" smtClean="0"/>
          </a:p>
          <a:p>
            <a:pPr>
              <a:buNone/>
            </a:pPr>
            <a:r>
              <a:rPr lang="en-US" sz="2400" b="1" u="sng" dirty="0" smtClean="0"/>
              <a:t>Example: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a = 'London'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b = 'London'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c = 'Paris'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print(a is b)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print(a is c)</a:t>
            </a:r>
          </a:p>
          <a:p>
            <a:pPr fontAlgn="base"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print(b is c)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print(b is not a)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C00000"/>
                </a:solidFill>
              </a:rPr>
              <a:t>print(b is not c)</a:t>
            </a:r>
            <a:endParaRPr lang="en-IN" sz="20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286512" y="3214686"/>
            <a:ext cx="141256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buNone/>
            </a:pPr>
            <a:r>
              <a:rPr lang="en-US" sz="2400" b="1" u="sng" dirty="0" smtClean="0"/>
              <a:t>Output: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True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False</a:t>
            </a:r>
            <a:endParaRPr lang="en-IN" sz="2000" b="1" dirty="0" smtClean="0">
              <a:solidFill>
                <a:srgbClr val="7030A0"/>
              </a:solidFill>
            </a:endParaRP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False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False</a:t>
            </a:r>
          </a:p>
          <a:p>
            <a:pPr fontAlgn="base">
              <a:buNone/>
            </a:pPr>
            <a:r>
              <a:rPr lang="en-US" sz="2000" b="1" dirty="0" smtClean="0">
                <a:solidFill>
                  <a:srgbClr val="7030A0"/>
                </a:solidFill>
              </a:rPr>
              <a:t>True</a:t>
            </a:r>
            <a:endParaRPr lang="en-IN" sz="2000" b="1" dirty="0" smtClean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Can Strings Be Created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 smtClean="0"/>
              <a:t>Python provides us 3 ways to create string objects: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By enclosing text in </a:t>
            </a:r>
            <a:r>
              <a:rPr lang="en-US" sz="1900" b="1" dirty="0" smtClean="0">
                <a:solidFill>
                  <a:srgbClr val="C00000"/>
                </a:solidFill>
              </a:rPr>
              <a:t>single quotes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By enclosing text in </a:t>
            </a:r>
            <a:r>
              <a:rPr lang="en-US" sz="1900" b="1" dirty="0" smtClean="0">
                <a:solidFill>
                  <a:srgbClr val="C00000"/>
                </a:solidFill>
              </a:rPr>
              <a:t>double quotes</a:t>
            </a:r>
          </a:p>
          <a:p>
            <a:endParaRPr lang="en-US" sz="2400" dirty="0" smtClean="0"/>
          </a:p>
          <a:p>
            <a:pPr lvl="1"/>
            <a:r>
              <a:rPr lang="en-US" sz="1900" dirty="0" smtClean="0"/>
              <a:t>By enclosing text in </a:t>
            </a:r>
            <a:r>
              <a:rPr lang="en-US" sz="1900" b="1" dirty="0" smtClean="0">
                <a:solidFill>
                  <a:srgbClr val="C00000"/>
                </a:solidFill>
              </a:rPr>
              <a:t>triple quotes </a:t>
            </a:r>
            <a:r>
              <a:rPr lang="en-US" sz="1900" b="1" dirty="0" smtClean="0">
                <a:solidFill>
                  <a:srgbClr val="0070C0"/>
                </a:solidFill>
              </a:rPr>
              <a:t>(generally used for multiline strings)</a:t>
            </a: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Example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my_string</a:t>
            </a:r>
            <a:r>
              <a:rPr lang="en-IN" sz="2000" b="1" dirty="0" smtClean="0">
                <a:solidFill>
                  <a:srgbClr val="7030A0"/>
                </a:solidFill>
              </a:rPr>
              <a:t> = 'Hello'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my_string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my_string</a:t>
            </a:r>
            <a:r>
              <a:rPr lang="en-IN" sz="2000" b="1" dirty="0" smtClean="0">
                <a:solidFill>
                  <a:srgbClr val="7030A0"/>
                </a:solidFill>
              </a:rPr>
              <a:t> = "Hello"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my_string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my_string</a:t>
            </a:r>
            <a:r>
              <a:rPr lang="en-IN" sz="2000" b="1" dirty="0" smtClean="0">
                <a:solidFill>
                  <a:srgbClr val="7030A0"/>
                </a:solidFill>
              </a:rPr>
              <a:t> = '''Hello'''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my_string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IN" sz="2000" b="1" dirty="0" err="1" smtClean="0">
                <a:solidFill>
                  <a:srgbClr val="7030A0"/>
                </a:solidFill>
              </a:rPr>
              <a:t>my_string</a:t>
            </a:r>
            <a:r>
              <a:rPr lang="en-IN" sz="2000" b="1" dirty="0" smtClean="0">
                <a:solidFill>
                  <a:srgbClr val="7030A0"/>
                </a:solidFill>
              </a:rPr>
              <a:t> = """Hello, welcome to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7030A0"/>
                </a:solidFill>
              </a:rPr>
              <a:t>           the world of Python"""</a:t>
            </a:r>
          </a:p>
          <a:p>
            <a:pPr>
              <a:buNone/>
            </a:pPr>
            <a:r>
              <a:rPr lang="en-IN" sz="2000" b="1" dirty="0" smtClean="0">
                <a:solidFill>
                  <a:srgbClr val="C00000"/>
                </a:solidFill>
              </a:rPr>
              <a:t>print(</a:t>
            </a:r>
            <a:r>
              <a:rPr lang="en-IN" sz="2000" b="1" dirty="0" err="1" smtClean="0">
                <a:solidFill>
                  <a:srgbClr val="C00000"/>
                </a:solidFill>
              </a:rPr>
              <a:t>my_string</a:t>
            </a:r>
            <a:r>
              <a:rPr lang="en-IN" sz="2000" b="1" dirty="0" smtClean="0">
                <a:solidFill>
                  <a:srgbClr val="C00000"/>
                </a:solidFill>
              </a:rPr>
              <a:t>)</a:t>
            </a:r>
          </a:p>
          <a:p>
            <a:pPr>
              <a:buNone/>
            </a:pPr>
            <a:r>
              <a:rPr lang="en-US" sz="2000" b="1" u="sng" dirty="0" smtClean="0"/>
              <a:t>Output:</a:t>
            </a:r>
          </a:p>
          <a:p>
            <a:pPr>
              <a:buNone/>
            </a:pPr>
            <a:endParaRPr lang="en-US" sz="2000" b="1" u="sng" dirty="0" smtClean="0"/>
          </a:p>
          <a:p>
            <a:pPr>
              <a:buNone/>
            </a:pPr>
            <a:endParaRPr lang="en-US" sz="2000" b="1" u="sng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 descr="str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5214950"/>
            <a:ext cx="4714908" cy="11241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How Can Strings </a:t>
            </a:r>
            <a:br>
              <a:rPr lang="en-US" sz="2800" b="1" dirty="0" smtClean="0"/>
            </a:br>
            <a:r>
              <a:rPr lang="en-US" sz="2800" b="1" dirty="0" smtClean="0"/>
              <a:t>Be Accessed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rgbClr val="C00000"/>
                </a:solidFill>
              </a:rPr>
              <a:t>Python</a:t>
            </a:r>
            <a:r>
              <a:rPr lang="en-IN" sz="2400" dirty="0" smtClean="0"/>
              <a:t> provides us </a:t>
            </a:r>
            <a:r>
              <a:rPr lang="en-IN" sz="2400" b="1" dirty="0" smtClean="0">
                <a:solidFill>
                  <a:srgbClr val="C00000"/>
                </a:solidFill>
              </a:rPr>
              <a:t>3 ways </a:t>
            </a:r>
            <a:r>
              <a:rPr lang="en-IN" sz="2400" dirty="0" smtClean="0"/>
              <a:t>to access </a:t>
            </a:r>
            <a:r>
              <a:rPr lang="en-IN" sz="2400" b="1" dirty="0" smtClean="0">
                <a:solidFill>
                  <a:srgbClr val="C00000"/>
                </a:solidFill>
              </a:rPr>
              <a:t>string</a:t>
            </a:r>
            <a:r>
              <a:rPr lang="en-IN" sz="2400" dirty="0" smtClean="0"/>
              <a:t> objects:</a:t>
            </a:r>
          </a:p>
          <a:p>
            <a:endParaRPr lang="en-US" sz="2400" dirty="0" smtClean="0"/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Directly passing it to the </a:t>
            </a:r>
            <a:r>
              <a:rPr lang="en-US" sz="1900" b="1" dirty="0" smtClean="0">
                <a:solidFill>
                  <a:srgbClr val="C00000"/>
                </a:solidFill>
              </a:rPr>
              <a:t>print( ) </a:t>
            </a:r>
            <a:r>
              <a:rPr lang="en-US" sz="1900" b="1" dirty="0" smtClean="0">
                <a:solidFill>
                  <a:srgbClr val="7030A0"/>
                </a:solidFill>
              </a:rPr>
              <a:t>function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Accessing individual elements using </a:t>
            </a:r>
            <a:r>
              <a:rPr lang="en-US" sz="1900" b="1" dirty="0" smtClean="0">
                <a:solidFill>
                  <a:srgbClr val="C00000"/>
                </a:solidFill>
              </a:rPr>
              <a:t>subscript operator [ ]</a:t>
            </a:r>
          </a:p>
          <a:p>
            <a:endParaRPr lang="en-US" sz="2400" b="1" dirty="0" smtClean="0">
              <a:solidFill>
                <a:srgbClr val="7030A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7030A0"/>
                </a:solidFill>
              </a:rPr>
              <a:t>Accessing multiple elements using </a:t>
            </a:r>
            <a:r>
              <a:rPr lang="en-US" sz="1900" b="1" dirty="0" smtClean="0">
                <a:solidFill>
                  <a:srgbClr val="C00000"/>
                </a:solidFill>
              </a:rPr>
              <a:t>slice operator [ : ]</a:t>
            </a:r>
            <a:endParaRPr lang="en-IN" sz="1900" b="1" dirty="0" smtClean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Printing The Whole String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city="Bhopal"</a:t>
            </a:r>
          </a:p>
          <a:p>
            <a:pPr>
              <a:buNone/>
            </a:pPr>
            <a:r>
              <a:rPr lang="en-US" sz="2400" b="1" dirty="0" smtClean="0">
                <a:solidFill>
                  <a:srgbClr val="C00000"/>
                </a:solidFill>
              </a:rPr>
              <a:t>print(city)</a:t>
            </a:r>
            <a:endParaRPr lang="en-US" sz="2400" dirty="0" smtClean="0"/>
          </a:p>
          <a:p>
            <a:pPr>
              <a:buNone/>
            </a:pPr>
            <a:endParaRPr lang="en-US" sz="2400" b="1" u="sng" dirty="0" smtClean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u="sng" dirty="0" smtClean="0">
                <a:solidFill>
                  <a:srgbClr val="0070C0"/>
                </a:solidFill>
              </a:rPr>
              <a:t>Output:</a:t>
            </a:r>
          </a:p>
          <a:p>
            <a:pPr>
              <a:buNone/>
            </a:pPr>
            <a:r>
              <a:rPr lang="en-US" sz="2400" b="1" dirty="0" smtClean="0"/>
              <a:t>Bhopal</a:t>
            </a:r>
          </a:p>
          <a:p>
            <a:pPr>
              <a:buNone/>
            </a:pP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</a:t>
            </a:r>
            <a:br>
              <a:rPr lang="en-US" sz="2800" b="1" dirty="0" smtClean="0"/>
            </a:br>
            <a:r>
              <a:rPr lang="en-US" sz="2800" b="1" dirty="0" smtClean="0"/>
              <a:t>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 </a:t>
            </a:r>
            <a:r>
              <a:rPr lang="en-US" sz="2400" b="1" dirty="0" smtClean="0">
                <a:solidFill>
                  <a:srgbClr val="C00000"/>
                </a:solidFill>
              </a:rPr>
              <a:t>string</a:t>
            </a:r>
            <a:r>
              <a:rPr lang="en-US" sz="2400" dirty="0" smtClean="0"/>
              <a:t> in </a:t>
            </a:r>
            <a:r>
              <a:rPr lang="en-US" sz="2400" b="1" dirty="0" smtClean="0">
                <a:solidFill>
                  <a:srgbClr val="C00000"/>
                </a:solidFill>
              </a:rPr>
              <a:t>Python</a:t>
            </a:r>
            <a:r>
              <a:rPr lang="en-US" sz="2400" dirty="0" smtClean="0"/>
              <a:t> has indexes running from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size-1</a:t>
            </a:r>
          </a:p>
          <a:p>
            <a:endParaRPr lang="en-US" sz="2400" dirty="0" smtClean="0"/>
          </a:p>
          <a:p>
            <a:r>
              <a:rPr lang="en-US" sz="2400" b="1" u="sng" dirty="0" smtClean="0"/>
              <a:t>For example:</a:t>
            </a:r>
          </a:p>
          <a:p>
            <a:pPr lvl="1"/>
            <a:endParaRPr lang="en-US" sz="1900" b="1" dirty="0" smtClean="0">
              <a:solidFill>
                <a:srgbClr val="002060"/>
              </a:solidFill>
            </a:endParaRPr>
          </a:p>
          <a:p>
            <a:pPr lvl="1"/>
            <a:r>
              <a:rPr lang="en-US" sz="1900" b="1" dirty="0" smtClean="0">
                <a:solidFill>
                  <a:srgbClr val="002060"/>
                </a:solidFill>
              </a:rPr>
              <a:t>city=“Bhopal”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The above code will create a logical diagram in memory, where positive indexing will go from </a:t>
            </a:r>
            <a:r>
              <a:rPr lang="en-US" sz="2400" b="1" dirty="0" smtClean="0">
                <a:solidFill>
                  <a:srgbClr val="C00000"/>
                </a:solidFill>
              </a:rPr>
              <a:t>0</a:t>
            </a:r>
            <a:r>
              <a:rPr lang="en-US" sz="2400" dirty="0" smtClean="0"/>
              <a:t> to </a:t>
            </a:r>
            <a:r>
              <a:rPr lang="en-US" sz="2400" b="1" dirty="0" smtClean="0">
                <a:solidFill>
                  <a:srgbClr val="C00000"/>
                </a:solidFill>
              </a:rPr>
              <a:t>5</a:t>
            </a:r>
            <a:r>
              <a:rPr lang="en-US" sz="2400" dirty="0" smtClean="0"/>
              <a:t> and negative indexing from </a:t>
            </a:r>
            <a:r>
              <a:rPr lang="en-US" sz="2400" b="1" dirty="0" smtClean="0">
                <a:solidFill>
                  <a:srgbClr val="C00000"/>
                </a:solidFill>
              </a:rPr>
              <a:t>-1 </a:t>
            </a:r>
            <a:r>
              <a:rPr lang="en-US" sz="2400" dirty="0" smtClean="0"/>
              <a:t>to </a:t>
            </a:r>
            <a:r>
              <a:rPr lang="en-US" sz="2400" b="1" dirty="0" smtClean="0">
                <a:solidFill>
                  <a:srgbClr val="C00000"/>
                </a:solidFill>
              </a:rPr>
              <a:t>-6</a:t>
            </a:r>
          </a:p>
          <a:p>
            <a:endParaRPr lang="en-IN" sz="1900" dirty="0" smtClean="0"/>
          </a:p>
          <a:p>
            <a:pPr lvl="1"/>
            <a:endParaRPr lang="en-US" sz="1900" dirty="0" smtClean="0"/>
          </a:p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r>
              <a:rPr lang="en-US" sz="2800" b="1" dirty="0" smtClean="0"/>
              <a:t>Accessing Individual Elements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358081" y="327099"/>
            <a:ext cx="1606407" cy="8032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5" descr="listdemo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571612"/>
            <a:ext cx="8429684" cy="47863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9880</TotalTime>
  <Words>908</Words>
  <Application>Microsoft Office PowerPoint</Application>
  <PresentationFormat>On-screen Show (4:3)</PresentationFormat>
  <Paragraphs>392</Paragraphs>
  <Slides>35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Civic</vt:lpstr>
      <vt:lpstr>Slide 1</vt:lpstr>
      <vt:lpstr>Today’s Agenda</vt:lpstr>
      <vt:lpstr>What Is A String ?</vt:lpstr>
      <vt:lpstr>How Can Strings Be Created ?</vt:lpstr>
      <vt:lpstr>Example</vt:lpstr>
      <vt:lpstr>How Can Strings  Be Accessed ?</vt:lpstr>
      <vt:lpstr>Printing The Whole String</vt:lpstr>
      <vt:lpstr>Accessing Individual  Elements</vt:lpstr>
      <vt:lpstr>Accessing Individual Elements</vt:lpstr>
      <vt:lpstr>Accessing Individual Elements</vt:lpstr>
      <vt:lpstr>Guess The Output ?</vt:lpstr>
      <vt:lpstr>Guess The Output ?</vt:lpstr>
      <vt:lpstr>Accessing String Elements Using while Loop</vt:lpstr>
      <vt:lpstr>Accessing String Elements Using  for Loop</vt:lpstr>
      <vt:lpstr>Exercise</vt:lpstr>
      <vt:lpstr>Solution</vt:lpstr>
      <vt:lpstr>Slice Operator With String</vt:lpstr>
      <vt:lpstr>The Slicing Operator</vt:lpstr>
      <vt:lpstr>The Slicing Operator</vt:lpstr>
      <vt:lpstr>The Slicing Operator</vt:lpstr>
      <vt:lpstr>The Slicing Operator</vt:lpstr>
      <vt:lpstr>Using Step Value</vt:lpstr>
      <vt:lpstr>Using Step Value</vt:lpstr>
      <vt:lpstr>The Slicing Operator</vt:lpstr>
      <vt:lpstr>The Slicing Operator</vt:lpstr>
      <vt:lpstr>The Slicing Operator</vt:lpstr>
      <vt:lpstr>The Operators  With Strings</vt:lpstr>
      <vt:lpstr>The Operator +</vt:lpstr>
      <vt:lpstr>The Operator *</vt:lpstr>
      <vt:lpstr>Guess The Output ?</vt:lpstr>
      <vt:lpstr>Guess The Output ?</vt:lpstr>
      <vt:lpstr>The Operator in</vt:lpstr>
      <vt:lpstr>The Operator not in</vt:lpstr>
      <vt:lpstr>The Relational Operators</vt:lpstr>
      <vt:lpstr>The Identity Operators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1135</cp:revision>
  <dcterms:created xsi:type="dcterms:W3CDTF">2015-12-21T13:46:48Z</dcterms:created>
  <dcterms:modified xsi:type="dcterms:W3CDTF">2020-08-13T08:16:28Z</dcterms:modified>
</cp:coreProperties>
</file>